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8" r:id="rId2"/>
    <p:sldId id="1043" r:id="rId3"/>
    <p:sldId id="1085" r:id="rId4"/>
    <p:sldId id="1084" r:id="rId5"/>
    <p:sldId id="1139" r:id="rId6"/>
    <p:sldId id="1150" r:id="rId7"/>
    <p:sldId id="1047" r:id="rId8"/>
    <p:sldId id="1140" r:id="rId9"/>
    <p:sldId id="1145" r:id="rId10"/>
    <p:sldId id="1146" r:id="rId11"/>
    <p:sldId id="1148" r:id="rId12"/>
    <p:sldId id="1141" r:id="rId13"/>
    <p:sldId id="1151" r:id="rId14"/>
    <p:sldId id="1149" r:id="rId15"/>
    <p:sldId id="114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06"/>
    <p:restoredTop sz="91549"/>
  </p:normalViewPr>
  <p:slideViewPr>
    <p:cSldViewPr snapToGrid="0" snapToObjects="1">
      <p:cViewPr varScale="1">
        <p:scale>
          <a:sx n="112" d="100"/>
          <a:sy n="112" d="100"/>
        </p:scale>
        <p:origin x="64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BF6A33-5616-CD4D-B816-E87120A936B4}" type="doc">
      <dgm:prSet loTypeId="urn:microsoft.com/office/officeart/2008/layout/VerticalCurv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03E586-0457-1E4E-85D0-D33A7EA7D410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General Relativistic Gravity</a:t>
          </a:r>
        </a:p>
      </dgm:t>
    </dgm:pt>
    <dgm:pt modelId="{2F93DE4F-BFA7-CC45-87EB-21F00FD71581}" type="parTrans" cxnId="{10F79436-E978-924D-B9AF-A5F205ECE948}">
      <dgm:prSet/>
      <dgm:spPr/>
      <dgm:t>
        <a:bodyPr/>
        <a:lstStyle/>
        <a:p>
          <a:endParaRPr lang="en-US"/>
        </a:p>
      </dgm:t>
    </dgm:pt>
    <dgm:pt modelId="{ACFBC3BA-7115-6C46-9196-3E40D4C31BF4}" type="sibTrans" cxnId="{10F79436-E978-924D-B9AF-A5F205ECE948}">
      <dgm:prSet/>
      <dgm:spPr/>
      <dgm:t>
        <a:bodyPr/>
        <a:lstStyle/>
        <a:p>
          <a:endParaRPr lang="en-US"/>
        </a:p>
      </dgm:t>
    </dgm:pt>
    <dgm:pt modelId="{7CCDDD86-5709-AB45-BC71-37EEEDC669AB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General Relativistic Magnetohydrodynamics</a:t>
          </a:r>
        </a:p>
      </dgm:t>
    </dgm:pt>
    <dgm:pt modelId="{9084E117-87E6-D043-9D9B-0493F54050E8}" type="parTrans" cxnId="{2297F5AE-21F3-F84E-9749-6E1A0EE34B1E}">
      <dgm:prSet/>
      <dgm:spPr/>
      <dgm:t>
        <a:bodyPr/>
        <a:lstStyle/>
        <a:p>
          <a:endParaRPr lang="en-US"/>
        </a:p>
      </dgm:t>
    </dgm:pt>
    <dgm:pt modelId="{0FF7C868-3A0B-3243-BF93-182F59E07D2B}" type="sibTrans" cxnId="{2297F5AE-21F3-F84E-9749-6E1A0EE34B1E}">
      <dgm:prSet/>
      <dgm:spPr/>
      <dgm:t>
        <a:bodyPr/>
        <a:lstStyle/>
        <a:p>
          <a:endParaRPr lang="en-US"/>
        </a:p>
      </dgm:t>
    </dgm:pt>
    <dgm:pt modelId="{2718300A-9C33-5743-8C66-EA611BB1142F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General Relativistic Boltzmann Neutrino Kinetics</a:t>
          </a:r>
        </a:p>
      </dgm:t>
    </dgm:pt>
    <dgm:pt modelId="{9D5823CF-1C9D-2940-8B05-7F1C00F41817}" type="parTrans" cxnId="{D15A7FF0-2341-8F43-952B-D53745155D73}">
      <dgm:prSet/>
      <dgm:spPr/>
      <dgm:t>
        <a:bodyPr/>
        <a:lstStyle/>
        <a:p>
          <a:endParaRPr lang="en-US"/>
        </a:p>
      </dgm:t>
    </dgm:pt>
    <dgm:pt modelId="{C9605898-04C1-3D4D-B8E0-DAEFC5BC8E06}" type="sibTrans" cxnId="{D15A7FF0-2341-8F43-952B-D53745155D73}">
      <dgm:prSet/>
      <dgm:spPr/>
      <dgm:t>
        <a:bodyPr/>
        <a:lstStyle/>
        <a:p>
          <a:endParaRPr lang="en-US"/>
        </a:p>
      </dgm:t>
    </dgm:pt>
    <dgm:pt modelId="{03C7EE15-9DE3-A246-BF87-36DBDC8C4B7B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Nuclear Reaction Network</a:t>
          </a:r>
        </a:p>
      </dgm:t>
    </dgm:pt>
    <dgm:pt modelId="{42F72C18-D056-0447-92B2-6B4375345477}" type="parTrans" cxnId="{54D23A38-78DF-8F43-B749-8962D14987EA}">
      <dgm:prSet/>
      <dgm:spPr/>
      <dgm:t>
        <a:bodyPr/>
        <a:lstStyle/>
        <a:p>
          <a:endParaRPr lang="en-US"/>
        </a:p>
      </dgm:t>
    </dgm:pt>
    <dgm:pt modelId="{CC68AA7E-1A16-BE48-A681-8A17A23C7F2C}" type="sibTrans" cxnId="{54D23A38-78DF-8F43-B749-8962D14987EA}">
      <dgm:prSet/>
      <dgm:spPr/>
      <dgm:t>
        <a:bodyPr/>
        <a:lstStyle/>
        <a:p>
          <a:endParaRPr lang="en-US"/>
        </a:p>
      </dgm:t>
    </dgm:pt>
    <dgm:pt modelId="{FB4FB960-7D25-F746-83CB-120352A46009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3D</a:t>
          </a:r>
        </a:p>
      </dgm:t>
    </dgm:pt>
    <dgm:pt modelId="{95D0E12D-3F70-934A-8C79-A7DC510925B6}" type="parTrans" cxnId="{DF36054F-7032-D84F-B24A-4DE96B938C19}">
      <dgm:prSet/>
      <dgm:spPr/>
      <dgm:t>
        <a:bodyPr/>
        <a:lstStyle/>
        <a:p>
          <a:endParaRPr lang="en-US"/>
        </a:p>
      </dgm:t>
    </dgm:pt>
    <dgm:pt modelId="{F259A856-0C35-D243-AE54-B0D904F72595}" type="sibTrans" cxnId="{DF36054F-7032-D84F-B24A-4DE96B938C19}">
      <dgm:prSet/>
      <dgm:spPr>
        <a:ln>
          <a:solidFill>
            <a:schemeClr val="accent2"/>
          </a:solidFill>
        </a:ln>
      </dgm:spPr>
      <dgm:t>
        <a:bodyPr/>
        <a:lstStyle/>
        <a:p>
          <a:endParaRPr lang="en-US"/>
        </a:p>
      </dgm:t>
    </dgm:pt>
    <dgm:pt modelId="{A3B4F5FF-7032-6147-9110-E0860ED7CD9A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Industry Standard Weak Interaction Set</a:t>
          </a:r>
        </a:p>
      </dgm:t>
    </dgm:pt>
    <dgm:pt modelId="{7A8D2DDE-11F0-EF4F-B1EB-6278789ABDBD}" type="parTrans" cxnId="{A5BE60CD-8ACE-6F47-B38E-36147C2F11CE}">
      <dgm:prSet/>
      <dgm:spPr/>
      <dgm:t>
        <a:bodyPr/>
        <a:lstStyle/>
        <a:p>
          <a:endParaRPr lang="en-US"/>
        </a:p>
      </dgm:t>
    </dgm:pt>
    <dgm:pt modelId="{D6DE118F-C534-F445-AA8A-7543893924D6}" type="sibTrans" cxnId="{A5BE60CD-8ACE-6F47-B38E-36147C2F11CE}">
      <dgm:prSet/>
      <dgm:spPr/>
      <dgm:t>
        <a:bodyPr/>
        <a:lstStyle/>
        <a:p>
          <a:endParaRPr lang="en-US"/>
        </a:p>
      </dgm:t>
    </dgm:pt>
    <dgm:pt modelId="{0EF3D479-6295-C544-A8D4-417EAB7B38BA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Industry Standard Nuclear Equation of State</a:t>
          </a:r>
        </a:p>
      </dgm:t>
    </dgm:pt>
    <dgm:pt modelId="{D0AA57F8-A040-254F-AEA6-84F1D180AE51}" type="parTrans" cxnId="{500A7558-A53D-A041-B63D-F82C392F8F3A}">
      <dgm:prSet/>
      <dgm:spPr/>
      <dgm:t>
        <a:bodyPr/>
        <a:lstStyle/>
        <a:p>
          <a:endParaRPr lang="en-US"/>
        </a:p>
      </dgm:t>
    </dgm:pt>
    <dgm:pt modelId="{A7AA0FE2-B473-FA45-9948-EE2F3DAD555E}" type="sibTrans" cxnId="{500A7558-A53D-A041-B63D-F82C392F8F3A}">
      <dgm:prSet/>
      <dgm:spPr/>
      <dgm:t>
        <a:bodyPr/>
        <a:lstStyle/>
        <a:p>
          <a:endParaRPr lang="en-US"/>
        </a:p>
      </dgm:t>
    </dgm:pt>
    <dgm:pt modelId="{506B69FE-011C-2543-89CE-ECF3BA11D87D}" type="pres">
      <dgm:prSet presAssocID="{F4BF6A33-5616-CD4D-B816-E87120A936B4}" presName="Name0" presStyleCnt="0">
        <dgm:presLayoutVars>
          <dgm:chMax val="7"/>
          <dgm:chPref val="7"/>
          <dgm:dir/>
        </dgm:presLayoutVars>
      </dgm:prSet>
      <dgm:spPr/>
    </dgm:pt>
    <dgm:pt modelId="{92F2553E-A949-2144-B50D-A6CF217CB081}" type="pres">
      <dgm:prSet presAssocID="{F4BF6A33-5616-CD4D-B816-E87120A936B4}" presName="Name1" presStyleCnt="0"/>
      <dgm:spPr/>
    </dgm:pt>
    <dgm:pt modelId="{A75C19B7-D7B8-5E46-A020-7E64591FF1D4}" type="pres">
      <dgm:prSet presAssocID="{F4BF6A33-5616-CD4D-B816-E87120A936B4}" presName="cycle" presStyleCnt="0"/>
      <dgm:spPr/>
    </dgm:pt>
    <dgm:pt modelId="{631907BD-1232-E548-B5FE-8FA87F7F44AC}" type="pres">
      <dgm:prSet presAssocID="{F4BF6A33-5616-CD4D-B816-E87120A936B4}" presName="srcNode" presStyleLbl="node1" presStyleIdx="0" presStyleCnt="7"/>
      <dgm:spPr/>
    </dgm:pt>
    <dgm:pt modelId="{80A49647-06DC-3F47-90FA-5D58205F0066}" type="pres">
      <dgm:prSet presAssocID="{F4BF6A33-5616-CD4D-B816-E87120A936B4}" presName="conn" presStyleLbl="parChTrans1D2" presStyleIdx="0" presStyleCnt="1"/>
      <dgm:spPr/>
    </dgm:pt>
    <dgm:pt modelId="{80F710AF-8D5D-324D-ACB7-FDB1CF62C192}" type="pres">
      <dgm:prSet presAssocID="{F4BF6A33-5616-CD4D-B816-E87120A936B4}" presName="extraNode" presStyleLbl="node1" presStyleIdx="0" presStyleCnt="7"/>
      <dgm:spPr/>
    </dgm:pt>
    <dgm:pt modelId="{FAF02CE5-F6D6-3445-9FC9-753D3ACE397F}" type="pres">
      <dgm:prSet presAssocID="{F4BF6A33-5616-CD4D-B816-E87120A936B4}" presName="dstNode" presStyleLbl="node1" presStyleIdx="0" presStyleCnt="7"/>
      <dgm:spPr/>
    </dgm:pt>
    <dgm:pt modelId="{4F670E0D-91A7-0340-87F6-3C7DE7DD3865}" type="pres">
      <dgm:prSet presAssocID="{FB4FB960-7D25-F746-83CB-120352A46009}" presName="text_1" presStyleLbl="node1" presStyleIdx="0" presStyleCnt="7">
        <dgm:presLayoutVars>
          <dgm:bulletEnabled val="1"/>
        </dgm:presLayoutVars>
      </dgm:prSet>
      <dgm:spPr/>
    </dgm:pt>
    <dgm:pt modelId="{4EDE9D8E-F372-044B-B056-80F47FAF67F8}" type="pres">
      <dgm:prSet presAssocID="{FB4FB960-7D25-F746-83CB-120352A46009}" presName="accent_1" presStyleCnt="0"/>
      <dgm:spPr/>
    </dgm:pt>
    <dgm:pt modelId="{D62DE2D4-FBF0-F943-97AC-7A914BAD325C}" type="pres">
      <dgm:prSet presAssocID="{FB4FB960-7D25-F746-83CB-120352A46009}" presName="accentRepeatNode" presStyleLbl="solidFgAcc1" presStyleIdx="0" presStyleCnt="7"/>
      <dgm:spPr>
        <a:ln>
          <a:solidFill>
            <a:schemeClr val="accent2"/>
          </a:solidFill>
        </a:ln>
      </dgm:spPr>
    </dgm:pt>
    <dgm:pt modelId="{348217EA-641F-7A4B-A708-8208C5D21616}" type="pres">
      <dgm:prSet presAssocID="{AE03E586-0457-1E4E-85D0-D33A7EA7D410}" presName="text_2" presStyleLbl="node1" presStyleIdx="1" presStyleCnt="7">
        <dgm:presLayoutVars>
          <dgm:bulletEnabled val="1"/>
        </dgm:presLayoutVars>
      </dgm:prSet>
      <dgm:spPr/>
    </dgm:pt>
    <dgm:pt modelId="{553E12A7-1BF1-E744-A01A-A314C773B716}" type="pres">
      <dgm:prSet presAssocID="{AE03E586-0457-1E4E-85D0-D33A7EA7D410}" presName="accent_2" presStyleCnt="0"/>
      <dgm:spPr/>
    </dgm:pt>
    <dgm:pt modelId="{86C1EA38-43CE-6D4B-A27A-84CB04EE7DC5}" type="pres">
      <dgm:prSet presAssocID="{AE03E586-0457-1E4E-85D0-D33A7EA7D410}" presName="accentRepeatNode" presStyleLbl="solidFgAcc1" presStyleIdx="1" presStyleCnt="7"/>
      <dgm:spPr>
        <a:ln>
          <a:solidFill>
            <a:schemeClr val="accent2"/>
          </a:solidFill>
        </a:ln>
      </dgm:spPr>
    </dgm:pt>
    <dgm:pt modelId="{1A2CDD2C-31D7-0547-88FB-2C8232EFA74B}" type="pres">
      <dgm:prSet presAssocID="{7CCDDD86-5709-AB45-BC71-37EEEDC669AB}" presName="text_3" presStyleLbl="node1" presStyleIdx="2" presStyleCnt="7">
        <dgm:presLayoutVars>
          <dgm:bulletEnabled val="1"/>
        </dgm:presLayoutVars>
      </dgm:prSet>
      <dgm:spPr/>
    </dgm:pt>
    <dgm:pt modelId="{EF3F209F-4A41-8142-A62A-99A28CED9B07}" type="pres">
      <dgm:prSet presAssocID="{7CCDDD86-5709-AB45-BC71-37EEEDC669AB}" presName="accent_3" presStyleCnt="0"/>
      <dgm:spPr/>
    </dgm:pt>
    <dgm:pt modelId="{63AE9A9F-CD1A-8949-B890-200612600F37}" type="pres">
      <dgm:prSet presAssocID="{7CCDDD86-5709-AB45-BC71-37EEEDC669AB}" presName="accentRepeatNode" presStyleLbl="solidFgAcc1" presStyleIdx="2" presStyleCnt="7"/>
      <dgm:spPr>
        <a:ln>
          <a:solidFill>
            <a:schemeClr val="accent2"/>
          </a:solidFill>
        </a:ln>
      </dgm:spPr>
    </dgm:pt>
    <dgm:pt modelId="{89B1C3E5-7D61-514C-B68E-5AFC64E1605C}" type="pres">
      <dgm:prSet presAssocID="{2718300A-9C33-5743-8C66-EA611BB1142F}" presName="text_4" presStyleLbl="node1" presStyleIdx="3" presStyleCnt="7">
        <dgm:presLayoutVars>
          <dgm:bulletEnabled val="1"/>
        </dgm:presLayoutVars>
      </dgm:prSet>
      <dgm:spPr/>
    </dgm:pt>
    <dgm:pt modelId="{FEB7459C-78A3-AF43-A4D6-0C5642DF7AC6}" type="pres">
      <dgm:prSet presAssocID="{2718300A-9C33-5743-8C66-EA611BB1142F}" presName="accent_4" presStyleCnt="0"/>
      <dgm:spPr/>
    </dgm:pt>
    <dgm:pt modelId="{3569B6B7-24A5-2446-B054-CF244C595351}" type="pres">
      <dgm:prSet presAssocID="{2718300A-9C33-5743-8C66-EA611BB1142F}" presName="accentRepeatNode" presStyleLbl="solidFgAcc1" presStyleIdx="3" presStyleCnt="7"/>
      <dgm:spPr>
        <a:ln>
          <a:solidFill>
            <a:schemeClr val="accent2"/>
          </a:solidFill>
        </a:ln>
      </dgm:spPr>
    </dgm:pt>
    <dgm:pt modelId="{F01E5E38-394F-9A42-A423-143C94267E70}" type="pres">
      <dgm:prSet presAssocID="{03C7EE15-9DE3-A246-BF87-36DBDC8C4B7B}" presName="text_5" presStyleLbl="node1" presStyleIdx="4" presStyleCnt="7">
        <dgm:presLayoutVars>
          <dgm:bulletEnabled val="1"/>
        </dgm:presLayoutVars>
      </dgm:prSet>
      <dgm:spPr/>
    </dgm:pt>
    <dgm:pt modelId="{D124A8DC-06BC-4547-AEBF-F9D89DD8C50E}" type="pres">
      <dgm:prSet presAssocID="{03C7EE15-9DE3-A246-BF87-36DBDC8C4B7B}" presName="accent_5" presStyleCnt="0"/>
      <dgm:spPr/>
    </dgm:pt>
    <dgm:pt modelId="{50C52E87-213A-3745-8C49-3A0E67C4DFD4}" type="pres">
      <dgm:prSet presAssocID="{03C7EE15-9DE3-A246-BF87-36DBDC8C4B7B}" presName="accentRepeatNode" presStyleLbl="solidFgAcc1" presStyleIdx="4" presStyleCnt="7"/>
      <dgm:spPr>
        <a:ln>
          <a:solidFill>
            <a:schemeClr val="accent2"/>
          </a:solidFill>
        </a:ln>
      </dgm:spPr>
    </dgm:pt>
    <dgm:pt modelId="{C389EB0D-B55E-4144-AC1A-B61832049E47}" type="pres">
      <dgm:prSet presAssocID="{A3B4F5FF-7032-6147-9110-E0860ED7CD9A}" presName="text_6" presStyleLbl="node1" presStyleIdx="5" presStyleCnt="7">
        <dgm:presLayoutVars>
          <dgm:bulletEnabled val="1"/>
        </dgm:presLayoutVars>
      </dgm:prSet>
      <dgm:spPr/>
    </dgm:pt>
    <dgm:pt modelId="{B4419ECF-E929-654E-8996-6C7CDFD6F7DA}" type="pres">
      <dgm:prSet presAssocID="{A3B4F5FF-7032-6147-9110-E0860ED7CD9A}" presName="accent_6" presStyleCnt="0"/>
      <dgm:spPr/>
    </dgm:pt>
    <dgm:pt modelId="{F5A14726-AE48-2846-A370-CC32025A503E}" type="pres">
      <dgm:prSet presAssocID="{A3B4F5FF-7032-6147-9110-E0860ED7CD9A}" presName="accentRepeatNode" presStyleLbl="solidFgAcc1" presStyleIdx="5" presStyleCnt="7"/>
      <dgm:spPr>
        <a:ln>
          <a:solidFill>
            <a:schemeClr val="accent2"/>
          </a:solidFill>
        </a:ln>
      </dgm:spPr>
    </dgm:pt>
    <dgm:pt modelId="{739098B4-BBD1-F043-B2A9-9607113D0136}" type="pres">
      <dgm:prSet presAssocID="{0EF3D479-6295-C544-A8D4-417EAB7B38BA}" presName="text_7" presStyleLbl="node1" presStyleIdx="6" presStyleCnt="7">
        <dgm:presLayoutVars>
          <dgm:bulletEnabled val="1"/>
        </dgm:presLayoutVars>
      </dgm:prSet>
      <dgm:spPr/>
    </dgm:pt>
    <dgm:pt modelId="{1220C12D-C334-8D47-9DFF-5A53B355216A}" type="pres">
      <dgm:prSet presAssocID="{0EF3D479-6295-C544-A8D4-417EAB7B38BA}" presName="accent_7" presStyleCnt="0"/>
      <dgm:spPr/>
    </dgm:pt>
    <dgm:pt modelId="{051C00B1-10C8-DE4A-A594-1D209C128C03}" type="pres">
      <dgm:prSet presAssocID="{0EF3D479-6295-C544-A8D4-417EAB7B38BA}" presName="accentRepeatNode" presStyleLbl="solidFgAcc1" presStyleIdx="6" presStyleCnt="7"/>
      <dgm:spPr>
        <a:ln>
          <a:solidFill>
            <a:schemeClr val="accent2"/>
          </a:solidFill>
        </a:ln>
      </dgm:spPr>
    </dgm:pt>
  </dgm:ptLst>
  <dgm:cxnLst>
    <dgm:cxn modelId="{09588E05-C880-534C-B881-E14E4761FE62}" type="presOf" srcId="{AE03E586-0457-1E4E-85D0-D33A7EA7D410}" destId="{348217EA-641F-7A4B-A708-8208C5D21616}" srcOrd="0" destOrd="0" presId="urn:microsoft.com/office/officeart/2008/layout/VerticalCurvedList"/>
    <dgm:cxn modelId="{B56DFD1E-5116-D14B-92C8-2EA9B3BAC2CA}" type="presOf" srcId="{A3B4F5FF-7032-6147-9110-E0860ED7CD9A}" destId="{C389EB0D-B55E-4144-AC1A-B61832049E47}" srcOrd="0" destOrd="0" presId="urn:microsoft.com/office/officeart/2008/layout/VerticalCurvedList"/>
    <dgm:cxn modelId="{D8D50922-FA01-1349-9361-C19EFEF84CF8}" type="presOf" srcId="{2718300A-9C33-5743-8C66-EA611BB1142F}" destId="{89B1C3E5-7D61-514C-B68E-5AFC64E1605C}" srcOrd="0" destOrd="0" presId="urn:microsoft.com/office/officeart/2008/layout/VerticalCurvedList"/>
    <dgm:cxn modelId="{10F79436-E978-924D-B9AF-A5F205ECE948}" srcId="{F4BF6A33-5616-CD4D-B816-E87120A936B4}" destId="{AE03E586-0457-1E4E-85D0-D33A7EA7D410}" srcOrd="1" destOrd="0" parTransId="{2F93DE4F-BFA7-CC45-87EB-21F00FD71581}" sibTransId="{ACFBC3BA-7115-6C46-9196-3E40D4C31BF4}"/>
    <dgm:cxn modelId="{54D23A38-78DF-8F43-B749-8962D14987EA}" srcId="{F4BF6A33-5616-CD4D-B816-E87120A936B4}" destId="{03C7EE15-9DE3-A246-BF87-36DBDC8C4B7B}" srcOrd="4" destOrd="0" parTransId="{42F72C18-D056-0447-92B2-6B4375345477}" sibTransId="{CC68AA7E-1A16-BE48-A681-8A17A23C7F2C}"/>
    <dgm:cxn modelId="{839C8B4A-ED04-C24B-B622-0E8C2AD188BF}" type="presOf" srcId="{FB4FB960-7D25-F746-83CB-120352A46009}" destId="{4F670E0D-91A7-0340-87F6-3C7DE7DD3865}" srcOrd="0" destOrd="0" presId="urn:microsoft.com/office/officeart/2008/layout/VerticalCurvedList"/>
    <dgm:cxn modelId="{DF36054F-7032-D84F-B24A-4DE96B938C19}" srcId="{F4BF6A33-5616-CD4D-B816-E87120A936B4}" destId="{FB4FB960-7D25-F746-83CB-120352A46009}" srcOrd="0" destOrd="0" parTransId="{95D0E12D-3F70-934A-8C79-A7DC510925B6}" sibTransId="{F259A856-0C35-D243-AE54-B0D904F72595}"/>
    <dgm:cxn modelId="{78DE7056-DDA0-7E4F-A53F-F994FFC39F39}" type="presOf" srcId="{0EF3D479-6295-C544-A8D4-417EAB7B38BA}" destId="{739098B4-BBD1-F043-B2A9-9607113D0136}" srcOrd="0" destOrd="0" presId="urn:microsoft.com/office/officeart/2008/layout/VerticalCurvedList"/>
    <dgm:cxn modelId="{500A7558-A53D-A041-B63D-F82C392F8F3A}" srcId="{F4BF6A33-5616-CD4D-B816-E87120A936B4}" destId="{0EF3D479-6295-C544-A8D4-417EAB7B38BA}" srcOrd="6" destOrd="0" parTransId="{D0AA57F8-A040-254F-AEA6-84F1D180AE51}" sibTransId="{A7AA0FE2-B473-FA45-9948-EE2F3DAD555E}"/>
    <dgm:cxn modelId="{C471CE70-61D7-0242-8ED4-EDF0DE043984}" type="presOf" srcId="{F259A856-0C35-D243-AE54-B0D904F72595}" destId="{80A49647-06DC-3F47-90FA-5D58205F0066}" srcOrd="0" destOrd="0" presId="urn:microsoft.com/office/officeart/2008/layout/VerticalCurvedList"/>
    <dgm:cxn modelId="{3EA9D77B-8D32-134A-AA5E-93AFA735541C}" type="presOf" srcId="{F4BF6A33-5616-CD4D-B816-E87120A936B4}" destId="{506B69FE-011C-2543-89CE-ECF3BA11D87D}" srcOrd="0" destOrd="0" presId="urn:microsoft.com/office/officeart/2008/layout/VerticalCurvedList"/>
    <dgm:cxn modelId="{2297F5AE-21F3-F84E-9749-6E1A0EE34B1E}" srcId="{F4BF6A33-5616-CD4D-B816-E87120A936B4}" destId="{7CCDDD86-5709-AB45-BC71-37EEEDC669AB}" srcOrd="2" destOrd="0" parTransId="{9084E117-87E6-D043-9D9B-0493F54050E8}" sibTransId="{0FF7C868-3A0B-3243-BF93-182F59E07D2B}"/>
    <dgm:cxn modelId="{A5BE60CD-8ACE-6F47-B38E-36147C2F11CE}" srcId="{F4BF6A33-5616-CD4D-B816-E87120A936B4}" destId="{A3B4F5FF-7032-6147-9110-E0860ED7CD9A}" srcOrd="5" destOrd="0" parTransId="{7A8D2DDE-11F0-EF4F-B1EB-6278789ABDBD}" sibTransId="{D6DE118F-C534-F445-AA8A-7543893924D6}"/>
    <dgm:cxn modelId="{B96BBAE0-3E50-C04D-B2B5-E11C3FAE9FFC}" type="presOf" srcId="{03C7EE15-9DE3-A246-BF87-36DBDC8C4B7B}" destId="{F01E5E38-394F-9A42-A423-143C94267E70}" srcOrd="0" destOrd="0" presId="urn:microsoft.com/office/officeart/2008/layout/VerticalCurvedList"/>
    <dgm:cxn modelId="{D15A7FF0-2341-8F43-952B-D53745155D73}" srcId="{F4BF6A33-5616-CD4D-B816-E87120A936B4}" destId="{2718300A-9C33-5743-8C66-EA611BB1142F}" srcOrd="3" destOrd="0" parTransId="{9D5823CF-1C9D-2940-8B05-7F1C00F41817}" sibTransId="{C9605898-04C1-3D4D-B8E0-DAEFC5BC8E06}"/>
    <dgm:cxn modelId="{53EE66FA-E0D4-B348-BEE1-4DCFC584B999}" type="presOf" srcId="{7CCDDD86-5709-AB45-BC71-37EEEDC669AB}" destId="{1A2CDD2C-31D7-0547-88FB-2C8232EFA74B}" srcOrd="0" destOrd="0" presId="urn:microsoft.com/office/officeart/2008/layout/VerticalCurvedList"/>
    <dgm:cxn modelId="{4F5F56FF-333C-7F40-B2E2-F748B6F222D3}" type="presParOf" srcId="{506B69FE-011C-2543-89CE-ECF3BA11D87D}" destId="{92F2553E-A949-2144-B50D-A6CF217CB081}" srcOrd="0" destOrd="0" presId="urn:microsoft.com/office/officeart/2008/layout/VerticalCurvedList"/>
    <dgm:cxn modelId="{9DB34C37-B28F-AD47-A61A-61A2BD27282C}" type="presParOf" srcId="{92F2553E-A949-2144-B50D-A6CF217CB081}" destId="{A75C19B7-D7B8-5E46-A020-7E64591FF1D4}" srcOrd="0" destOrd="0" presId="urn:microsoft.com/office/officeart/2008/layout/VerticalCurvedList"/>
    <dgm:cxn modelId="{9E716C40-ABD7-874E-B49F-87F8B0025C1F}" type="presParOf" srcId="{A75C19B7-D7B8-5E46-A020-7E64591FF1D4}" destId="{631907BD-1232-E548-B5FE-8FA87F7F44AC}" srcOrd="0" destOrd="0" presId="urn:microsoft.com/office/officeart/2008/layout/VerticalCurvedList"/>
    <dgm:cxn modelId="{2B8098D5-33E3-6A48-AF92-931BB686BCD2}" type="presParOf" srcId="{A75C19B7-D7B8-5E46-A020-7E64591FF1D4}" destId="{80A49647-06DC-3F47-90FA-5D58205F0066}" srcOrd="1" destOrd="0" presId="urn:microsoft.com/office/officeart/2008/layout/VerticalCurvedList"/>
    <dgm:cxn modelId="{7FB9201D-F73D-1549-ADE0-B76C8E6AECFE}" type="presParOf" srcId="{A75C19B7-D7B8-5E46-A020-7E64591FF1D4}" destId="{80F710AF-8D5D-324D-ACB7-FDB1CF62C192}" srcOrd="2" destOrd="0" presId="urn:microsoft.com/office/officeart/2008/layout/VerticalCurvedList"/>
    <dgm:cxn modelId="{852F7CEA-D23B-2D49-A57D-6B47AB5931D3}" type="presParOf" srcId="{A75C19B7-D7B8-5E46-A020-7E64591FF1D4}" destId="{FAF02CE5-F6D6-3445-9FC9-753D3ACE397F}" srcOrd="3" destOrd="0" presId="urn:microsoft.com/office/officeart/2008/layout/VerticalCurvedList"/>
    <dgm:cxn modelId="{910FC010-297F-D24E-AEB9-1DF645CE7D26}" type="presParOf" srcId="{92F2553E-A949-2144-B50D-A6CF217CB081}" destId="{4F670E0D-91A7-0340-87F6-3C7DE7DD3865}" srcOrd="1" destOrd="0" presId="urn:microsoft.com/office/officeart/2008/layout/VerticalCurvedList"/>
    <dgm:cxn modelId="{3F6DCA12-B93E-AB4F-B928-89FA3DDDFDD2}" type="presParOf" srcId="{92F2553E-A949-2144-B50D-A6CF217CB081}" destId="{4EDE9D8E-F372-044B-B056-80F47FAF67F8}" srcOrd="2" destOrd="0" presId="urn:microsoft.com/office/officeart/2008/layout/VerticalCurvedList"/>
    <dgm:cxn modelId="{D012DB8A-CD04-6143-A48B-DF6A6234F1BD}" type="presParOf" srcId="{4EDE9D8E-F372-044B-B056-80F47FAF67F8}" destId="{D62DE2D4-FBF0-F943-97AC-7A914BAD325C}" srcOrd="0" destOrd="0" presId="urn:microsoft.com/office/officeart/2008/layout/VerticalCurvedList"/>
    <dgm:cxn modelId="{CFDE6A68-1667-7A47-A439-AB109749B50A}" type="presParOf" srcId="{92F2553E-A949-2144-B50D-A6CF217CB081}" destId="{348217EA-641F-7A4B-A708-8208C5D21616}" srcOrd="3" destOrd="0" presId="urn:microsoft.com/office/officeart/2008/layout/VerticalCurvedList"/>
    <dgm:cxn modelId="{95888406-816D-8348-B3C2-5006A82DDFC9}" type="presParOf" srcId="{92F2553E-A949-2144-B50D-A6CF217CB081}" destId="{553E12A7-1BF1-E744-A01A-A314C773B716}" srcOrd="4" destOrd="0" presId="urn:microsoft.com/office/officeart/2008/layout/VerticalCurvedList"/>
    <dgm:cxn modelId="{2F3DCBE6-E762-F64E-9C7A-98A7BF979085}" type="presParOf" srcId="{553E12A7-1BF1-E744-A01A-A314C773B716}" destId="{86C1EA38-43CE-6D4B-A27A-84CB04EE7DC5}" srcOrd="0" destOrd="0" presId="urn:microsoft.com/office/officeart/2008/layout/VerticalCurvedList"/>
    <dgm:cxn modelId="{7E797244-3092-C04E-B63D-995CEAFB1CEB}" type="presParOf" srcId="{92F2553E-A949-2144-B50D-A6CF217CB081}" destId="{1A2CDD2C-31D7-0547-88FB-2C8232EFA74B}" srcOrd="5" destOrd="0" presId="urn:microsoft.com/office/officeart/2008/layout/VerticalCurvedList"/>
    <dgm:cxn modelId="{09589121-3ACA-4D4F-84D9-DC5BD61708B8}" type="presParOf" srcId="{92F2553E-A949-2144-B50D-A6CF217CB081}" destId="{EF3F209F-4A41-8142-A62A-99A28CED9B07}" srcOrd="6" destOrd="0" presId="urn:microsoft.com/office/officeart/2008/layout/VerticalCurvedList"/>
    <dgm:cxn modelId="{87576408-2219-E542-87DE-D68C88AEC946}" type="presParOf" srcId="{EF3F209F-4A41-8142-A62A-99A28CED9B07}" destId="{63AE9A9F-CD1A-8949-B890-200612600F37}" srcOrd="0" destOrd="0" presId="urn:microsoft.com/office/officeart/2008/layout/VerticalCurvedList"/>
    <dgm:cxn modelId="{7168FF4E-3087-9747-946E-3728BD742E8A}" type="presParOf" srcId="{92F2553E-A949-2144-B50D-A6CF217CB081}" destId="{89B1C3E5-7D61-514C-B68E-5AFC64E1605C}" srcOrd="7" destOrd="0" presId="urn:microsoft.com/office/officeart/2008/layout/VerticalCurvedList"/>
    <dgm:cxn modelId="{86C2D2B4-3357-B441-90AE-BF2C6C84CED1}" type="presParOf" srcId="{92F2553E-A949-2144-B50D-A6CF217CB081}" destId="{FEB7459C-78A3-AF43-A4D6-0C5642DF7AC6}" srcOrd="8" destOrd="0" presId="urn:microsoft.com/office/officeart/2008/layout/VerticalCurvedList"/>
    <dgm:cxn modelId="{97568BBD-2EA7-FF4D-9368-48C1289418E2}" type="presParOf" srcId="{FEB7459C-78A3-AF43-A4D6-0C5642DF7AC6}" destId="{3569B6B7-24A5-2446-B054-CF244C595351}" srcOrd="0" destOrd="0" presId="urn:microsoft.com/office/officeart/2008/layout/VerticalCurvedList"/>
    <dgm:cxn modelId="{E1DC4246-3577-AA4F-8D18-111427EA9532}" type="presParOf" srcId="{92F2553E-A949-2144-B50D-A6CF217CB081}" destId="{F01E5E38-394F-9A42-A423-143C94267E70}" srcOrd="9" destOrd="0" presId="urn:microsoft.com/office/officeart/2008/layout/VerticalCurvedList"/>
    <dgm:cxn modelId="{A7357C78-78EA-6644-A692-5F638D4B88CE}" type="presParOf" srcId="{92F2553E-A949-2144-B50D-A6CF217CB081}" destId="{D124A8DC-06BC-4547-AEBF-F9D89DD8C50E}" srcOrd="10" destOrd="0" presId="urn:microsoft.com/office/officeart/2008/layout/VerticalCurvedList"/>
    <dgm:cxn modelId="{A63FB31A-66A5-7842-BDAE-B2EB19988EF3}" type="presParOf" srcId="{D124A8DC-06BC-4547-AEBF-F9D89DD8C50E}" destId="{50C52E87-213A-3745-8C49-3A0E67C4DFD4}" srcOrd="0" destOrd="0" presId="urn:microsoft.com/office/officeart/2008/layout/VerticalCurvedList"/>
    <dgm:cxn modelId="{1B577562-1946-2940-B626-2C66BF4854A4}" type="presParOf" srcId="{92F2553E-A949-2144-B50D-A6CF217CB081}" destId="{C389EB0D-B55E-4144-AC1A-B61832049E47}" srcOrd="11" destOrd="0" presId="urn:microsoft.com/office/officeart/2008/layout/VerticalCurvedList"/>
    <dgm:cxn modelId="{0730DE45-8684-F64A-ACE8-B104FDDF9470}" type="presParOf" srcId="{92F2553E-A949-2144-B50D-A6CF217CB081}" destId="{B4419ECF-E929-654E-8996-6C7CDFD6F7DA}" srcOrd="12" destOrd="0" presId="urn:microsoft.com/office/officeart/2008/layout/VerticalCurvedList"/>
    <dgm:cxn modelId="{F2698755-A0A8-6348-A3F4-902C519A7AEA}" type="presParOf" srcId="{B4419ECF-E929-654E-8996-6C7CDFD6F7DA}" destId="{F5A14726-AE48-2846-A370-CC32025A503E}" srcOrd="0" destOrd="0" presId="urn:microsoft.com/office/officeart/2008/layout/VerticalCurvedList"/>
    <dgm:cxn modelId="{EFFE1559-E853-E94B-94AB-38525DD1E311}" type="presParOf" srcId="{92F2553E-A949-2144-B50D-A6CF217CB081}" destId="{739098B4-BBD1-F043-B2A9-9607113D0136}" srcOrd="13" destOrd="0" presId="urn:microsoft.com/office/officeart/2008/layout/VerticalCurvedList"/>
    <dgm:cxn modelId="{31273345-25B3-E441-9C9E-E6B6AF8B90F9}" type="presParOf" srcId="{92F2553E-A949-2144-B50D-A6CF217CB081}" destId="{1220C12D-C334-8D47-9DFF-5A53B355216A}" srcOrd="14" destOrd="0" presId="urn:microsoft.com/office/officeart/2008/layout/VerticalCurvedList"/>
    <dgm:cxn modelId="{8C2C4BC7-C818-3645-BFF9-2CB52A666D37}" type="presParOf" srcId="{1220C12D-C334-8D47-9DFF-5A53B355216A}" destId="{051C00B1-10C8-DE4A-A594-1D209C128C03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BF6A33-5616-CD4D-B816-E87120A936B4}" type="doc">
      <dgm:prSet loTypeId="urn:microsoft.com/office/officeart/2008/layout/VerticalCurv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03E586-0457-1E4E-85D0-D33A7EA7D410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General Relativistic Gravity</a:t>
          </a:r>
        </a:p>
      </dgm:t>
    </dgm:pt>
    <dgm:pt modelId="{2F93DE4F-BFA7-CC45-87EB-21F00FD71581}" type="parTrans" cxnId="{10F79436-E978-924D-B9AF-A5F205ECE948}">
      <dgm:prSet/>
      <dgm:spPr/>
      <dgm:t>
        <a:bodyPr/>
        <a:lstStyle/>
        <a:p>
          <a:endParaRPr lang="en-US"/>
        </a:p>
      </dgm:t>
    </dgm:pt>
    <dgm:pt modelId="{ACFBC3BA-7115-6C46-9196-3E40D4C31BF4}" type="sibTrans" cxnId="{10F79436-E978-924D-B9AF-A5F205ECE948}">
      <dgm:prSet/>
      <dgm:spPr/>
      <dgm:t>
        <a:bodyPr/>
        <a:lstStyle/>
        <a:p>
          <a:endParaRPr lang="en-US"/>
        </a:p>
      </dgm:t>
    </dgm:pt>
    <dgm:pt modelId="{7CCDDD86-5709-AB45-BC71-37EEEDC669AB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General Relativistic Magnetohydrodynamics</a:t>
          </a:r>
        </a:p>
      </dgm:t>
    </dgm:pt>
    <dgm:pt modelId="{9084E117-87E6-D043-9D9B-0493F54050E8}" type="parTrans" cxnId="{2297F5AE-21F3-F84E-9749-6E1A0EE34B1E}">
      <dgm:prSet/>
      <dgm:spPr/>
      <dgm:t>
        <a:bodyPr/>
        <a:lstStyle/>
        <a:p>
          <a:endParaRPr lang="en-US"/>
        </a:p>
      </dgm:t>
    </dgm:pt>
    <dgm:pt modelId="{0FF7C868-3A0B-3243-BF93-182F59E07D2B}" type="sibTrans" cxnId="{2297F5AE-21F3-F84E-9749-6E1A0EE34B1E}">
      <dgm:prSet/>
      <dgm:spPr/>
      <dgm:t>
        <a:bodyPr/>
        <a:lstStyle/>
        <a:p>
          <a:endParaRPr lang="en-US"/>
        </a:p>
      </dgm:t>
    </dgm:pt>
    <dgm:pt modelId="{2718300A-9C33-5743-8C66-EA611BB1142F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General Relativistic Boltzmann Neutrino Kinetics</a:t>
          </a:r>
        </a:p>
      </dgm:t>
    </dgm:pt>
    <dgm:pt modelId="{9D5823CF-1C9D-2940-8B05-7F1C00F41817}" type="parTrans" cxnId="{D15A7FF0-2341-8F43-952B-D53745155D73}">
      <dgm:prSet/>
      <dgm:spPr/>
      <dgm:t>
        <a:bodyPr/>
        <a:lstStyle/>
        <a:p>
          <a:endParaRPr lang="en-US"/>
        </a:p>
      </dgm:t>
    </dgm:pt>
    <dgm:pt modelId="{C9605898-04C1-3D4D-B8E0-DAEFC5BC8E06}" type="sibTrans" cxnId="{D15A7FF0-2341-8F43-952B-D53745155D73}">
      <dgm:prSet/>
      <dgm:spPr/>
      <dgm:t>
        <a:bodyPr/>
        <a:lstStyle/>
        <a:p>
          <a:endParaRPr lang="en-US"/>
        </a:p>
      </dgm:t>
    </dgm:pt>
    <dgm:pt modelId="{03C7EE15-9DE3-A246-BF87-36DBDC8C4B7B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Nuclear Reaction Network</a:t>
          </a:r>
        </a:p>
      </dgm:t>
    </dgm:pt>
    <dgm:pt modelId="{42F72C18-D056-0447-92B2-6B4375345477}" type="parTrans" cxnId="{54D23A38-78DF-8F43-B749-8962D14987EA}">
      <dgm:prSet/>
      <dgm:spPr/>
      <dgm:t>
        <a:bodyPr/>
        <a:lstStyle/>
        <a:p>
          <a:endParaRPr lang="en-US"/>
        </a:p>
      </dgm:t>
    </dgm:pt>
    <dgm:pt modelId="{CC68AA7E-1A16-BE48-A681-8A17A23C7F2C}" type="sibTrans" cxnId="{54D23A38-78DF-8F43-B749-8962D14987EA}">
      <dgm:prSet/>
      <dgm:spPr/>
      <dgm:t>
        <a:bodyPr/>
        <a:lstStyle/>
        <a:p>
          <a:endParaRPr lang="en-US"/>
        </a:p>
      </dgm:t>
    </dgm:pt>
    <dgm:pt modelId="{FB4FB960-7D25-F746-83CB-120352A46009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3D</a:t>
          </a:r>
        </a:p>
      </dgm:t>
    </dgm:pt>
    <dgm:pt modelId="{95D0E12D-3F70-934A-8C79-A7DC510925B6}" type="parTrans" cxnId="{DF36054F-7032-D84F-B24A-4DE96B938C19}">
      <dgm:prSet/>
      <dgm:spPr/>
      <dgm:t>
        <a:bodyPr/>
        <a:lstStyle/>
        <a:p>
          <a:endParaRPr lang="en-US"/>
        </a:p>
      </dgm:t>
    </dgm:pt>
    <dgm:pt modelId="{F259A856-0C35-D243-AE54-B0D904F72595}" type="sibTrans" cxnId="{DF36054F-7032-D84F-B24A-4DE96B938C19}">
      <dgm:prSet/>
      <dgm:spPr>
        <a:ln>
          <a:solidFill>
            <a:schemeClr val="accent2"/>
          </a:solidFill>
        </a:ln>
      </dgm:spPr>
      <dgm:t>
        <a:bodyPr/>
        <a:lstStyle/>
        <a:p>
          <a:endParaRPr lang="en-US"/>
        </a:p>
      </dgm:t>
    </dgm:pt>
    <dgm:pt modelId="{A3B4F5FF-7032-6147-9110-E0860ED7CD9A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Industry Standard Weak Interaction Set</a:t>
          </a:r>
        </a:p>
      </dgm:t>
    </dgm:pt>
    <dgm:pt modelId="{7A8D2DDE-11F0-EF4F-B1EB-6278789ABDBD}" type="parTrans" cxnId="{A5BE60CD-8ACE-6F47-B38E-36147C2F11CE}">
      <dgm:prSet/>
      <dgm:spPr/>
      <dgm:t>
        <a:bodyPr/>
        <a:lstStyle/>
        <a:p>
          <a:endParaRPr lang="en-US"/>
        </a:p>
      </dgm:t>
    </dgm:pt>
    <dgm:pt modelId="{D6DE118F-C534-F445-AA8A-7543893924D6}" type="sibTrans" cxnId="{A5BE60CD-8ACE-6F47-B38E-36147C2F11CE}">
      <dgm:prSet/>
      <dgm:spPr/>
      <dgm:t>
        <a:bodyPr/>
        <a:lstStyle/>
        <a:p>
          <a:endParaRPr lang="en-US"/>
        </a:p>
      </dgm:t>
    </dgm:pt>
    <dgm:pt modelId="{0EF3D479-6295-C544-A8D4-417EAB7B38BA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Industry Standard Nuclear Equation of State</a:t>
          </a:r>
        </a:p>
      </dgm:t>
    </dgm:pt>
    <dgm:pt modelId="{D0AA57F8-A040-254F-AEA6-84F1D180AE51}" type="parTrans" cxnId="{500A7558-A53D-A041-B63D-F82C392F8F3A}">
      <dgm:prSet/>
      <dgm:spPr/>
      <dgm:t>
        <a:bodyPr/>
        <a:lstStyle/>
        <a:p>
          <a:endParaRPr lang="en-US"/>
        </a:p>
      </dgm:t>
    </dgm:pt>
    <dgm:pt modelId="{A7AA0FE2-B473-FA45-9948-EE2F3DAD555E}" type="sibTrans" cxnId="{500A7558-A53D-A041-B63D-F82C392F8F3A}">
      <dgm:prSet/>
      <dgm:spPr/>
      <dgm:t>
        <a:bodyPr/>
        <a:lstStyle/>
        <a:p>
          <a:endParaRPr lang="en-US"/>
        </a:p>
      </dgm:t>
    </dgm:pt>
    <dgm:pt modelId="{506B69FE-011C-2543-89CE-ECF3BA11D87D}" type="pres">
      <dgm:prSet presAssocID="{F4BF6A33-5616-CD4D-B816-E87120A936B4}" presName="Name0" presStyleCnt="0">
        <dgm:presLayoutVars>
          <dgm:chMax val="7"/>
          <dgm:chPref val="7"/>
          <dgm:dir/>
        </dgm:presLayoutVars>
      </dgm:prSet>
      <dgm:spPr/>
    </dgm:pt>
    <dgm:pt modelId="{92F2553E-A949-2144-B50D-A6CF217CB081}" type="pres">
      <dgm:prSet presAssocID="{F4BF6A33-5616-CD4D-B816-E87120A936B4}" presName="Name1" presStyleCnt="0"/>
      <dgm:spPr/>
    </dgm:pt>
    <dgm:pt modelId="{A75C19B7-D7B8-5E46-A020-7E64591FF1D4}" type="pres">
      <dgm:prSet presAssocID="{F4BF6A33-5616-CD4D-B816-E87120A936B4}" presName="cycle" presStyleCnt="0"/>
      <dgm:spPr/>
    </dgm:pt>
    <dgm:pt modelId="{631907BD-1232-E548-B5FE-8FA87F7F44AC}" type="pres">
      <dgm:prSet presAssocID="{F4BF6A33-5616-CD4D-B816-E87120A936B4}" presName="srcNode" presStyleLbl="node1" presStyleIdx="0" presStyleCnt="7"/>
      <dgm:spPr/>
    </dgm:pt>
    <dgm:pt modelId="{80A49647-06DC-3F47-90FA-5D58205F0066}" type="pres">
      <dgm:prSet presAssocID="{F4BF6A33-5616-CD4D-B816-E87120A936B4}" presName="conn" presStyleLbl="parChTrans1D2" presStyleIdx="0" presStyleCnt="1"/>
      <dgm:spPr/>
    </dgm:pt>
    <dgm:pt modelId="{80F710AF-8D5D-324D-ACB7-FDB1CF62C192}" type="pres">
      <dgm:prSet presAssocID="{F4BF6A33-5616-CD4D-B816-E87120A936B4}" presName="extraNode" presStyleLbl="node1" presStyleIdx="0" presStyleCnt="7"/>
      <dgm:spPr/>
    </dgm:pt>
    <dgm:pt modelId="{FAF02CE5-F6D6-3445-9FC9-753D3ACE397F}" type="pres">
      <dgm:prSet presAssocID="{F4BF6A33-5616-CD4D-B816-E87120A936B4}" presName="dstNode" presStyleLbl="node1" presStyleIdx="0" presStyleCnt="7"/>
      <dgm:spPr/>
    </dgm:pt>
    <dgm:pt modelId="{4F670E0D-91A7-0340-87F6-3C7DE7DD3865}" type="pres">
      <dgm:prSet presAssocID="{FB4FB960-7D25-F746-83CB-120352A46009}" presName="text_1" presStyleLbl="node1" presStyleIdx="0" presStyleCnt="7">
        <dgm:presLayoutVars>
          <dgm:bulletEnabled val="1"/>
        </dgm:presLayoutVars>
      </dgm:prSet>
      <dgm:spPr/>
    </dgm:pt>
    <dgm:pt modelId="{4EDE9D8E-F372-044B-B056-80F47FAF67F8}" type="pres">
      <dgm:prSet presAssocID="{FB4FB960-7D25-F746-83CB-120352A46009}" presName="accent_1" presStyleCnt="0"/>
      <dgm:spPr/>
    </dgm:pt>
    <dgm:pt modelId="{D62DE2D4-FBF0-F943-97AC-7A914BAD325C}" type="pres">
      <dgm:prSet presAssocID="{FB4FB960-7D25-F746-83CB-120352A46009}" presName="accentRepeatNode" presStyleLbl="solidFgAcc1" presStyleIdx="0" presStyleCnt="7"/>
      <dgm:spPr>
        <a:ln>
          <a:solidFill>
            <a:schemeClr val="accent2"/>
          </a:solidFill>
        </a:ln>
      </dgm:spPr>
    </dgm:pt>
    <dgm:pt modelId="{348217EA-641F-7A4B-A708-8208C5D21616}" type="pres">
      <dgm:prSet presAssocID="{AE03E586-0457-1E4E-85D0-D33A7EA7D410}" presName="text_2" presStyleLbl="node1" presStyleIdx="1" presStyleCnt="7">
        <dgm:presLayoutVars>
          <dgm:bulletEnabled val="1"/>
        </dgm:presLayoutVars>
      </dgm:prSet>
      <dgm:spPr/>
    </dgm:pt>
    <dgm:pt modelId="{553E12A7-1BF1-E744-A01A-A314C773B716}" type="pres">
      <dgm:prSet presAssocID="{AE03E586-0457-1E4E-85D0-D33A7EA7D410}" presName="accent_2" presStyleCnt="0"/>
      <dgm:spPr/>
    </dgm:pt>
    <dgm:pt modelId="{86C1EA38-43CE-6D4B-A27A-84CB04EE7DC5}" type="pres">
      <dgm:prSet presAssocID="{AE03E586-0457-1E4E-85D0-D33A7EA7D410}" presName="accentRepeatNode" presStyleLbl="solidFgAcc1" presStyleIdx="1" presStyleCnt="7"/>
      <dgm:spPr>
        <a:ln>
          <a:solidFill>
            <a:schemeClr val="accent2"/>
          </a:solidFill>
        </a:ln>
      </dgm:spPr>
    </dgm:pt>
    <dgm:pt modelId="{1A2CDD2C-31D7-0547-88FB-2C8232EFA74B}" type="pres">
      <dgm:prSet presAssocID="{7CCDDD86-5709-AB45-BC71-37EEEDC669AB}" presName="text_3" presStyleLbl="node1" presStyleIdx="2" presStyleCnt="7">
        <dgm:presLayoutVars>
          <dgm:bulletEnabled val="1"/>
        </dgm:presLayoutVars>
      </dgm:prSet>
      <dgm:spPr/>
    </dgm:pt>
    <dgm:pt modelId="{EF3F209F-4A41-8142-A62A-99A28CED9B07}" type="pres">
      <dgm:prSet presAssocID="{7CCDDD86-5709-AB45-BC71-37EEEDC669AB}" presName="accent_3" presStyleCnt="0"/>
      <dgm:spPr/>
    </dgm:pt>
    <dgm:pt modelId="{63AE9A9F-CD1A-8949-B890-200612600F37}" type="pres">
      <dgm:prSet presAssocID="{7CCDDD86-5709-AB45-BC71-37EEEDC669AB}" presName="accentRepeatNode" presStyleLbl="solidFgAcc1" presStyleIdx="2" presStyleCnt="7"/>
      <dgm:spPr>
        <a:ln>
          <a:solidFill>
            <a:schemeClr val="accent2"/>
          </a:solidFill>
        </a:ln>
      </dgm:spPr>
    </dgm:pt>
    <dgm:pt modelId="{89B1C3E5-7D61-514C-B68E-5AFC64E1605C}" type="pres">
      <dgm:prSet presAssocID="{2718300A-9C33-5743-8C66-EA611BB1142F}" presName="text_4" presStyleLbl="node1" presStyleIdx="3" presStyleCnt="7">
        <dgm:presLayoutVars>
          <dgm:bulletEnabled val="1"/>
        </dgm:presLayoutVars>
      </dgm:prSet>
      <dgm:spPr/>
    </dgm:pt>
    <dgm:pt modelId="{FEB7459C-78A3-AF43-A4D6-0C5642DF7AC6}" type="pres">
      <dgm:prSet presAssocID="{2718300A-9C33-5743-8C66-EA611BB1142F}" presName="accent_4" presStyleCnt="0"/>
      <dgm:spPr/>
    </dgm:pt>
    <dgm:pt modelId="{3569B6B7-24A5-2446-B054-CF244C595351}" type="pres">
      <dgm:prSet presAssocID="{2718300A-9C33-5743-8C66-EA611BB1142F}" presName="accentRepeatNode" presStyleLbl="solidFgAcc1" presStyleIdx="3" presStyleCnt="7"/>
      <dgm:spPr>
        <a:ln>
          <a:solidFill>
            <a:schemeClr val="accent2"/>
          </a:solidFill>
        </a:ln>
      </dgm:spPr>
    </dgm:pt>
    <dgm:pt modelId="{F01E5E38-394F-9A42-A423-143C94267E70}" type="pres">
      <dgm:prSet presAssocID="{03C7EE15-9DE3-A246-BF87-36DBDC8C4B7B}" presName="text_5" presStyleLbl="node1" presStyleIdx="4" presStyleCnt="7">
        <dgm:presLayoutVars>
          <dgm:bulletEnabled val="1"/>
        </dgm:presLayoutVars>
      </dgm:prSet>
      <dgm:spPr/>
    </dgm:pt>
    <dgm:pt modelId="{D124A8DC-06BC-4547-AEBF-F9D89DD8C50E}" type="pres">
      <dgm:prSet presAssocID="{03C7EE15-9DE3-A246-BF87-36DBDC8C4B7B}" presName="accent_5" presStyleCnt="0"/>
      <dgm:spPr/>
    </dgm:pt>
    <dgm:pt modelId="{50C52E87-213A-3745-8C49-3A0E67C4DFD4}" type="pres">
      <dgm:prSet presAssocID="{03C7EE15-9DE3-A246-BF87-36DBDC8C4B7B}" presName="accentRepeatNode" presStyleLbl="solidFgAcc1" presStyleIdx="4" presStyleCnt="7"/>
      <dgm:spPr>
        <a:ln>
          <a:solidFill>
            <a:schemeClr val="accent2"/>
          </a:solidFill>
        </a:ln>
      </dgm:spPr>
    </dgm:pt>
    <dgm:pt modelId="{C389EB0D-B55E-4144-AC1A-B61832049E47}" type="pres">
      <dgm:prSet presAssocID="{A3B4F5FF-7032-6147-9110-E0860ED7CD9A}" presName="text_6" presStyleLbl="node1" presStyleIdx="5" presStyleCnt="7">
        <dgm:presLayoutVars>
          <dgm:bulletEnabled val="1"/>
        </dgm:presLayoutVars>
      </dgm:prSet>
      <dgm:spPr/>
    </dgm:pt>
    <dgm:pt modelId="{B4419ECF-E929-654E-8996-6C7CDFD6F7DA}" type="pres">
      <dgm:prSet presAssocID="{A3B4F5FF-7032-6147-9110-E0860ED7CD9A}" presName="accent_6" presStyleCnt="0"/>
      <dgm:spPr/>
    </dgm:pt>
    <dgm:pt modelId="{F5A14726-AE48-2846-A370-CC32025A503E}" type="pres">
      <dgm:prSet presAssocID="{A3B4F5FF-7032-6147-9110-E0860ED7CD9A}" presName="accentRepeatNode" presStyleLbl="solidFgAcc1" presStyleIdx="5" presStyleCnt="7"/>
      <dgm:spPr>
        <a:ln>
          <a:solidFill>
            <a:schemeClr val="accent2"/>
          </a:solidFill>
        </a:ln>
      </dgm:spPr>
    </dgm:pt>
    <dgm:pt modelId="{739098B4-BBD1-F043-B2A9-9607113D0136}" type="pres">
      <dgm:prSet presAssocID="{0EF3D479-6295-C544-A8D4-417EAB7B38BA}" presName="text_7" presStyleLbl="node1" presStyleIdx="6" presStyleCnt="7">
        <dgm:presLayoutVars>
          <dgm:bulletEnabled val="1"/>
        </dgm:presLayoutVars>
      </dgm:prSet>
      <dgm:spPr/>
    </dgm:pt>
    <dgm:pt modelId="{1220C12D-C334-8D47-9DFF-5A53B355216A}" type="pres">
      <dgm:prSet presAssocID="{0EF3D479-6295-C544-A8D4-417EAB7B38BA}" presName="accent_7" presStyleCnt="0"/>
      <dgm:spPr/>
    </dgm:pt>
    <dgm:pt modelId="{051C00B1-10C8-DE4A-A594-1D209C128C03}" type="pres">
      <dgm:prSet presAssocID="{0EF3D479-6295-C544-A8D4-417EAB7B38BA}" presName="accentRepeatNode" presStyleLbl="solidFgAcc1" presStyleIdx="6" presStyleCnt="7"/>
      <dgm:spPr>
        <a:ln>
          <a:solidFill>
            <a:schemeClr val="accent2"/>
          </a:solidFill>
        </a:ln>
      </dgm:spPr>
    </dgm:pt>
  </dgm:ptLst>
  <dgm:cxnLst>
    <dgm:cxn modelId="{09588E05-C880-534C-B881-E14E4761FE62}" type="presOf" srcId="{AE03E586-0457-1E4E-85D0-D33A7EA7D410}" destId="{348217EA-641F-7A4B-A708-8208C5D21616}" srcOrd="0" destOrd="0" presId="urn:microsoft.com/office/officeart/2008/layout/VerticalCurvedList"/>
    <dgm:cxn modelId="{B56DFD1E-5116-D14B-92C8-2EA9B3BAC2CA}" type="presOf" srcId="{A3B4F5FF-7032-6147-9110-E0860ED7CD9A}" destId="{C389EB0D-B55E-4144-AC1A-B61832049E47}" srcOrd="0" destOrd="0" presId="urn:microsoft.com/office/officeart/2008/layout/VerticalCurvedList"/>
    <dgm:cxn modelId="{D8D50922-FA01-1349-9361-C19EFEF84CF8}" type="presOf" srcId="{2718300A-9C33-5743-8C66-EA611BB1142F}" destId="{89B1C3E5-7D61-514C-B68E-5AFC64E1605C}" srcOrd="0" destOrd="0" presId="urn:microsoft.com/office/officeart/2008/layout/VerticalCurvedList"/>
    <dgm:cxn modelId="{10F79436-E978-924D-B9AF-A5F205ECE948}" srcId="{F4BF6A33-5616-CD4D-B816-E87120A936B4}" destId="{AE03E586-0457-1E4E-85D0-D33A7EA7D410}" srcOrd="1" destOrd="0" parTransId="{2F93DE4F-BFA7-CC45-87EB-21F00FD71581}" sibTransId="{ACFBC3BA-7115-6C46-9196-3E40D4C31BF4}"/>
    <dgm:cxn modelId="{54D23A38-78DF-8F43-B749-8962D14987EA}" srcId="{F4BF6A33-5616-CD4D-B816-E87120A936B4}" destId="{03C7EE15-9DE3-A246-BF87-36DBDC8C4B7B}" srcOrd="4" destOrd="0" parTransId="{42F72C18-D056-0447-92B2-6B4375345477}" sibTransId="{CC68AA7E-1A16-BE48-A681-8A17A23C7F2C}"/>
    <dgm:cxn modelId="{839C8B4A-ED04-C24B-B622-0E8C2AD188BF}" type="presOf" srcId="{FB4FB960-7D25-F746-83CB-120352A46009}" destId="{4F670E0D-91A7-0340-87F6-3C7DE7DD3865}" srcOrd="0" destOrd="0" presId="urn:microsoft.com/office/officeart/2008/layout/VerticalCurvedList"/>
    <dgm:cxn modelId="{DF36054F-7032-D84F-B24A-4DE96B938C19}" srcId="{F4BF6A33-5616-CD4D-B816-E87120A936B4}" destId="{FB4FB960-7D25-F746-83CB-120352A46009}" srcOrd="0" destOrd="0" parTransId="{95D0E12D-3F70-934A-8C79-A7DC510925B6}" sibTransId="{F259A856-0C35-D243-AE54-B0D904F72595}"/>
    <dgm:cxn modelId="{78DE7056-DDA0-7E4F-A53F-F994FFC39F39}" type="presOf" srcId="{0EF3D479-6295-C544-A8D4-417EAB7B38BA}" destId="{739098B4-BBD1-F043-B2A9-9607113D0136}" srcOrd="0" destOrd="0" presId="urn:microsoft.com/office/officeart/2008/layout/VerticalCurvedList"/>
    <dgm:cxn modelId="{500A7558-A53D-A041-B63D-F82C392F8F3A}" srcId="{F4BF6A33-5616-CD4D-B816-E87120A936B4}" destId="{0EF3D479-6295-C544-A8D4-417EAB7B38BA}" srcOrd="6" destOrd="0" parTransId="{D0AA57F8-A040-254F-AEA6-84F1D180AE51}" sibTransId="{A7AA0FE2-B473-FA45-9948-EE2F3DAD555E}"/>
    <dgm:cxn modelId="{C471CE70-61D7-0242-8ED4-EDF0DE043984}" type="presOf" srcId="{F259A856-0C35-D243-AE54-B0D904F72595}" destId="{80A49647-06DC-3F47-90FA-5D58205F0066}" srcOrd="0" destOrd="0" presId="urn:microsoft.com/office/officeart/2008/layout/VerticalCurvedList"/>
    <dgm:cxn modelId="{3EA9D77B-8D32-134A-AA5E-93AFA735541C}" type="presOf" srcId="{F4BF6A33-5616-CD4D-B816-E87120A936B4}" destId="{506B69FE-011C-2543-89CE-ECF3BA11D87D}" srcOrd="0" destOrd="0" presId="urn:microsoft.com/office/officeart/2008/layout/VerticalCurvedList"/>
    <dgm:cxn modelId="{2297F5AE-21F3-F84E-9749-6E1A0EE34B1E}" srcId="{F4BF6A33-5616-CD4D-B816-E87120A936B4}" destId="{7CCDDD86-5709-AB45-BC71-37EEEDC669AB}" srcOrd="2" destOrd="0" parTransId="{9084E117-87E6-D043-9D9B-0493F54050E8}" sibTransId="{0FF7C868-3A0B-3243-BF93-182F59E07D2B}"/>
    <dgm:cxn modelId="{A5BE60CD-8ACE-6F47-B38E-36147C2F11CE}" srcId="{F4BF6A33-5616-CD4D-B816-E87120A936B4}" destId="{A3B4F5FF-7032-6147-9110-E0860ED7CD9A}" srcOrd="5" destOrd="0" parTransId="{7A8D2DDE-11F0-EF4F-B1EB-6278789ABDBD}" sibTransId="{D6DE118F-C534-F445-AA8A-7543893924D6}"/>
    <dgm:cxn modelId="{B96BBAE0-3E50-C04D-B2B5-E11C3FAE9FFC}" type="presOf" srcId="{03C7EE15-9DE3-A246-BF87-36DBDC8C4B7B}" destId="{F01E5E38-394F-9A42-A423-143C94267E70}" srcOrd="0" destOrd="0" presId="urn:microsoft.com/office/officeart/2008/layout/VerticalCurvedList"/>
    <dgm:cxn modelId="{D15A7FF0-2341-8F43-952B-D53745155D73}" srcId="{F4BF6A33-5616-CD4D-B816-E87120A936B4}" destId="{2718300A-9C33-5743-8C66-EA611BB1142F}" srcOrd="3" destOrd="0" parTransId="{9D5823CF-1C9D-2940-8B05-7F1C00F41817}" sibTransId="{C9605898-04C1-3D4D-B8E0-DAEFC5BC8E06}"/>
    <dgm:cxn modelId="{53EE66FA-E0D4-B348-BEE1-4DCFC584B999}" type="presOf" srcId="{7CCDDD86-5709-AB45-BC71-37EEEDC669AB}" destId="{1A2CDD2C-31D7-0547-88FB-2C8232EFA74B}" srcOrd="0" destOrd="0" presId="urn:microsoft.com/office/officeart/2008/layout/VerticalCurvedList"/>
    <dgm:cxn modelId="{4F5F56FF-333C-7F40-B2E2-F748B6F222D3}" type="presParOf" srcId="{506B69FE-011C-2543-89CE-ECF3BA11D87D}" destId="{92F2553E-A949-2144-B50D-A6CF217CB081}" srcOrd="0" destOrd="0" presId="urn:microsoft.com/office/officeart/2008/layout/VerticalCurvedList"/>
    <dgm:cxn modelId="{9DB34C37-B28F-AD47-A61A-61A2BD27282C}" type="presParOf" srcId="{92F2553E-A949-2144-B50D-A6CF217CB081}" destId="{A75C19B7-D7B8-5E46-A020-7E64591FF1D4}" srcOrd="0" destOrd="0" presId="urn:microsoft.com/office/officeart/2008/layout/VerticalCurvedList"/>
    <dgm:cxn modelId="{9E716C40-ABD7-874E-B49F-87F8B0025C1F}" type="presParOf" srcId="{A75C19B7-D7B8-5E46-A020-7E64591FF1D4}" destId="{631907BD-1232-E548-B5FE-8FA87F7F44AC}" srcOrd="0" destOrd="0" presId="urn:microsoft.com/office/officeart/2008/layout/VerticalCurvedList"/>
    <dgm:cxn modelId="{2B8098D5-33E3-6A48-AF92-931BB686BCD2}" type="presParOf" srcId="{A75C19B7-D7B8-5E46-A020-7E64591FF1D4}" destId="{80A49647-06DC-3F47-90FA-5D58205F0066}" srcOrd="1" destOrd="0" presId="urn:microsoft.com/office/officeart/2008/layout/VerticalCurvedList"/>
    <dgm:cxn modelId="{7FB9201D-F73D-1549-ADE0-B76C8E6AECFE}" type="presParOf" srcId="{A75C19B7-D7B8-5E46-A020-7E64591FF1D4}" destId="{80F710AF-8D5D-324D-ACB7-FDB1CF62C192}" srcOrd="2" destOrd="0" presId="urn:microsoft.com/office/officeart/2008/layout/VerticalCurvedList"/>
    <dgm:cxn modelId="{852F7CEA-D23B-2D49-A57D-6B47AB5931D3}" type="presParOf" srcId="{A75C19B7-D7B8-5E46-A020-7E64591FF1D4}" destId="{FAF02CE5-F6D6-3445-9FC9-753D3ACE397F}" srcOrd="3" destOrd="0" presId="urn:microsoft.com/office/officeart/2008/layout/VerticalCurvedList"/>
    <dgm:cxn modelId="{910FC010-297F-D24E-AEB9-1DF645CE7D26}" type="presParOf" srcId="{92F2553E-A949-2144-B50D-A6CF217CB081}" destId="{4F670E0D-91A7-0340-87F6-3C7DE7DD3865}" srcOrd="1" destOrd="0" presId="urn:microsoft.com/office/officeart/2008/layout/VerticalCurvedList"/>
    <dgm:cxn modelId="{3F6DCA12-B93E-AB4F-B928-89FA3DDDFDD2}" type="presParOf" srcId="{92F2553E-A949-2144-B50D-A6CF217CB081}" destId="{4EDE9D8E-F372-044B-B056-80F47FAF67F8}" srcOrd="2" destOrd="0" presId="urn:microsoft.com/office/officeart/2008/layout/VerticalCurvedList"/>
    <dgm:cxn modelId="{D012DB8A-CD04-6143-A48B-DF6A6234F1BD}" type="presParOf" srcId="{4EDE9D8E-F372-044B-B056-80F47FAF67F8}" destId="{D62DE2D4-FBF0-F943-97AC-7A914BAD325C}" srcOrd="0" destOrd="0" presId="urn:microsoft.com/office/officeart/2008/layout/VerticalCurvedList"/>
    <dgm:cxn modelId="{CFDE6A68-1667-7A47-A439-AB109749B50A}" type="presParOf" srcId="{92F2553E-A949-2144-B50D-A6CF217CB081}" destId="{348217EA-641F-7A4B-A708-8208C5D21616}" srcOrd="3" destOrd="0" presId="urn:microsoft.com/office/officeart/2008/layout/VerticalCurvedList"/>
    <dgm:cxn modelId="{95888406-816D-8348-B3C2-5006A82DDFC9}" type="presParOf" srcId="{92F2553E-A949-2144-B50D-A6CF217CB081}" destId="{553E12A7-1BF1-E744-A01A-A314C773B716}" srcOrd="4" destOrd="0" presId="urn:microsoft.com/office/officeart/2008/layout/VerticalCurvedList"/>
    <dgm:cxn modelId="{2F3DCBE6-E762-F64E-9C7A-98A7BF979085}" type="presParOf" srcId="{553E12A7-1BF1-E744-A01A-A314C773B716}" destId="{86C1EA38-43CE-6D4B-A27A-84CB04EE7DC5}" srcOrd="0" destOrd="0" presId="urn:microsoft.com/office/officeart/2008/layout/VerticalCurvedList"/>
    <dgm:cxn modelId="{7E797244-3092-C04E-B63D-995CEAFB1CEB}" type="presParOf" srcId="{92F2553E-A949-2144-B50D-A6CF217CB081}" destId="{1A2CDD2C-31D7-0547-88FB-2C8232EFA74B}" srcOrd="5" destOrd="0" presId="urn:microsoft.com/office/officeart/2008/layout/VerticalCurvedList"/>
    <dgm:cxn modelId="{09589121-3ACA-4D4F-84D9-DC5BD61708B8}" type="presParOf" srcId="{92F2553E-A949-2144-B50D-A6CF217CB081}" destId="{EF3F209F-4A41-8142-A62A-99A28CED9B07}" srcOrd="6" destOrd="0" presId="urn:microsoft.com/office/officeart/2008/layout/VerticalCurvedList"/>
    <dgm:cxn modelId="{87576408-2219-E542-87DE-D68C88AEC946}" type="presParOf" srcId="{EF3F209F-4A41-8142-A62A-99A28CED9B07}" destId="{63AE9A9F-CD1A-8949-B890-200612600F37}" srcOrd="0" destOrd="0" presId="urn:microsoft.com/office/officeart/2008/layout/VerticalCurvedList"/>
    <dgm:cxn modelId="{7168FF4E-3087-9747-946E-3728BD742E8A}" type="presParOf" srcId="{92F2553E-A949-2144-B50D-A6CF217CB081}" destId="{89B1C3E5-7D61-514C-B68E-5AFC64E1605C}" srcOrd="7" destOrd="0" presId="urn:microsoft.com/office/officeart/2008/layout/VerticalCurvedList"/>
    <dgm:cxn modelId="{86C2D2B4-3357-B441-90AE-BF2C6C84CED1}" type="presParOf" srcId="{92F2553E-A949-2144-B50D-A6CF217CB081}" destId="{FEB7459C-78A3-AF43-A4D6-0C5642DF7AC6}" srcOrd="8" destOrd="0" presId="urn:microsoft.com/office/officeart/2008/layout/VerticalCurvedList"/>
    <dgm:cxn modelId="{97568BBD-2EA7-FF4D-9368-48C1289418E2}" type="presParOf" srcId="{FEB7459C-78A3-AF43-A4D6-0C5642DF7AC6}" destId="{3569B6B7-24A5-2446-B054-CF244C595351}" srcOrd="0" destOrd="0" presId="urn:microsoft.com/office/officeart/2008/layout/VerticalCurvedList"/>
    <dgm:cxn modelId="{E1DC4246-3577-AA4F-8D18-111427EA9532}" type="presParOf" srcId="{92F2553E-A949-2144-B50D-A6CF217CB081}" destId="{F01E5E38-394F-9A42-A423-143C94267E70}" srcOrd="9" destOrd="0" presId="urn:microsoft.com/office/officeart/2008/layout/VerticalCurvedList"/>
    <dgm:cxn modelId="{A7357C78-78EA-6644-A692-5F638D4B88CE}" type="presParOf" srcId="{92F2553E-A949-2144-B50D-A6CF217CB081}" destId="{D124A8DC-06BC-4547-AEBF-F9D89DD8C50E}" srcOrd="10" destOrd="0" presId="urn:microsoft.com/office/officeart/2008/layout/VerticalCurvedList"/>
    <dgm:cxn modelId="{A63FB31A-66A5-7842-BDAE-B2EB19988EF3}" type="presParOf" srcId="{D124A8DC-06BC-4547-AEBF-F9D89DD8C50E}" destId="{50C52E87-213A-3745-8C49-3A0E67C4DFD4}" srcOrd="0" destOrd="0" presId="urn:microsoft.com/office/officeart/2008/layout/VerticalCurvedList"/>
    <dgm:cxn modelId="{1B577562-1946-2940-B626-2C66BF4854A4}" type="presParOf" srcId="{92F2553E-A949-2144-B50D-A6CF217CB081}" destId="{C389EB0D-B55E-4144-AC1A-B61832049E47}" srcOrd="11" destOrd="0" presId="urn:microsoft.com/office/officeart/2008/layout/VerticalCurvedList"/>
    <dgm:cxn modelId="{0730DE45-8684-F64A-ACE8-B104FDDF9470}" type="presParOf" srcId="{92F2553E-A949-2144-B50D-A6CF217CB081}" destId="{B4419ECF-E929-654E-8996-6C7CDFD6F7DA}" srcOrd="12" destOrd="0" presId="urn:microsoft.com/office/officeart/2008/layout/VerticalCurvedList"/>
    <dgm:cxn modelId="{F2698755-A0A8-6348-A3F4-902C519A7AEA}" type="presParOf" srcId="{B4419ECF-E929-654E-8996-6C7CDFD6F7DA}" destId="{F5A14726-AE48-2846-A370-CC32025A503E}" srcOrd="0" destOrd="0" presId="urn:microsoft.com/office/officeart/2008/layout/VerticalCurvedList"/>
    <dgm:cxn modelId="{EFFE1559-E853-E94B-94AB-38525DD1E311}" type="presParOf" srcId="{92F2553E-A949-2144-B50D-A6CF217CB081}" destId="{739098B4-BBD1-F043-B2A9-9607113D0136}" srcOrd="13" destOrd="0" presId="urn:microsoft.com/office/officeart/2008/layout/VerticalCurvedList"/>
    <dgm:cxn modelId="{31273345-25B3-E441-9C9E-E6B6AF8B90F9}" type="presParOf" srcId="{92F2553E-A949-2144-B50D-A6CF217CB081}" destId="{1220C12D-C334-8D47-9DFF-5A53B355216A}" srcOrd="14" destOrd="0" presId="urn:microsoft.com/office/officeart/2008/layout/VerticalCurvedList"/>
    <dgm:cxn modelId="{8C2C4BC7-C818-3645-BFF9-2CB52A666D37}" type="presParOf" srcId="{1220C12D-C334-8D47-9DFF-5A53B355216A}" destId="{051C00B1-10C8-DE4A-A594-1D209C128C0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1CB7E68-2D9A-D642-A554-A52998152EB1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F93205A-5965-514B-85A2-3B23B9A25013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HS </a:t>
          </a:r>
        </a:p>
      </dgm:t>
    </dgm:pt>
    <dgm:pt modelId="{09AECAB6-BE5D-0C40-BBF6-DB08D1CDA720}" type="parTrans" cxnId="{34265134-A4B3-B94E-B70C-3E6B0AD797AF}">
      <dgm:prSet/>
      <dgm:spPr/>
      <dgm:t>
        <a:bodyPr/>
        <a:lstStyle/>
        <a:p>
          <a:endParaRPr lang="en-US"/>
        </a:p>
      </dgm:t>
    </dgm:pt>
    <dgm:pt modelId="{BA708AE3-E4A9-2E49-939E-6714974242E5}" type="sibTrans" cxnId="{34265134-A4B3-B94E-B70C-3E6B0AD797AF}">
      <dgm:prSet/>
      <dgm:spPr/>
      <dgm:t>
        <a:bodyPr/>
        <a:lstStyle/>
        <a:p>
          <a:endParaRPr lang="en-US"/>
        </a:p>
      </dgm:t>
    </dgm:pt>
    <dgm:pt modelId="{2720B2E7-E5A2-F545-B1D8-98B8A72FFC4C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DD2</a:t>
          </a:r>
        </a:p>
      </dgm:t>
    </dgm:pt>
    <dgm:pt modelId="{DD17DDAD-E4E5-CF41-94B8-9174466B0E5A}" type="parTrans" cxnId="{3D267FE6-0054-114F-A75E-6E7CD8BA7355}">
      <dgm:prSet/>
      <dgm:spPr>
        <a:ln>
          <a:solidFill>
            <a:schemeClr val="accent2"/>
          </a:solidFill>
        </a:ln>
      </dgm:spPr>
      <dgm:t>
        <a:bodyPr/>
        <a:lstStyle/>
        <a:p>
          <a:endParaRPr lang="en-US"/>
        </a:p>
      </dgm:t>
    </dgm:pt>
    <dgm:pt modelId="{D1BC4E60-8537-1E4D-89BF-8CA7C2E9C0A2}" type="sibTrans" cxnId="{3D267FE6-0054-114F-A75E-6E7CD8BA7355}">
      <dgm:prSet/>
      <dgm:spPr/>
      <dgm:t>
        <a:bodyPr/>
        <a:lstStyle/>
        <a:p>
          <a:endParaRPr lang="en-US"/>
        </a:p>
      </dgm:t>
    </dgm:pt>
    <dgm:pt modelId="{B39101E6-4C96-0C4D-9BD7-16D487C72A44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err="1"/>
            <a:t>SFHo</a:t>
          </a:r>
          <a:endParaRPr lang="en-US" dirty="0"/>
        </a:p>
      </dgm:t>
    </dgm:pt>
    <dgm:pt modelId="{ED072506-C322-0249-A356-18CE164C0CD1}" type="parTrans" cxnId="{8157BD47-0367-1D48-9232-A750E3CA0512}">
      <dgm:prSet/>
      <dgm:spPr>
        <a:ln>
          <a:solidFill>
            <a:schemeClr val="accent2"/>
          </a:solidFill>
        </a:ln>
      </dgm:spPr>
      <dgm:t>
        <a:bodyPr/>
        <a:lstStyle/>
        <a:p>
          <a:endParaRPr lang="en-US"/>
        </a:p>
      </dgm:t>
    </dgm:pt>
    <dgm:pt modelId="{95436C5A-8CC2-F142-8C9C-1A5378060F4A}" type="sibTrans" cxnId="{8157BD47-0367-1D48-9232-A750E3CA0512}">
      <dgm:prSet/>
      <dgm:spPr/>
      <dgm:t>
        <a:bodyPr/>
        <a:lstStyle/>
        <a:p>
          <a:endParaRPr lang="en-US"/>
        </a:p>
      </dgm:t>
    </dgm:pt>
    <dgm:pt modelId="{BB16B3BF-1EB3-0444-B8A5-398BEEEFC399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err="1"/>
            <a:t>SFHx</a:t>
          </a:r>
          <a:endParaRPr lang="en-US" dirty="0"/>
        </a:p>
      </dgm:t>
    </dgm:pt>
    <dgm:pt modelId="{DD66ABD0-D338-4441-93E6-ABED326E858A}" type="parTrans" cxnId="{6F4998D7-C70E-404C-87F3-1D3E585B5712}">
      <dgm:prSet/>
      <dgm:spPr>
        <a:ln>
          <a:solidFill>
            <a:schemeClr val="accent2"/>
          </a:solidFill>
        </a:ln>
      </dgm:spPr>
      <dgm:t>
        <a:bodyPr/>
        <a:lstStyle/>
        <a:p>
          <a:endParaRPr lang="en-US"/>
        </a:p>
      </dgm:t>
    </dgm:pt>
    <dgm:pt modelId="{310B5460-2EED-1545-9F35-F94B789F0A7F}" type="sibTrans" cxnId="{6F4998D7-C70E-404C-87F3-1D3E585B5712}">
      <dgm:prSet/>
      <dgm:spPr/>
      <dgm:t>
        <a:bodyPr/>
        <a:lstStyle/>
        <a:p>
          <a:endParaRPr lang="en-US"/>
        </a:p>
      </dgm:t>
    </dgm:pt>
    <dgm:pt modelId="{91DC6766-CC4E-E548-8869-FF9B9C6ACBB3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err="1"/>
            <a:t>FSUGold</a:t>
          </a:r>
          <a:endParaRPr lang="en-US" dirty="0"/>
        </a:p>
      </dgm:t>
    </dgm:pt>
    <dgm:pt modelId="{E0EB174D-88CE-3142-BC85-156F1EE5F0AD}" type="parTrans" cxnId="{F458CB9C-DB30-9A4E-A3ED-4DFD00F6EF12}">
      <dgm:prSet/>
      <dgm:spPr>
        <a:ln>
          <a:solidFill>
            <a:schemeClr val="accent2"/>
          </a:solidFill>
        </a:ln>
      </dgm:spPr>
      <dgm:t>
        <a:bodyPr/>
        <a:lstStyle/>
        <a:p>
          <a:endParaRPr lang="en-US"/>
        </a:p>
      </dgm:t>
    </dgm:pt>
    <dgm:pt modelId="{CD67374C-641F-2444-AA65-02B2C1C894A1}" type="sibTrans" cxnId="{F458CB9C-DB30-9A4E-A3ED-4DFD00F6EF12}">
      <dgm:prSet/>
      <dgm:spPr/>
      <dgm:t>
        <a:bodyPr/>
        <a:lstStyle/>
        <a:p>
          <a:endParaRPr lang="en-US"/>
        </a:p>
      </dgm:t>
    </dgm:pt>
    <dgm:pt modelId="{832D15E7-14E8-874A-997F-CAC1A3D50EC2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IUFSU</a:t>
          </a:r>
        </a:p>
      </dgm:t>
    </dgm:pt>
    <dgm:pt modelId="{593582C0-6E64-4A4A-A453-1732714ED425}" type="parTrans" cxnId="{7F9C143F-0B20-C240-BCEE-9EBAA3A9B266}">
      <dgm:prSet/>
      <dgm:spPr>
        <a:ln>
          <a:solidFill>
            <a:schemeClr val="accent2"/>
          </a:solidFill>
        </a:ln>
      </dgm:spPr>
      <dgm:t>
        <a:bodyPr/>
        <a:lstStyle/>
        <a:p>
          <a:endParaRPr lang="en-US"/>
        </a:p>
      </dgm:t>
    </dgm:pt>
    <dgm:pt modelId="{51A3E162-6BA0-544F-AF83-7D6310818081}" type="sibTrans" cxnId="{7F9C143F-0B20-C240-BCEE-9EBAA3A9B266}">
      <dgm:prSet/>
      <dgm:spPr/>
      <dgm:t>
        <a:bodyPr/>
        <a:lstStyle/>
        <a:p>
          <a:endParaRPr lang="en-US"/>
        </a:p>
      </dgm:t>
    </dgm:pt>
    <dgm:pt modelId="{ACA55578-5D53-584A-9772-45698C60E9BF}" type="pres">
      <dgm:prSet presAssocID="{01CB7E68-2D9A-D642-A554-A52998152EB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C056717-84C7-F040-9A19-5E8BBE3648E1}" type="pres">
      <dgm:prSet presAssocID="{EF93205A-5965-514B-85A2-3B23B9A25013}" presName="hierRoot1" presStyleCnt="0">
        <dgm:presLayoutVars>
          <dgm:hierBranch val="init"/>
        </dgm:presLayoutVars>
      </dgm:prSet>
      <dgm:spPr/>
    </dgm:pt>
    <dgm:pt modelId="{B01B69FE-C708-D14C-BDBB-485BA9249BDF}" type="pres">
      <dgm:prSet presAssocID="{EF93205A-5965-514B-85A2-3B23B9A25013}" presName="rootComposite1" presStyleCnt="0"/>
      <dgm:spPr/>
    </dgm:pt>
    <dgm:pt modelId="{3381CC9B-BE33-1B47-99BF-C89DACFCB1B3}" type="pres">
      <dgm:prSet presAssocID="{EF93205A-5965-514B-85A2-3B23B9A25013}" presName="rootText1" presStyleLbl="node0" presStyleIdx="0" presStyleCnt="1">
        <dgm:presLayoutVars>
          <dgm:chPref val="3"/>
        </dgm:presLayoutVars>
      </dgm:prSet>
      <dgm:spPr/>
    </dgm:pt>
    <dgm:pt modelId="{8C2A811F-411D-EB4F-8602-D36C7F9E95A1}" type="pres">
      <dgm:prSet presAssocID="{EF93205A-5965-514B-85A2-3B23B9A25013}" presName="rootConnector1" presStyleLbl="node1" presStyleIdx="0" presStyleCnt="0"/>
      <dgm:spPr/>
    </dgm:pt>
    <dgm:pt modelId="{AFA7D3D1-1E4A-4C47-9BEE-003491F016A1}" type="pres">
      <dgm:prSet presAssocID="{EF93205A-5965-514B-85A2-3B23B9A25013}" presName="hierChild2" presStyleCnt="0"/>
      <dgm:spPr/>
    </dgm:pt>
    <dgm:pt modelId="{A04CF1F7-018D-F548-9E63-8B3BCA26169B}" type="pres">
      <dgm:prSet presAssocID="{DD17DDAD-E4E5-CF41-94B8-9174466B0E5A}" presName="Name37" presStyleLbl="parChTrans1D2" presStyleIdx="0" presStyleCnt="5"/>
      <dgm:spPr/>
    </dgm:pt>
    <dgm:pt modelId="{30E6D49E-E276-3E4F-A948-E4AAECB56D09}" type="pres">
      <dgm:prSet presAssocID="{2720B2E7-E5A2-F545-B1D8-98B8A72FFC4C}" presName="hierRoot2" presStyleCnt="0">
        <dgm:presLayoutVars>
          <dgm:hierBranch val="init"/>
        </dgm:presLayoutVars>
      </dgm:prSet>
      <dgm:spPr/>
    </dgm:pt>
    <dgm:pt modelId="{0B5C6E18-3663-3E47-A1F0-D65907204CC5}" type="pres">
      <dgm:prSet presAssocID="{2720B2E7-E5A2-F545-B1D8-98B8A72FFC4C}" presName="rootComposite" presStyleCnt="0"/>
      <dgm:spPr/>
    </dgm:pt>
    <dgm:pt modelId="{7316D486-5229-DC44-A99E-9AD468E9AA00}" type="pres">
      <dgm:prSet presAssocID="{2720B2E7-E5A2-F545-B1D8-98B8A72FFC4C}" presName="rootText" presStyleLbl="node2" presStyleIdx="0" presStyleCnt="5">
        <dgm:presLayoutVars>
          <dgm:chPref val="3"/>
        </dgm:presLayoutVars>
      </dgm:prSet>
      <dgm:spPr/>
    </dgm:pt>
    <dgm:pt modelId="{7F79BFA0-A386-AA4B-AB26-EA53F0EC77B2}" type="pres">
      <dgm:prSet presAssocID="{2720B2E7-E5A2-F545-B1D8-98B8A72FFC4C}" presName="rootConnector" presStyleLbl="node2" presStyleIdx="0" presStyleCnt="5"/>
      <dgm:spPr/>
    </dgm:pt>
    <dgm:pt modelId="{64A78E5B-07CD-564D-99C5-834CE511A973}" type="pres">
      <dgm:prSet presAssocID="{2720B2E7-E5A2-F545-B1D8-98B8A72FFC4C}" presName="hierChild4" presStyleCnt="0"/>
      <dgm:spPr/>
    </dgm:pt>
    <dgm:pt modelId="{36908975-BC9D-B346-A84D-714D3A9923DC}" type="pres">
      <dgm:prSet presAssocID="{2720B2E7-E5A2-F545-B1D8-98B8A72FFC4C}" presName="hierChild5" presStyleCnt="0"/>
      <dgm:spPr/>
    </dgm:pt>
    <dgm:pt modelId="{B6E162F2-7EBF-1A4B-A3FB-E40B799C6EE3}" type="pres">
      <dgm:prSet presAssocID="{E0EB174D-88CE-3142-BC85-156F1EE5F0AD}" presName="Name37" presStyleLbl="parChTrans1D2" presStyleIdx="1" presStyleCnt="5"/>
      <dgm:spPr/>
    </dgm:pt>
    <dgm:pt modelId="{F2234570-ED47-6F42-A491-8995807C0840}" type="pres">
      <dgm:prSet presAssocID="{91DC6766-CC4E-E548-8869-FF9B9C6ACBB3}" presName="hierRoot2" presStyleCnt="0">
        <dgm:presLayoutVars>
          <dgm:hierBranch val="init"/>
        </dgm:presLayoutVars>
      </dgm:prSet>
      <dgm:spPr/>
    </dgm:pt>
    <dgm:pt modelId="{804AA952-5C6F-904D-AAF2-95096BC4619E}" type="pres">
      <dgm:prSet presAssocID="{91DC6766-CC4E-E548-8869-FF9B9C6ACBB3}" presName="rootComposite" presStyleCnt="0"/>
      <dgm:spPr/>
    </dgm:pt>
    <dgm:pt modelId="{5F6F8D51-2089-1C4B-8143-3828D73082C3}" type="pres">
      <dgm:prSet presAssocID="{91DC6766-CC4E-E548-8869-FF9B9C6ACBB3}" presName="rootText" presStyleLbl="node2" presStyleIdx="1" presStyleCnt="5">
        <dgm:presLayoutVars>
          <dgm:chPref val="3"/>
        </dgm:presLayoutVars>
      </dgm:prSet>
      <dgm:spPr/>
    </dgm:pt>
    <dgm:pt modelId="{BAD50B17-975C-B44B-B3C3-6CA7127B15EA}" type="pres">
      <dgm:prSet presAssocID="{91DC6766-CC4E-E548-8869-FF9B9C6ACBB3}" presName="rootConnector" presStyleLbl="node2" presStyleIdx="1" presStyleCnt="5"/>
      <dgm:spPr/>
    </dgm:pt>
    <dgm:pt modelId="{028CC46F-7308-7B4E-835C-353BFDA8177E}" type="pres">
      <dgm:prSet presAssocID="{91DC6766-CC4E-E548-8869-FF9B9C6ACBB3}" presName="hierChild4" presStyleCnt="0"/>
      <dgm:spPr/>
    </dgm:pt>
    <dgm:pt modelId="{5E3D6068-30C8-AC49-BC93-5E571135DBBA}" type="pres">
      <dgm:prSet presAssocID="{91DC6766-CC4E-E548-8869-FF9B9C6ACBB3}" presName="hierChild5" presStyleCnt="0"/>
      <dgm:spPr/>
    </dgm:pt>
    <dgm:pt modelId="{4F4D1C36-5398-1442-B3A3-844079759594}" type="pres">
      <dgm:prSet presAssocID="{593582C0-6E64-4A4A-A453-1732714ED425}" presName="Name37" presStyleLbl="parChTrans1D2" presStyleIdx="2" presStyleCnt="5"/>
      <dgm:spPr/>
    </dgm:pt>
    <dgm:pt modelId="{F64347B0-5801-F54B-8665-CA4A50627BCA}" type="pres">
      <dgm:prSet presAssocID="{832D15E7-14E8-874A-997F-CAC1A3D50EC2}" presName="hierRoot2" presStyleCnt="0">
        <dgm:presLayoutVars>
          <dgm:hierBranch val="init"/>
        </dgm:presLayoutVars>
      </dgm:prSet>
      <dgm:spPr/>
    </dgm:pt>
    <dgm:pt modelId="{597CBE1C-D9FC-F443-A03C-04C9F55ED5C7}" type="pres">
      <dgm:prSet presAssocID="{832D15E7-14E8-874A-997F-CAC1A3D50EC2}" presName="rootComposite" presStyleCnt="0"/>
      <dgm:spPr/>
    </dgm:pt>
    <dgm:pt modelId="{260116D2-E17E-C845-A083-07486C689682}" type="pres">
      <dgm:prSet presAssocID="{832D15E7-14E8-874A-997F-CAC1A3D50EC2}" presName="rootText" presStyleLbl="node2" presStyleIdx="2" presStyleCnt="5">
        <dgm:presLayoutVars>
          <dgm:chPref val="3"/>
        </dgm:presLayoutVars>
      </dgm:prSet>
      <dgm:spPr/>
    </dgm:pt>
    <dgm:pt modelId="{9E1EEFC0-BDE2-7A41-AD65-1517A7C5A55D}" type="pres">
      <dgm:prSet presAssocID="{832D15E7-14E8-874A-997F-CAC1A3D50EC2}" presName="rootConnector" presStyleLbl="node2" presStyleIdx="2" presStyleCnt="5"/>
      <dgm:spPr/>
    </dgm:pt>
    <dgm:pt modelId="{780B604D-F851-9443-9C59-C100594D3B5E}" type="pres">
      <dgm:prSet presAssocID="{832D15E7-14E8-874A-997F-CAC1A3D50EC2}" presName="hierChild4" presStyleCnt="0"/>
      <dgm:spPr/>
    </dgm:pt>
    <dgm:pt modelId="{A4EBDB4E-2518-3A47-B0E6-7D40607C8021}" type="pres">
      <dgm:prSet presAssocID="{832D15E7-14E8-874A-997F-CAC1A3D50EC2}" presName="hierChild5" presStyleCnt="0"/>
      <dgm:spPr/>
    </dgm:pt>
    <dgm:pt modelId="{08F0ABC2-DB8C-1D42-BC2C-E1EA4222DEEA}" type="pres">
      <dgm:prSet presAssocID="{ED072506-C322-0249-A356-18CE164C0CD1}" presName="Name37" presStyleLbl="parChTrans1D2" presStyleIdx="3" presStyleCnt="5"/>
      <dgm:spPr/>
    </dgm:pt>
    <dgm:pt modelId="{409BD816-949A-BA4E-88B5-1FC4F84A4088}" type="pres">
      <dgm:prSet presAssocID="{B39101E6-4C96-0C4D-9BD7-16D487C72A44}" presName="hierRoot2" presStyleCnt="0">
        <dgm:presLayoutVars>
          <dgm:hierBranch val="init"/>
        </dgm:presLayoutVars>
      </dgm:prSet>
      <dgm:spPr/>
    </dgm:pt>
    <dgm:pt modelId="{907901CA-9651-8D45-8783-02269B8E359A}" type="pres">
      <dgm:prSet presAssocID="{B39101E6-4C96-0C4D-9BD7-16D487C72A44}" presName="rootComposite" presStyleCnt="0"/>
      <dgm:spPr/>
    </dgm:pt>
    <dgm:pt modelId="{681D43F8-B7E8-CD40-B17C-4EEC54214D96}" type="pres">
      <dgm:prSet presAssocID="{B39101E6-4C96-0C4D-9BD7-16D487C72A44}" presName="rootText" presStyleLbl="node2" presStyleIdx="3" presStyleCnt="5">
        <dgm:presLayoutVars>
          <dgm:chPref val="3"/>
        </dgm:presLayoutVars>
      </dgm:prSet>
      <dgm:spPr/>
    </dgm:pt>
    <dgm:pt modelId="{5AD7A7BC-275C-C148-95E1-5365C2F8CC88}" type="pres">
      <dgm:prSet presAssocID="{B39101E6-4C96-0C4D-9BD7-16D487C72A44}" presName="rootConnector" presStyleLbl="node2" presStyleIdx="3" presStyleCnt="5"/>
      <dgm:spPr/>
    </dgm:pt>
    <dgm:pt modelId="{CA4E7469-18B6-8446-A837-889B3A57E99F}" type="pres">
      <dgm:prSet presAssocID="{B39101E6-4C96-0C4D-9BD7-16D487C72A44}" presName="hierChild4" presStyleCnt="0"/>
      <dgm:spPr/>
    </dgm:pt>
    <dgm:pt modelId="{195CF4C2-2292-B34F-BD9F-A7F3F4AD1987}" type="pres">
      <dgm:prSet presAssocID="{B39101E6-4C96-0C4D-9BD7-16D487C72A44}" presName="hierChild5" presStyleCnt="0"/>
      <dgm:spPr/>
    </dgm:pt>
    <dgm:pt modelId="{53E83460-01F3-5F48-B3FA-0DF6B232016A}" type="pres">
      <dgm:prSet presAssocID="{DD66ABD0-D338-4441-93E6-ABED326E858A}" presName="Name37" presStyleLbl="parChTrans1D2" presStyleIdx="4" presStyleCnt="5"/>
      <dgm:spPr/>
    </dgm:pt>
    <dgm:pt modelId="{47FCC40F-AEA4-2F49-BDE5-166AC334DAFC}" type="pres">
      <dgm:prSet presAssocID="{BB16B3BF-1EB3-0444-B8A5-398BEEEFC399}" presName="hierRoot2" presStyleCnt="0">
        <dgm:presLayoutVars>
          <dgm:hierBranch val="init"/>
        </dgm:presLayoutVars>
      </dgm:prSet>
      <dgm:spPr/>
    </dgm:pt>
    <dgm:pt modelId="{B5CADBF1-78F4-2940-9923-71AFFBE2C6E3}" type="pres">
      <dgm:prSet presAssocID="{BB16B3BF-1EB3-0444-B8A5-398BEEEFC399}" presName="rootComposite" presStyleCnt="0"/>
      <dgm:spPr/>
    </dgm:pt>
    <dgm:pt modelId="{09FED144-9FB2-604B-BF59-989339813DC5}" type="pres">
      <dgm:prSet presAssocID="{BB16B3BF-1EB3-0444-B8A5-398BEEEFC399}" presName="rootText" presStyleLbl="node2" presStyleIdx="4" presStyleCnt="5">
        <dgm:presLayoutVars>
          <dgm:chPref val="3"/>
        </dgm:presLayoutVars>
      </dgm:prSet>
      <dgm:spPr/>
    </dgm:pt>
    <dgm:pt modelId="{DAD6BA2D-9CF9-5842-85A6-E76512CCE2BF}" type="pres">
      <dgm:prSet presAssocID="{BB16B3BF-1EB3-0444-B8A5-398BEEEFC399}" presName="rootConnector" presStyleLbl="node2" presStyleIdx="4" presStyleCnt="5"/>
      <dgm:spPr/>
    </dgm:pt>
    <dgm:pt modelId="{B577B149-6082-7A4E-BCEF-EB7A9796A217}" type="pres">
      <dgm:prSet presAssocID="{BB16B3BF-1EB3-0444-B8A5-398BEEEFC399}" presName="hierChild4" presStyleCnt="0"/>
      <dgm:spPr/>
    </dgm:pt>
    <dgm:pt modelId="{44A87900-BEC8-3343-8AAE-01608DED9C14}" type="pres">
      <dgm:prSet presAssocID="{BB16B3BF-1EB3-0444-B8A5-398BEEEFC399}" presName="hierChild5" presStyleCnt="0"/>
      <dgm:spPr/>
    </dgm:pt>
    <dgm:pt modelId="{21841CFD-7A10-9648-AB79-FD0ADD9714E6}" type="pres">
      <dgm:prSet presAssocID="{EF93205A-5965-514B-85A2-3B23B9A25013}" presName="hierChild3" presStyleCnt="0"/>
      <dgm:spPr/>
    </dgm:pt>
  </dgm:ptLst>
  <dgm:cxnLst>
    <dgm:cxn modelId="{34265134-A4B3-B94E-B70C-3E6B0AD797AF}" srcId="{01CB7E68-2D9A-D642-A554-A52998152EB1}" destId="{EF93205A-5965-514B-85A2-3B23B9A25013}" srcOrd="0" destOrd="0" parTransId="{09AECAB6-BE5D-0C40-BBF6-DB08D1CDA720}" sibTransId="{BA708AE3-E4A9-2E49-939E-6714974242E5}"/>
    <dgm:cxn modelId="{7F9C143F-0B20-C240-BCEE-9EBAA3A9B266}" srcId="{EF93205A-5965-514B-85A2-3B23B9A25013}" destId="{832D15E7-14E8-874A-997F-CAC1A3D50EC2}" srcOrd="2" destOrd="0" parTransId="{593582C0-6E64-4A4A-A453-1732714ED425}" sibTransId="{51A3E162-6BA0-544F-AF83-7D6310818081}"/>
    <dgm:cxn modelId="{8157BD47-0367-1D48-9232-A750E3CA0512}" srcId="{EF93205A-5965-514B-85A2-3B23B9A25013}" destId="{B39101E6-4C96-0C4D-9BD7-16D487C72A44}" srcOrd="3" destOrd="0" parTransId="{ED072506-C322-0249-A356-18CE164C0CD1}" sibTransId="{95436C5A-8CC2-F142-8C9C-1A5378060F4A}"/>
    <dgm:cxn modelId="{F3E24F4A-2009-9745-B9DA-308F92FFC1A7}" type="presOf" srcId="{91DC6766-CC4E-E548-8869-FF9B9C6ACBB3}" destId="{5F6F8D51-2089-1C4B-8143-3828D73082C3}" srcOrd="0" destOrd="0" presId="urn:microsoft.com/office/officeart/2005/8/layout/orgChart1"/>
    <dgm:cxn modelId="{36E41752-071B-8547-BBC7-09EFCD4253C1}" type="presOf" srcId="{91DC6766-CC4E-E548-8869-FF9B9C6ACBB3}" destId="{BAD50B17-975C-B44B-B3C3-6CA7127B15EA}" srcOrd="1" destOrd="0" presId="urn:microsoft.com/office/officeart/2005/8/layout/orgChart1"/>
    <dgm:cxn modelId="{9CB61760-2C9D-0C46-B606-D0EB6E89A52E}" type="presOf" srcId="{BB16B3BF-1EB3-0444-B8A5-398BEEEFC399}" destId="{DAD6BA2D-9CF9-5842-85A6-E76512CCE2BF}" srcOrd="1" destOrd="0" presId="urn:microsoft.com/office/officeart/2005/8/layout/orgChart1"/>
    <dgm:cxn modelId="{5EFC3961-E649-0644-BCB5-F3E94AA57DBE}" type="presOf" srcId="{ED072506-C322-0249-A356-18CE164C0CD1}" destId="{08F0ABC2-DB8C-1D42-BC2C-E1EA4222DEEA}" srcOrd="0" destOrd="0" presId="urn:microsoft.com/office/officeart/2005/8/layout/orgChart1"/>
    <dgm:cxn modelId="{25081963-6A38-2847-B4F0-8A5EDC258747}" type="presOf" srcId="{593582C0-6E64-4A4A-A453-1732714ED425}" destId="{4F4D1C36-5398-1442-B3A3-844079759594}" srcOrd="0" destOrd="0" presId="urn:microsoft.com/office/officeart/2005/8/layout/orgChart1"/>
    <dgm:cxn modelId="{8ECCBF74-0A54-0244-B622-3734EDB1D0DA}" type="presOf" srcId="{832D15E7-14E8-874A-997F-CAC1A3D50EC2}" destId="{260116D2-E17E-C845-A083-07486C689682}" srcOrd="0" destOrd="0" presId="urn:microsoft.com/office/officeart/2005/8/layout/orgChart1"/>
    <dgm:cxn modelId="{480F0178-C57A-5D41-B518-829280DE6B1B}" type="presOf" srcId="{DD66ABD0-D338-4441-93E6-ABED326E858A}" destId="{53E83460-01F3-5F48-B3FA-0DF6B232016A}" srcOrd="0" destOrd="0" presId="urn:microsoft.com/office/officeart/2005/8/layout/orgChart1"/>
    <dgm:cxn modelId="{5147C78F-DFD3-F449-B722-C051F3A7BAD0}" type="presOf" srcId="{B39101E6-4C96-0C4D-9BD7-16D487C72A44}" destId="{681D43F8-B7E8-CD40-B17C-4EEC54214D96}" srcOrd="0" destOrd="0" presId="urn:microsoft.com/office/officeart/2005/8/layout/orgChart1"/>
    <dgm:cxn modelId="{31617899-AE31-7548-A52A-8DB2B08EB5A1}" type="presOf" srcId="{01CB7E68-2D9A-D642-A554-A52998152EB1}" destId="{ACA55578-5D53-584A-9772-45698C60E9BF}" srcOrd="0" destOrd="0" presId="urn:microsoft.com/office/officeart/2005/8/layout/orgChart1"/>
    <dgm:cxn modelId="{F458CB9C-DB30-9A4E-A3ED-4DFD00F6EF12}" srcId="{EF93205A-5965-514B-85A2-3B23B9A25013}" destId="{91DC6766-CC4E-E548-8869-FF9B9C6ACBB3}" srcOrd="1" destOrd="0" parTransId="{E0EB174D-88CE-3142-BC85-156F1EE5F0AD}" sibTransId="{CD67374C-641F-2444-AA65-02B2C1C894A1}"/>
    <dgm:cxn modelId="{8CE418A1-0B07-864F-BA9C-0C02051196EC}" type="presOf" srcId="{832D15E7-14E8-874A-997F-CAC1A3D50EC2}" destId="{9E1EEFC0-BDE2-7A41-AD65-1517A7C5A55D}" srcOrd="1" destOrd="0" presId="urn:microsoft.com/office/officeart/2005/8/layout/orgChart1"/>
    <dgm:cxn modelId="{88190EA6-133A-2E4D-A3F8-BB2EA1E4CE82}" type="presOf" srcId="{EF93205A-5965-514B-85A2-3B23B9A25013}" destId="{3381CC9B-BE33-1B47-99BF-C89DACFCB1B3}" srcOrd="0" destOrd="0" presId="urn:microsoft.com/office/officeart/2005/8/layout/orgChart1"/>
    <dgm:cxn modelId="{DE7B0CAA-9C67-204B-844E-19060DDF3460}" type="presOf" srcId="{2720B2E7-E5A2-F545-B1D8-98B8A72FFC4C}" destId="{7F79BFA0-A386-AA4B-AB26-EA53F0EC77B2}" srcOrd="1" destOrd="0" presId="urn:microsoft.com/office/officeart/2005/8/layout/orgChart1"/>
    <dgm:cxn modelId="{17F925B3-D0DC-DF45-A450-FCD92C829519}" type="presOf" srcId="{EF93205A-5965-514B-85A2-3B23B9A25013}" destId="{8C2A811F-411D-EB4F-8602-D36C7F9E95A1}" srcOrd="1" destOrd="0" presId="urn:microsoft.com/office/officeart/2005/8/layout/orgChart1"/>
    <dgm:cxn modelId="{3F2C4AB8-BE12-3F48-B7B0-2F5A75D3A325}" type="presOf" srcId="{E0EB174D-88CE-3142-BC85-156F1EE5F0AD}" destId="{B6E162F2-7EBF-1A4B-A3FB-E40B799C6EE3}" srcOrd="0" destOrd="0" presId="urn:microsoft.com/office/officeart/2005/8/layout/orgChart1"/>
    <dgm:cxn modelId="{C304D1C9-A239-D54D-BEC7-D20CBC92311C}" type="presOf" srcId="{BB16B3BF-1EB3-0444-B8A5-398BEEEFC399}" destId="{09FED144-9FB2-604B-BF59-989339813DC5}" srcOrd="0" destOrd="0" presId="urn:microsoft.com/office/officeart/2005/8/layout/orgChart1"/>
    <dgm:cxn modelId="{98DD79D7-B6DA-9542-BD4E-0B44A3736427}" type="presOf" srcId="{2720B2E7-E5A2-F545-B1D8-98B8A72FFC4C}" destId="{7316D486-5229-DC44-A99E-9AD468E9AA00}" srcOrd="0" destOrd="0" presId="urn:microsoft.com/office/officeart/2005/8/layout/orgChart1"/>
    <dgm:cxn modelId="{6F4998D7-C70E-404C-87F3-1D3E585B5712}" srcId="{EF93205A-5965-514B-85A2-3B23B9A25013}" destId="{BB16B3BF-1EB3-0444-B8A5-398BEEEFC399}" srcOrd="4" destOrd="0" parTransId="{DD66ABD0-D338-4441-93E6-ABED326E858A}" sibTransId="{310B5460-2EED-1545-9F35-F94B789F0A7F}"/>
    <dgm:cxn modelId="{3D267FE6-0054-114F-A75E-6E7CD8BA7355}" srcId="{EF93205A-5965-514B-85A2-3B23B9A25013}" destId="{2720B2E7-E5A2-F545-B1D8-98B8A72FFC4C}" srcOrd="0" destOrd="0" parTransId="{DD17DDAD-E4E5-CF41-94B8-9174466B0E5A}" sibTransId="{D1BC4E60-8537-1E4D-89BF-8CA7C2E9C0A2}"/>
    <dgm:cxn modelId="{043349ED-0284-B848-A2E4-9F53175413A9}" type="presOf" srcId="{DD17DDAD-E4E5-CF41-94B8-9174466B0E5A}" destId="{A04CF1F7-018D-F548-9E63-8B3BCA26169B}" srcOrd="0" destOrd="0" presId="urn:microsoft.com/office/officeart/2005/8/layout/orgChart1"/>
    <dgm:cxn modelId="{C00E3CF4-D46B-0A40-AE39-91A278674419}" type="presOf" srcId="{B39101E6-4C96-0C4D-9BD7-16D487C72A44}" destId="{5AD7A7BC-275C-C148-95E1-5365C2F8CC88}" srcOrd="1" destOrd="0" presId="urn:microsoft.com/office/officeart/2005/8/layout/orgChart1"/>
    <dgm:cxn modelId="{BF01B794-7086-7948-9981-D0FAF5806ADA}" type="presParOf" srcId="{ACA55578-5D53-584A-9772-45698C60E9BF}" destId="{0C056717-84C7-F040-9A19-5E8BBE3648E1}" srcOrd="0" destOrd="0" presId="urn:microsoft.com/office/officeart/2005/8/layout/orgChart1"/>
    <dgm:cxn modelId="{A58D9E19-7967-054D-B705-8A4B40A9951A}" type="presParOf" srcId="{0C056717-84C7-F040-9A19-5E8BBE3648E1}" destId="{B01B69FE-C708-D14C-BDBB-485BA9249BDF}" srcOrd="0" destOrd="0" presId="urn:microsoft.com/office/officeart/2005/8/layout/orgChart1"/>
    <dgm:cxn modelId="{FBE296F2-02E4-0E48-8135-36D86640BC04}" type="presParOf" srcId="{B01B69FE-C708-D14C-BDBB-485BA9249BDF}" destId="{3381CC9B-BE33-1B47-99BF-C89DACFCB1B3}" srcOrd="0" destOrd="0" presId="urn:microsoft.com/office/officeart/2005/8/layout/orgChart1"/>
    <dgm:cxn modelId="{76679B74-8B17-8A47-A2D1-2B097C68C0F8}" type="presParOf" srcId="{B01B69FE-C708-D14C-BDBB-485BA9249BDF}" destId="{8C2A811F-411D-EB4F-8602-D36C7F9E95A1}" srcOrd="1" destOrd="0" presId="urn:microsoft.com/office/officeart/2005/8/layout/orgChart1"/>
    <dgm:cxn modelId="{923D8FDB-B1E4-6545-9328-DEE0A9AB6917}" type="presParOf" srcId="{0C056717-84C7-F040-9A19-5E8BBE3648E1}" destId="{AFA7D3D1-1E4A-4C47-9BEE-003491F016A1}" srcOrd="1" destOrd="0" presId="urn:microsoft.com/office/officeart/2005/8/layout/orgChart1"/>
    <dgm:cxn modelId="{BCC2F089-E1F1-C044-A04C-64C4ED186D46}" type="presParOf" srcId="{AFA7D3D1-1E4A-4C47-9BEE-003491F016A1}" destId="{A04CF1F7-018D-F548-9E63-8B3BCA26169B}" srcOrd="0" destOrd="0" presId="urn:microsoft.com/office/officeart/2005/8/layout/orgChart1"/>
    <dgm:cxn modelId="{098FD3FD-29A9-F240-8371-D02E11A9CC25}" type="presParOf" srcId="{AFA7D3D1-1E4A-4C47-9BEE-003491F016A1}" destId="{30E6D49E-E276-3E4F-A948-E4AAECB56D09}" srcOrd="1" destOrd="0" presId="urn:microsoft.com/office/officeart/2005/8/layout/orgChart1"/>
    <dgm:cxn modelId="{158A85C5-4431-2F44-BFA0-DAD6F42389F6}" type="presParOf" srcId="{30E6D49E-E276-3E4F-A948-E4AAECB56D09}" destId="{0B5C6E18-3663-3E47-A1F0-D65907204CC5}" srcOrd="0" destOrd="0" presId="urn:microsoft.com/office/officeart/2005/8/layout/orgChart1"/>
    <dgm:cxn modelId="{05AAF191-CB0D-9B40-99ED-239BAD7C477D}" type="presParOf" srcId="{0B5C6E18-3663-3E47-A1F0-D65907204CC5}" destId="{7316D486-5229-DC44-A99E-9AD468E9AA00}" srcOrd="0" destOrd="0" presId="urn:microsoft.com/office/officeart/2005/8/layout/orgChart1"/>
    <dgm:cxn modelId="{FC3CB90B-765E-B04A-9092-D5A08001B7AF}" type="presParOf" srcId="{0B5C6E18-3663-3E47-A1F0-D65907204CC5}" destId="{7F79BFA0-A386-AA4B-AB26-EA53F0EC77B2}" srcOrd="1" destOrd="0" presId="urn:microsoft.com/office/officeart/2005/8/layout/orgChart1"/>
    <dgm:cxn modelId="{E1F996F9-1AA9-564C-BAFD-590F95229A40}" type="presParOf" srcId="{30E6D49E-E276-3E4F-A948-E4AAECB56D09}" destId="{64A78E5B-07CD-564D-99C5-834CE511A973}" srcOrd="1" destOrd="0" presId="urn:microsoft.com/office/officeart/2005/8/layout/orgChart1"/>
    <dgm:cxn modelId="{B6457920-3F2F-2B4C-931C-D83FDB664946}" type="presParOf" srcId="{30E6D49E-E276-3E4F-A948-E4AAECB56D09}" destId="{36908975-BC9D-B346-A84D-714D3A9923DC}" srcOrd="2" destOrd="0" presId="urn:microsoft.com/office/officeart/2005/8/layout/orgChart1"/>
    <dgm:cxn modelId="{58E3C2DE-4444-1448-99E6-C4D2154C139F}" type="presParOf" srcId="{AFA7D3D1-1E4A-4C47-9BEE-003491F016A1}" destId="{B6E162F2-7EBF-1A4B-A3FB-E40B799C6EE3}" srcOrd="2" destOrd="0" presId="urn:microsoft.com/office/officeart/2005/8/layout/orgChart1"/>
    <dgm:cxn modelId="{1EFFD2CC-3E2A-2F49-90DC-D4658419BCC0}" type="presParOf" srcId="{AFA7D3D1-1E4A-4C47-9BEE-003491F016A1}" destId="{F2234570-ED47-6F42-A491-8995807C0840}" srcOrd="3" destOrd="0" presId="urn:microsoft.com/office/officeart/2005/8/layout/orgChart1"/>
    <dgm:cxn modelId="{41B7110C-3854-9841-B8A8-F1644E460B4E}" type="presParOf" srcId="{F2234570-ED47-6F42-A491-8995807C0840}" destId="{804AA952-5C6F-904D-AAF2-95096BC4619E}" srcOrd="0" destOrd="0" presId="urn:microsoft.com/office/officeart/2005/8/layout/orgChart1"/>
    <dgm:cxn modelId="{3F575577-CA27-CC44-AD12-CEFB4922AD9B}" type="presParOf" srcId="{804AA952-5C6F-904D-AAF2-95096BC4619E}" destId="{5F6F8D51-2089-1C4B-8143-3828D73082C3}" srcOrd="0" destOrd="0" presId="urn:microsoft.com/office/officeart/2005/8/layout/orgChart1"/>
    <dgm:cxn modelId="{EC54AD14-4EFF-344A-BB38-71D16C12B7A4}" type="presParOf" srcId="{804AA952-5C6F-904D-AAF2-95096BC4619E}" destId="{BAD50B17-975C-B44B-B3C3-6CA7127B15EA}" srcOrd="1" destOrd="0" presId="urn:microsoft.com/office/officeart/2005/8/layout/orgChart1"/>
    <dgm:cxn modelId="{80839C31-CB1F-244F-AA56-9D66653565DD}" type="presParOf" srcId="{F2234570-ED47-6F42-A491-8995807C0840}" destId="{028CC46F-7308-7B4E-835C-353BFDA8177E}" srcOrd="1" destOrd="0" presId="urn:microsoft.com/office/officeart/2005/8/layout/orgChart1"/>
    <dgm:cxn modelId="{E32A6BF8-D503-2243-9A81-08DD133A08E1}" type="presParOf" srcId="{F2234570-ED47-6F42-A491-8995807C0840}" destId="{5E3D6068-30C8-AC49-BC93-5E571135DBBA}" srcOrd="2" destOrd="0" presId="urn:microsoft.com/office/officeart/2005/8/layout/orgChart1"/>
    <dgm:cxn modelId="{E005F245-7C29-0B4A-8D17-5695058481CC}" type="presParOf" srcId="{AFA7D3D1-1E4A-4C47-9BEE-003491F016A1}" destId="{4F4D1C36-5398-1442-B3A3-844079759594}" srcOrd="4" destOrd="0" presId="urn:microsoft.com/office/officeart/2005/8/layout/orgChart1"/>
    <dgm:cxn modelId="{A2D55AC5-0810-2C49-A48C-58A2AF926457}" type="presParOf" srcId="{AFA7D3D1-1E4A-4C47-9BEE-003491F016A1}" destId="{F64347B0-5801-F54B-8665-CA4A50627BCA}" srcOrd="5" destOrd="0" presId="urn:microsoft.com/office/officeart/2005/8/layout/orgChart1"/>
    <dgm:cxn modelId="{56220A7D-A19D-1C40-A9B8-B891B7B0DB3A}" type="presParOf" srcId="{F64347B0-5801-F54B-8665-CA4A50627BCA}" destId="{597CBE1C-D9FC-F443-A03C-04C9F55ED5C7}" srcOrd="0" destOrd="0" presId="urn:microsoft.com/office/officeart/2005/8/layout/orgChart1"/>
    <dgm:cxn modelId="{C18D61C2-0B5A-624C-8DB0-BDBD72278A1D}" type="presParOf" srcId="{597CBE1C-D9FC-F443-A03C-04C9F55ED5C7}" destId="{260116D2-E17E-C845-A083-07486C689682}" srcOrd="0" destOrd="0" presId="urn:microsoft.com/office/officeart/2005/8/layout/orgChart1"/>
    <dgm:cxn modelId="{1F411E88-8213-6B48-9D8A-AD99D309F171}" type="presParOf" srcId="{597CBE1C-D9FC-F443-A03C-04C9F55ED5C7}" destId="{9E1EEFC0-BDE2-7A41-AD65-1517A7C5A55D}" srcOrd="1" destOrd="0" presId="urn:microsoft.com/office/officeart/2005/8/layout/orgChart1"/>
    <dgm:cxn modelId="{DD4CBE74-89A6-BD49-83E2-7F191F93DD1A}" type="presParOf" srcId="{F64347B0-5801-F54B-8665-CA4A50627BCA}" destId="{780B604D-F851-9443-9C59-C100594D3B5E}" srcOrd="1" destOrd="0" presId="urn:microsoft.com/office/officeart/2005/8/layout/orgChart1"/>
    <dgm:cxn modelId="{A431B0F6-B457-FE44-AD79-573F7B3B851A}" type="presParOf" srcId="{F64347B0-5801-F54B-8665-CA4A50627BCA}" destId="{A4EBDB4E-2518-3A47-B0E6-7D40607C8021}" srcOrd="2" destOrd="0" presId="urn:microsoft.com/office/officeart/2005/8/layout/orgChart1"/>
    <dgm:cxn modelId="{6D380B33-F96F-9B42-AB34-39072D9345DB}" type="presParOf" srcId="{AFA7D3D1-1E4A-4C47-9BEE-003491F016A1}" destId="{08F0ABC2-DB8C-1D42-BC2C-E1EA4222DEEA}" srcOrd="6" destOrd="0" presId="urn:microsoft.com/office/officeart/2005/8/layout/orgChart1"/>
    <dgm:cxn modelId="{DAE38E8E-7B42-3A45-A99A-020968522D5E}" type="presParOf" srcId="{AFA7D3D1-1E4A-4C47-9BEE-003491F016A1}" destId="{409BD816-949A-BA4E-88B5-1FC4F84A4088}" srcOrd="7" destOrd="0" presId="urn:microsoft.com/office/officeart/2005/8/layout/orgChart1"/>
    <dgm:cxn modelId="{D8EDC804-660F-FE4A-A7C9-BF658D7292BF}" type="presParOf" srcId="{409BD816-949A-BA4E-88B5-1FC4F84A4088}" destId="{907901CA-9651-8D45-8783-02269B8E359A}" srcOrd="0" destOrd="0" presId="urn:microsoft.com/office/officeart/2005/8/layout/orgChart1"/>
    <dgm:cxn modelId="{47BC84BD-7CDC-D248-B863-96ED9B649398}" type="presParOf" srcId="{907901CA-9651-8D45-8783-02269B8E359A}" destId="{681D43F8-B7E8-CD40-B17C-4EEC54214D96}" srcOrd="0" destOrd="0" presId="urn:microsoft.com/office/officeart/2005/8/layout/orgChart1"/>
    <dgm:cxn modelId="{C570ECE2-147F-9B49-BCCC-B4354A65DD29}" type="presParOf" srcId="{907901CA-9651-8D45-8783-02269B8E359A}" destId="{5AD7A7BC-275C-C148-95E1-5365C2F8CC88}" srcOrd="1" destOrd="0" presId="urn:microsoft.com/office/officeart/2005/8/layout/orgChart1"/>
    <dgm:cxn modelId="{100A9922-BFED-9F43-A2A0-3E2DAE808459}" type="presParOf" srcId="{409BD816-949A-BA4E-88B5-1FC4F84A4088}" destId="{CA4E7469-18B6-8446-A837-889B3A57E99F}" srcOrd="1" destOrd="0" presId="urn:microsoft.com/office/officeart/2005/8/layout/orgChart1"/>
    <dgm:cxn modelId="{226B9351-E1B6-0140-8043-425FD827183A}" type="presParOf" srcId="{409BD816-949A-BA4E-88B5-1FC4F84A4088}" destId="{195CF4C2-2292-B34F-BD9F-A7F3F4AD1987}" srcOrd="2" destOrd="0" presId="urn:microsoft.com/office/officeart/2005/8/layout/orgChart1"/>
    <dgm:cxn modelId="{9EA37D6D-193B-F647-9BF9-277678454FD1}" type="presParOf" srcId="{AFA7D3D1-1E4A-4C47-9BEE-003491F016A1}" destId="{53E83460-01F3-5F48-B3FA-0DF6B232016A}" srcOrd="8" destOrd="0" presId="urn:microsoft.com/office/officeart/2005/8/layout/orgChart1"/>
    <dgm:cxn modelId="{F5255B77-1AF1-E147-BBD4-3D821BD20DBE}" type="presParOf" srcId="{AFA7D3D1-1E4A-4C47-9BEE-003491F016A1}" destId="{47FCC40F-AEA4-2F49-BDE5-166AC334DAFC}" srcOrd="9" destOrd="0" presId="urn:microsoft.com/office/officeart/2005/8/layout/orgChart1"/>
    <dgm:cxn modelId="{07BC2E1C-5E7B-7341-925D-A0356E4B51B7}" type="presParOf" srcId="{47FCC40F-AEA4-2F49-BDE5-166AC334DAFC}" destId="{B5CADBF1-78F4-2940-9923-71AFFBE2C6E3}" srcOrd="0" destOrd="0" presId="urn:microsoft.com/office/officeart/2005/8/layout/orgChart1"/>
    <dgm:cxn modelId="{72AC8E40-7881-F641-AA72-699F12B6F50D}" type="presParOf" srcId="{B5CADBF1-78F4-2940-9923-71AFFBE2C6E3}" destId="{09FED144-9FB2-604B-BF59-989339813DC5}" srcOrd="0" destOrd="0" presId="urn:microsoft.com/office/officeart/2005/8/layout/orgChart1"/>
    <dgm:cxn modelId="{478C1846-2A8E-AB45-818F-CB2EF06B4928}" type="presParOf" srcId="{B5CADBF1-78F4-2940-9923-71AFFBE2C6E3}" destId="{DAD6BA2D-9CF9-5842-85A6-E76512CCE2BF}" srcOrd="1" destOrd="0" presId="urn:microsoft.com/office/officeart/2005/8/layout/orgChart1"/>
    <dgm:cxn modelId="{1F9169BE-3B0F-3042-9337-EE7DED9FB3DA}" type="presParOf" srcId="{47FCC40F-AEA4-2F49-BDE5-166AC334DAFC}" destId="{B577B149-6082-7A4E-BCEF-EB7A9796A217}" srcOrd="1" destOrd="0" presId="urn:microsoft.com/office/officeart/2005/8/layout/orgChart1"/>
    <dgm:cxn modelId="{DF5BEEDD-2C2C-0640-AEEC-663CBC2F8D9F}" type="presParOf" srcId="{47FCC40F-AEA4-2F49-BDE5-166AC334DAFC}" destId="{44A87900-BEC8-3343-8AAE-01608DED9C14}" srcOrd="2" destOrd="0" presId="urn:microsoft.com/office/officeart/2005/8/layout/orgChart1"/>
    <dgm:cxn modelId="{731F5555-AF9D-8E45-8FBB-9FCABD99FAD1}" type="presParOf" srcId="{0C056717-84C7-F040-9A19-5E8BBE3648E1}" destId="{21841CFD-7A10-9648-AB79-FD0ADD9714E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6CCF967-A7B3-6D43-A06D-8E121DE4E807}" type="doc">
      <dgm:prSet loTypeId="urn:microsoft.com/office/officeart/2005/8/layout/orgChar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122594D-34A4-9546-AC75-59E941C83DCE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SHO</a:t>
          </a:r>
        </a:p>
      </dgm:t>
    </dgm:pt>
    <dgm:pt modelId="{6094A232-9AEF-064C-9AEB-222F35F97FBC}" type="parTrans" cxnId="{485AEDF2-4BB3-FE4B-9567-CAB6C58B495E}">
      <dgm:prSet/>
      <dgm:spPr/>
      <dgm:t>
        <a:bodyPr/>
        <a:lstStyle/>
        <a:p>
          <a:endParaRPr lang="en-US"/>
        </a:p>
      </dgm:t>
    </dgm:pt>
    <dgm:pt modelId="{0B38D811-7118-BA42-A4D2-1C0F1EF1634F}" type="sibTrans" cxnId="{485AEDF2-4BB3-FE4B-9567-CAB6C58B495E}">
      <dgm:prSet/>
      <dgm:spPr/>
      <dgm:t>
        <a:bodyPr/>
        <a:lstStyle/>
        <a:p>
          <a:endParaRPr lang="en-US"/>
        </a:p>
      </dgm:t>
    </dgm:pt>
    <dgm:pt modelId="{95EB435E-50C1-D940-B3E5-C8F1AE6D7160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SHO(FSU)</a:t>
          </a:r>
        </a:p>
      </dgm:t>
    </dgm:pt>
    <dgm:pt modelId="{49DCF92A-C27D-494D-A3D3-503FCF63082E}" type="parTrans" cxnId="{96AA19EA-E28D-1643-A6C9-992D26FC1465}">
      <dgm:prSet/>
      <dgm:spPr>
        <a:ln>
          <a:solidFill>
            <a:schemeClr val="accent2"/>
          </a:solidFill>
        </a:ln>
      </dgm:spPr>
      <dgm:t>
        <a:bodyPr/>
        <a:lstStyle/>
        <a:p>
          <a:endParaRPr lang="en-US"/>
        </a:p>
      </dgm:t>
    </dgm:pt>
    <dgm:pt modelId="{4063FB7D-9DFA-A948-A3A6-AAAF5D13FD62}" type="sibTrans" cxnId="{96AA19EA-E28D-1643-A6C9-992D26FC1465}">
      <dgm:prSet/>
      <dgm:spPr/>
      <dgm:t>
        <a:bodyPr/>
        <a:lstStyle/>
        <a:p>
          <a:endParaRPr lang="en-US"/>
        </a:p>
      </dgm:t>
    </dgm:pt>
    <dgm:pt modelId="{F25CA6DE-693D-954A-B9DD-7074961550A2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SHO(FSU2.1)</a:t>
          </a:r>
        </a:p>
      </dgm:t>
    </dgm:pt>
    <dgm:pt modelId="{22013218-0592-274B-84AB-EF084C34063B}" type="parTrans" cxnId="{6E14CECA-080E-6146-A3EA-D74E51AEAE2E}">
      <dgm:prSet/>
      <dgm:spPr>
        <a:ln>
          <a:solidFill>
            <a:schemeClr val="accent2"/>
          </a:solidFill>
        </a:ln>
      </dgm:spPr>
      <dgm:t>
        <a:bodyPr/>
        <a:lstStyle/>
        <a:p>
          <a:endParaRPr lang="en-US"/>
        </a:p>
      </dgm:t>
    </dgm:pt>
    <dgm:pt modelId="{EA695FAA-D830-A940-B172-900DDBC63B18}" type="sibTrans" cxnId="{6E14CECA-080E-6146-A3EA-D74E51AEAE2E}">
      <dgm:prSet/>
      <dgm:spPr/>
      <dgm:t>
        <a:bodyPr/>
        <a:lstStyle/>
        <a:p>
          <a:endParaRPr lang="en-US"/>
        </a:p>
      </dgm:t>
    </dgm:pt>
    <dgm:pt modelId="{7EAF8A2C-C6B0-C546-8EDD-EA620B75EE62}" type="pres">
      <dgm:prSet presAssocID="{E6CCF967-A7B3-6D43-A06D-8E121DE4E80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7F8BEB8-2989-9249-BE47-07186988BFCA}" type="pres">
      <dgm:prSet presAssocID="{0122594D-34A4-9546-AC75-59E941C83DCE}" presName="hierRoot1" presStyleCnt="0">
        <dgm:presLayoutVars>
          <dgm:hierBranch val="init"/>
        </dgm:presLayoutVars>
      </dgm:prSet>
      <dgm:spPr/>
    </dgm:pt>
    <dgm:pt modelId="{1D3D43E9-EBAA-6445-A80D-E243F40856AB}" type="pres">
      <dgm:prSet presAssocID="{0122594D-34A4-9546-AC75-59E941C83DCE}" presName="rootComposite1" presStyleCnt="0"/>
      <dgm:spPr/>
    </dgm:pt>
    <dgm:pt modelId="{D3C6D2B0-8296-414D-AC4C-B64C704C6044}" type="pres">
      <dgm:prSet presAssocID="{0122594D-34A4-9546-AC75-59E941C83DCE}" presName="rootText1" presStyleLbl="node0" presStyleIdx="0" presStyleCnt="1">
        <dgm:presLayoutVars>
          <dgm:chPref val="3"/>
        </dgm:presLayoutVars>
      </dgm:prSet>
      <dgm:spPr/>
    </dgm:pt>
    <dgm:pt modelId="{E5DA3455-38B7-5941-980C-A981C843BBC5}" type="pres">
      <dgm:prSet presAssocID="{0122594D-34A4-9546-AC75-59E941C83DCE}" presName="rootConnector1" presStyleLbl="node1" presStyleIdx="0" presStyleCnt="0"/>
      <dgm:spPr/>
    </dgm:pt>
    <dgm:pt modelId="{05C827A8-8FEC-4042-AE28-39C80375A068}" type="pres">
      <dgm:prSet presAssocID="{0122594D-34A4-9546-AC75-59E941C83DCE}" presName="hierChild2" presStyleCnt="0"/>
      <dgm:spPr/>
    </dgm:pt>
    <dgm:pt modelId="{3A3F98CC-876B-6647-87CF-2662C7998731}" type="pres">
      <dgm:prSet presAssocID="{49DCF92A-C27D-494D-A3D3-503FCF63082E}" presName="Name37" presStyleLbl="parChTrans1D2" presStyleIdx="0" presStyleCnt="2"/>
      <dgm:spPr/>
    </dgm:pt>
    <dgm:pt modelId="{50EC211B-4C3C-594F-948E-DBCF08663B49}" type="pres">
      <dgm:prSet presAssocID="{95EB435E-50C1-D940-B3E5-C8F1AE6D7160}" presName="hierRoot2" presStyleCnt="0">
        <dgm:presLayoutVars>
          <dgm:hierBranch val="init"/>
        </dgm:presLayoutVars>
      </dgm:prSet>
      <dgm:spPr/>
    </dgm:pt>
    <dgm:pt modelId="{471C14AF-494A-5D48-B1A4-3DE5292EE6E9}" type="pres">
      <dgm:prSet presAssocID="{95EB435E-50C1-D940-B3E5-C8F1AE6D7160}" presName="rootComposite" presStyleCnt="0"/>
      <dgm:spPr/>
    </dgm:pt>
    <dgm:pt modelId="{A3B33AA8-2412-534D-BB86-CDFB7105EEAF}" type="pres">
      <dgm:prSet presAssocID="{95EB435E-50C1-D940-B3E5-C8F1AE6D7160}" presName="rootText" presStyleLbl="node2" presStyleIdx="0" presStyleCnt="2">
        <dgm:presLayoutVars>
          <dgm:chPref val="3"/>
        </dgm:presLayoutVars>
      </dgm:prSet>
      <dgm:spPr/>
    </dgm:pt>
    <dgm:pt modelId="{D6E35EC9-A0E5-864F-8877-1BE4FAE830E8}" type="pres">
      <dgm:prSet presAssocID="{95EB435E-50C1-D940-B3E5-C8F1AE6D7160}" presName="rootConnector" presStyleLbl="node2" presStyleIdx="0" presStyleCnt="2"/>
      <dgm:spPr/>
    </dgm:pt>
    <dgm:pt modelId="{8BB703B1-5F05-4E49-A4E8-BE7AA29073CD}" type="pres">
      <dgm:prSet presAssocID="{95EB435E-50C1-D940-B3E5-C8F1AE6D7160}" presName="hierChild4" presStyleCnt="0"/>
      <dgm:spPr/>
    </dgm:pt>
    <dgm:pt modelId="{E6FB92D4-DEA1-F64B-9986-9363247D1FDA}" type="pres">
      <dgm:prSet presAssocID="{95EB435E-50C1-D940-B3E5-C8F1AE6D7160}" presName="hierChild5" presStyleCnt="0"/>
      <dgm:spPr/>
    </dgm:pt>
    <dgm:pt modelId="{BF535882-AFF1-D04E-8174-5D1C762B31AE}" type="pres">
      <dgm:prSet presAssocID="{22013218-0592-274B-84AB-EF084C34063B}" presName="Name37" presStyleLbl="parChTrans1D2" presStyleIdx="1" presStyleCnt="2"/>
      <dgm:spPr/>
    </dgm:pt>
    <dgm:pt modelId="{31811E48-5B5F-B842-A076-AD3345E4F13E}" type="pres">
      <dgm:prSet presAssocID="{F25CA6DE-693D-954A-B9DD-7074961550A2}" presName="hierRoot2" presStyleCnt="0">
        <dgm:presLayoutVars>
          <dgm:hierBranch val="init"/>
        </dgm:presLayoutVars>
      </dgm:prSet>
      <dgm:spPr/>
    </dgm:pt>
    <dgm:pt modelId="{1A047564-3AE5-CA43-8390-B74D59D0042D}" type="pres">
      <dgm:prSet presAssocID="{F25CA6DE-693D-954A-B9DD-7074961550A2}" presName="rootComposite" presStyleCnt="0"/>
      <dgm:spPr/>
    </dgm:pt>
    <dgm:pt modelId="{F675BF8D-D1C3-4B4F-8D03-7BA025A52A90}" type="pres">
      <dgm:prSet presAssocID="{F25CA6DE-693D-954A-B9DD-7074961550A2}" presName="rootText" presStyleLbl="node2" presStyleIdx="1" presStyleCnt="2">
        <dgm:presLayoutVars>
          <dgm:chPref val="3"/>
        </dgm:presLayoutVars>
      </dgm:prSet>
      <dgm:spPr/>
    </dgm:pt>
    <dgm:pt modelId="{1FB1A315-8AEE-1744-ACBB-7A48194C3D32}" type="pres">
      <dgm:prSet presAssocID="{F25CA6DE-693D-954A-B9DD-7074961550A2}" presName="rootConnector" presStyleLbl="node2" presStyleIdx="1" presStyleCnt="2"/>
      <dgm:spPr/>
    </dgm:pt>
    <dgm:pt modelId="{A02CFCE7-DE21-A348-838B-64BEB865430B}" type="pres">
      <dgm:prSet presAssocID="{F25CA6DE-693D-954A-B9DD-7074961550A2}" presName="hierChild4" presStyleCnt="0"/>
      <dgm:spPr/>
    </dgm:pt>
    <dgm:pt modelId="{770E4601-CEC5-F445-BEBF-94D0F9B1B621}" type="pres">
      <dgm:prSet presAssocID="{F25CA6DE-693D-954A-B9DD-7074961550A2}" presName="hierChild5" presStyleCnt="0"/>
      <dgm:spPr/>
    </dgm:pt>
    <dgm:pt modelId="{0DADE74A-A486-FD40-8A4B-5F63186F2562}" type="pres">
      <dgm:prSet presAssocID="{0122594D-34A4-9546-AC75-59E941C83DCE}" presName="hierChild3" presStyleCnt="0"/>
      <dgm:spPr/>
    </dgm:pt>
  </dgm:ptLst>
  <dgm:cxnLst>
    <dgm:cxn modelId="{9C02FC21-1754-3F41-ACBB-0516EFBF9F9A}" type="presOf" srcId="{F25CA6DE-693D-954A-B9DD-7074961550A2}" destId="{1FB1A315-8AEE-1744-ACBB-7A48194C3D32}" srcOrd="1" destOrd="0" presId="urn:microsoft.com/office/officeart/2005/8/layout/orgChart1"/>
    <dgm:cxn modelId="{C7EFC83C-B726-1947-9690-F57C52AD59AF}" type="presOf" srcId="{0122594D-34A4-9546-AC75-59E941C83DCE}" destId="{E5DA3455-38B7-5941-980C-A981C843BBC5}" srcOrd="1" destOrd="0" presId="urn:microsoft.com/office/officeart/2005/8/layout/orgChart1"/>
    <dgm:cxn modelId="{B62A534A-8B73-2A43-B25C-2701CE8A757B}" type="presOf" srcId="{49DCF92A-C27D-494D-A3D3-503FCF63082E}" destId="{3A3F98CC-876B-6647-87CF-2662C7998731}" srcOrd="0" destOrd="0" presId="urn:microsoft.com/office/officeart/2005/8/layout/orgChart1"/>
    <dgm:cxn modelId="{7001E650-5692-804D-A1DF-BF11CBFA6EB7}" type="presOf" srcId="{0122594D-34A4-9546-AC75-59E941C83DCE}" destId="{D3C6D2B0-8296-414D-AC4C-B64C704C6044}" srcOrd="0" destOrd="0" presId="urn:microsoft.com/office/officeart/2005/8/layout/orgChart1"/>
    <dgm:cxn modelId="{DC7D8259-59C9-0742-94A3-C8C7A7558FBE}" type="presOf" srcId="{E6CCF967-A7B3-6D43-A06D-8E121DE4E807}" destId="{7EAF8A2C-C6B0-C546-8EDD-EA620B75EE62}" srcOrd="0" destOrd="0" presId="urn:microsoft.com/office/officeart/2005/8/layout/orgChart1"/>
    <dgm:cxn modelId="{B3A714AA-AF89-2C4D-B2DC-60C860A5D996}" type="presOf" srcId="{95EB435E-50C1-D940-B3E5-C8F1AE6D7160}" destId="{D6E35EC9-A0E5-864F-8877-1BE4FAE830E8}" srcOrd="1" destOrd="0" presId="urn:microsoft.com/office/officeart/2005/8/layout/orgChart1"/>
    <dgm:cxn modelId="{6E14CECA-080E-6146-A3EA-D74E51AEAE2E}" srcId="{0122594D-34A4-9546-AC75-59E941C83DCE}" destId="{F25CA6DE-693D-954A-B9DD-7074961550A2}" srcOrd="1" destOrd="0" parTransId="{22013218-0592-274B-84AB-EF084C34063B}" sibTransId="{EA695FAA-D830-A940-B172-900DDBC63B18}"/>
    <dgm:cxn modelId="{8A7A01E3-857D-EB40-A59A-EF0A341757A9}" type="presOf" srcId="{95EB435E-50C1-D940-B3E5-C8F1AE6D7160}" destId="{A3B33AA8-2412-534D-BB86-CDFB7105EEAF}" srcOrd="0" destOrd="0" presId="urn:microsoft.com/office/officeart/2005/8/layout/orgChart1"/>
    <dgm:cxn modelId="{DBB628E9-5171-3449-B54E-0D1C58292D7B}" type="presOf" srcId="{F25CA6DE-693D-954A-B9DD-7074961550A2}" destId="{F675BF8D-D1C3-4B4F-8D03-7BA025A52A90}" srcOrd="0" destOrd="0" presId="urn:microsoft.com/office/officeart/2005/8/layout/orgChart1"/>
    <dgm:cxn modelId="{96AA19EA-E28D-1643-A6C9-992D26FC1465}" srcId="{0122594D-34A4-9546-AC75-59E941C83DCE}" destId="{95EB435E-50C1-D940-B3E5-C8F1AE6D7160}" srcOrd="0" destOrd="0" parTransId="{49DCF92A-C27D-494D-A3D3-503FCF63082E}" sibTransId="{4063FB7D-9DFA-A948-A3A6-AAAF5D13FD62}"/>
    <dgm:cxn modelId="{1F2E03F2-98F0-5B43-93BA-5BF8E36D0BB0}" type="presOf" srcId="{22013218-0592-274B-84AB-EF084C34063B}" destId="{BF535882-AFF1-D04E-8174-5D1C762B31AE}" srcOrd="0" destOrd="0" presId="urn:microsoft.com/office/officeart/2005/8/layout/orgChart1"/>
    <dgm:cxn modelId="{485AEDF2-4BB3-FE4B-9567-CAB6C58B495E}" srcId="{E6CCF967-A7B3-6D43-A06D-8E121DE4E807}" destId="{0122594D-34A4-9546-AC75-59E941C83DCE}" srcOrd="0" destOrd="0" parTransId="{6094A232-9AEF-064C-9AEB-222F35F97FBC}" sibTransId="{0B38D811-7118-BA42-A4D2-1C0F1EF1634F}"/>
    <dgm:cxn modelId="{2020A280-F7E6-1D48-832E-F21187AAA055}" type="presParOf" srcId="{7EAF8A2C-C6B0-C546-8EDD-EA620B75EE62}" destId="{07F8BEB8-2989-9249-BE47-07186988BFCA}" srcOrd="0" destOrd="0" presId="urn:microsoft.com/office/officeart/2005/8/layout/orgChart1"/>
    <dgm:cxn modelId="{18E66ACB-DFCF-D242-AB08-D6228295F12C}" type="presParOf" srcId="{07F8BEB8-2989-9249-BE47-07186988BFCA}" destId="{1D3D43E9-EBAA-6445-A80D-E243F40856AB}" srcOrd="0" destOrd="0" presId="urn:microsoft.com/office/officeart/2005/8/layout/orgChart1"/>
    <dgm:cxn modelId="{C8955507-0644-6342-9ADD-7AC66B25867C}" type="presParOf" srcId="{1D3D43E9-EBAA-6445-A80D-E243F40856AB}" destId="{D3C6D2B0-8296-414D-AC4C-B64C704C6044}" srcOrd="0" destOrd="0" presId="urn:microsoft.com/office/officeart/2005/8/layout/orgChart1"/>
    <dgm:cxn modelId="{83EB5D0A-E3A2-4A4D-9D50-7B4F91DBA851}" type="presParOf" srcId="{1D3D43E9-EBAA-6445-A80D-E243F40856AB}" destId="{E5DA3455-38B7-5941-980C-A981C843BBC5}" srcOrd="1" destOrd="0" presId="urn:microsoft.com/office/officeart/2005/8/layout/orgChart1"/>
    <dgm:cxn modelId="{6AAF66CC-22AF-AA4E-BB95-58D1EBF60461}" type="presParOf" srcId="{07F8BEB8-2989-9249-BE47-07186988BFCA}" destId="{05C827A8-8FEC-4042-AE28-39C80375A068}" srcOrd="1" destOrd="0" presId="urn:microsoft.com/office/officeart/2005/8/layout/orgChart1"/>
    <dgm:cxn modelId="{8FFE6C9B-6453-6941-AED6-281A8C351213}" type="presParOf" srcId="{05C827A8-8FEC-4042-AE28-39C80375A068}" destId="{3A3F98CC-876B-6647-87CF-2662C7998731}" srcOrd="0" destOrd="0" presId="urn:microsoft.com/office/officeart/2005/8/layout/orgChart1"/>
    <dgm:cxn modelId="{311B4AA2-952D-6743-8104-345C17A1A7F3}" type="presParOf" srcId="{05C827A8-8FEC-4042-AE28-39C80375A068}" destId="{50EC211B-4C3C-594F-948E-DBCF08663B49}" srcOrd="1" destOrd="0" presId="urn:microsoft.com/office/officeart/2005/8/layout/orgChart1"/>
    <dgm:cxn modelId="{E0B8355B-B3F3-1F45-AEC1-CD9548C68007}" type="presParOf" srcId="{50EC211B-4C3C-594F-948E-DBCF08663B49}" destId="{471C14AF-494A-5D48-B1A4-3DE5292EE6E9}" srcOrd="0" destOrd="0" presId="urn:microsoft.com/office/officeart/2005/8/layout/orgChart1"/>
    <dgm:cxn modelId="{43F09A8E-0497-1342-905C-BDC6AABAE413}" type="presParOf" srcId="{471C14AF-494A-5D48-B1A4-3DE5292EE6E9}" destId="{A3B33AA8-2412-534D-BB86-CDFB7105EEAF}" srcOrd="0" destOrd="0" presId="urn:microsoft.com/office/officeart/2005/8/layout/orgChart1"/>
    <dgm:cxn modelId="{A6519061-4C0B-A24A-90EC-E45223D19DF4}" type="presParOf" srcId="{471C14AF-494A-5D48-B1A4-3DE5292EE6E9}" destId="{D6E35EC9-A0E5-864F-8877-1BE4FAE830E8}" srcOrd="1" destOrd="0" presId="urn:microsoft.com/office/officeart/2005/8/layout/orgChart1"/>
    <dgm:cxn modelId="{968B07B6-0E97-AD40-A8FF-FCD4D5FC689C}" type="presParOf" srcId="{50EC211B-4C3C-594F-948E-DBCF08663B49}" destId="{8BB703B1-5F05-4E49-A4E8-BE7AA29073CD}" srcOrd="1" destOrd="0" presId="urn:microsoft.com/office/officeart/2005/8/layout/orgChart1"/>
    <dgm:cxn modelId="{DC677AAA-4716-F743-AD26-8F0E7649D6EE}" type="presParOf" srcId="{50EC211B-4C3C-594F-948E-DBCF08663B49}" destId="{E6FB92D4-DEA1-F64B-9986-9363247D1FDA}" srcOrd="2" destOrd="0" presId="urn:microsoft.com/office/officeart/2005/8/layout/orgChart1"/>
    <dgm:cxn modelId="{EFB49B93-E947-7443-82B0-4FD3D0093326}" type="presParOf" srcId="{05C827A8-8FEC-4042-AE28-39C80375A068}" destId="{BF535882-AFF1-D04E-8174-5D1C762B31AE}" srcOrd="2" destOrd="0" presId="urn:microsoft.com/office/officeart/2005/8/layout/orgChart1"/>
    <dgm:cxn modelId="{891306B8-A5F1-7643-B40B-B6A2A584433E}" type="presParOf" srcId="{05C827A8-8FEC-4042-AE28-39C80375A068}" destId="{31811E48-5B5F-B842-A076-AD3345E4F13E}" srcOrd="3" destOrd="0" presId="urn:microsoft.com/office/officeart/2005/8/layout/orgChart1"/>
    <dgm:cxn modelId="{DBE23D0A-A422-A844-80AF-BE664CC4AA21}" type="presParOf" srcId="{31811E48-5B5F-B842-A076-AD3345E4F13E}" destId="{1A047564-3AE5-CA43-8390-B74D59D0042D}" srcOrd="0" destOrd="0" presId="urn:microsoft.com/office/officeart/2005/8/layout/orgChart1"/>
    <dgm:cxn modelId="{F82975DE-649A-2C4A-9EEB-503BDA539221}" type="presParOf" srcId="{1A047564-3AE5-CA43-8390-B74D59D0042D}" destId="{F675BF8D-D1C3-4B4F-8D03-7BA025A52A90}" srcOrd="0" destOrd="0" presId="urn:microsoft.com/office/officeart/2005/8/layout/orgChart1"/>
    <dgm:cxn modelId="{18E92954-0653-0F44-91BF-F4EB9517914A}" type="presParOf" srcId="{1A047564-3AE5-CA43-8390-B74D59D0042D}" destId="{1FB1A315-8AEE-1744-ACBB-7A48194C3D32}" srcOrd="1" destOrd="0" presId="urn:microsoft.com/office/officeart/2005/8/layout/orgChart1"/>
    <dgm:cxn modelId="{2215C71C-F4D6-A544-8B4C-F9E57512E448}" type="presParOf" srcId="{31811E48-5B5F-B842-A076-AD3345E4F13E}" destId="{A02CFCE7-DE21-A348-838B-64BEB865430B}" srcOrd="1" destOrd="0" presId="urn:microsoft.com/office/officeart/2005/8/layout/orgChart1"/>
    <dgm:cxn modelId="{806833DE-CB1A-2341-AA96-2A9569CE7A9F}" type="presParOf" srcId="{31811E48-5B5F-B842-A076-AD3345E4F13E}" destId="{770E4601-CEC5-F445-BEBF-94D0F9B1B621}" srcOrd="2" destOrd="0" presId="urn:microsoft.com/office/officeart/2005/8/layout/orgChart1"/>
    <dgm:cxn modelId="{8995FC35-9782-4449-A70C-B58613B8C79A}" type="presParOf" srcId="{07F8BEB8-2989-9249-BE47-07186988BFCA}" destId="{0DADE74A-A486-FD40-8A4B-5F63186F256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AEA5A0A-80B0-3747-84A4-941A4DDB676D}" type="doc">
      <dgm:prSet loTypeId="urn:microsoft.com/office/officeart/2005/8/layout/funnel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0F043C5-391C-4C40-926B-BCD896218B0F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Exhibit Correct </a:t>
          </a:r>
          <a:r>
            <a:rPr lang="en-US" dirty="0" err="1"/>
            <a:t>Asymptotics</a:t>
          </a:r>
          <a:endParaRPr lang="en-US" dirty="0"/>
        </a:p>
      </dgm:t>
    </dgm:pt>
    <dgm:pt modelId="{ECA1286E-D8D8-C44E-A75A-9C5C08C10BDD}" type="parTrans" cxnId="{A4DFECA3-77B5-E042-9BB8-6A4BB61D4C64}">
      <dgm:prSet/>
      <dgm:spPr/>
      <dgm:t>
        <a:bodyPr/>
        <a:lstStyle/>
        <a:p>
          <a:endParaRPr lang="en-US"/>
        </a:p>
      </dgm:t>
    </dgm:pt>
    <dgm:pt modelId="{2C48A8F2-BBE1-7244-94BA-1939DF7C9AED}" type="sibTrans" cxnId="{A4DFECA3-77B5-E042-9BB8-6A4BB61D4C64}">
      <dgm:prSet/>
      <dgm:spPr/>
      <dgm:t>
        <a:bodyPr/>
        <a:lstStyle/>
        <a:p>
          <a:endParaRPr lang="en-US"/>
        </a:p>
      </dgm:t>
    </dgm:pt>
    <dgm:pt modelId="{8B6625E8-4A92-8841-9108-A953FDDEC559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Maintain Fermi-Dirac Statistics</a:t>
          </a:r>
        </a:p>
      </dgm:t>
    </dgm:pt>
    <dgm:pt modelId="{2D59367B-8671-D144-8E8B-F035E7CCB00A}" type="parTrans" cxnId="{203CDC43-0D46-C243-9E44-E9306212037B}">
      <dgm:prSet/>
      <dgm:spPr/>
      <dgm:t>
        <a:bodyPr/>
        <a:lstStyle/>
        <a:p>
          <a:endParaRPr lang="en-US"/>
        </a:p>
      </dgm:t>
    </dgm:pt>
    <dgm:pt modelId="{1B84B70E-8BE2-4A41-97BD-93423051D55D}" type="sibTrans" cxnId="{203CDC43-0D46-C243-9E44-E9306212037B}">
      <dgm:prSet/>
      <dgm:spPr/>
      <dgm:t>
        <a:bodyPr/>
        <a:lstStyle/>
        <a:p>
          <a:endParaRPr lang="en-US"/>
        </a:p>
      </dgm:t>
    </dgm:pt>
    <dgm:pt modelId="{F62A4E1E-27D6-2F49-BF44-F249138FE2A2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Simultaneously Conserve Lepton Number and Energy</a:t>
          </a:r>
        </a:p>
      </dgm:t>
    </dgm:pt>
    <dgm:pt modelId="{A6FA6A3E-6E9D-7146-BD5C-A6E0537EDF1B}" type="parTrans" cxnId="{C88A577F-ADF0-224D-9AB9-2A2E7D21EF49}">
      <dgm:prSet/>
      <dgm:spPr/>
      <dgm:t>
        <a:bodyPr/>
        <a:lstStyle/>
        <a:p>
          <a:endParaRPr lang="en-US"/>
        </a:p>
      </dgm:t>
    </dgm:pt>
    <dgm:pt modelId="{48651B2C-A8B4-7148-9386-77CF69580D41}" type="sibTrans" cxnId="{C88A577F-ADF0-224D-9AB9-2A2E7D21EF49}">
      <dgm:prSet/>
      <dgm:spPr/>
      <dgm:t>
        <a:bodyPr/>
        <a:lstStyle/>
        <a:p>
          <a:endParaRPr lang="en-US"/>
        </a:p>
      </dgm:t>
    </dgm:pt>
    <dgm:pt modelId="{E64561B5-0179-D34B-907F-B43293906C18}">
      <dgm:prSet phldrT="[Text]"/>
      <dgm:spPr/>
      <dgm:t>
        <a:bodyPr/>
        <a:lstStyle/>
        <a:p>
          <a:r>
            <a:rPr lang="en-US" dirty="0"/>
            <a:t>High-Fidelity Discretization</a:t>
          </a:r>
        </a:p>
      </dgm:t>
    </dgm:pt>
    <dgm:pt modelId="{0EE4CD87-4EEB-4943-99B8-FF79CCACD305}" type="parTrans" cxnId="{6B020AEC-1149-474D-BE20-143B444BB8E7}">
      <dgm:prSet/>
      <dgm:spPr/>
      <dgm:t>
        <a:bodyPr/>
        <a:lstStyle/>
        <a:p>
          <a:endParaRPr lang="en-US"/>
        </a:p>
      </dgm:t>
    </dgm:pt>
    <dgm:pt modelId="{22D2DF10-BAB7-B24A-8542-B3424044D419}" type="sibTrans" cxnId="{6B020AEC-1149-474D-BE20-143B444BB8E7}">
      <dgm:prSet/>
      <dgm:spPr/>
      <dgm:t>
        <a:bodyPr/>
        <a:lstStyle/>
        <a:p>
          <a:endParaRPr lang="en-US"/>
        </a:p>
      </dgm:t>
    </dgm:pt>
    <dgm:pt modelId="{D69E7BB3-27B6-F140-9568-90C676096F41}" type="pres">
      <dgm:prSet presAssocID="{BAEA5A0A-80B0-3747-84A4-941A4DDB676D}" presName="Name0" presStyleCnt="0">
        <dgm:presLayoutVars>
          <dgm:chMax val="4"/>
          <dgm:resizeHandles val="exact"/>
        </dgm:presLayoutVars>
      </dgm:prSet>
      <dgm:spPr/>
    </dgm:pt>
    <dgm:pt modelId="{64B84B3B-7462-CC41-8153-DC952AD6A9EE}" type="pres">
      <dgm:prSet presAssocID="{BAEA5A0A-80B0-3747-84A4-941A4DDB676D}" presName="ellipse" presStyleLbl="trBgShp" presStyleIdx="0" presStyleCnt="1"/>
      <dgm:spPr>
        <a:solidFill>
          <a:schemeClr val="accent2">
            <a:alpha val="40000"/>
          </a:schemeClr>
        </a:solidFill>
      </dgm:spPr>
    </dgm:pt>
    <dgm:pt modelId="{117F9C9A-2882-9346-85EF-D9F711C739E8}" type="pres">
      <dgm:prSet presAssocID="{BAEA5A0A-80B0-3747-84A4-941A4DDB676D}" presName="arrow1" presStyleLbl="fgShp" presStyleIdx="0" presStyleCnt="1"/>
      <dgm:spPr>
        <a:solidFill>
          <a:schemeClr val="accent2"/>
        </a:solidFill>
        <a:ln>
          <a:solidFill>
            <a:schemeClr val="accent2"/>
          </a:solidFill>
        </a:ln>
      </dgm:spPr>
    </dgm:pt>
    <dgm:pt modelId="{4CA61CAD-6326-A143-8FA4-76C5E7156AD9}" type="pres">
      <dgm:prSet presAssocID="{BAEA5A0A-80B0-3747-84A4-941A4DDB676D}" presName="rectangle" presStyleLbl="revTx" presStyleIdx="0" presStyleCnt="1">
        <dgm:presLayoutVars>
          <dgm:bulletEnabled val="1"/>
        </dgm:presLayoutVars>
      </dgm:prSet>
      <dgm:spPr/>
    </dgm:pt>
    <dgm:pt modelId="{CB8D0F64-C6E6-5844-B3A4-27B787A4C666}" type="pres">
      <dgm:prSet presAssocID="{8B6625E8-4A92-8841-9108-A953FDDEC559}" presName="item1" presStyleLbl="node1" presStyleIdx="0" presStyleCnt="3">
        <dgm:presLayoutVars>
          <dgm:bulletEnabled val="1"/>
        </dgm:presLayoutVars>
      </dgm:prSet>
      <dgm:spPr/>
    </dgm:pt>
    <dgm:pt modelId="{C19DB818-A630-FD44-ADA7-26142CB1167E}" type="pres">
      <dgm:prSet presAssocID="{F62A4E1E-27D6-2F49-BF44-F249138FE2A2}" presName="item2" presStyleLbl="node1" presStyleIdx="1" presStyleCnt="3">
        <dgm:presLayoutVars>
          <dgm:bulletEnabled val="1"/>
        </dgm:presLayoutVars>
      </dgm:prSet>
      <dgm:spPr/>
    </dgm:pt>
    <dgm:pt modelId="{E91C18E2-C476-E642-812C-CD75762ADBBE}" type="pres">
      <dgm:prSet presAssocID="{E64561B5-0179-D34B-907F-B43293906C18}" presName="item3" presStyleLbl="node1" presStyleIdx="2" presStyleCnt="3">
        <dgm:presLayoutVars>
          <dgm:bulletEnabled val="1"/>
        </dgm:presLayoutVars>
      </dgm:prSet>
      <dgm:spPr/>
    </dgm:pt>
    <dgm:pt modelId="{BD37F62D-9DBA-7A47-8849-B382AC1415AC}" type="pres">
      <dgm:prSet presAssocID="{BAEA5A0A-80B0-3747-84A4-941A4DDB676D}" presName="funnel" presStyleLbl="trAlignAcc1" presStyleIdx="0" presStyleCnt="1"/>
      <dgm:spPr>
        <a:ln>
          <a:solidFill>
            <a:schemeClr val="accent2"/>
          </a:solidFill>
        </a:ln>
      </dgm:spPr>
    </dgm:pt>
  </dgm:ptLst>
  <dgm:cxnLst>
    <dgm:cxn modelId="{1575F025-1B7F-D241-939D-A561FDFB93A5}" type="presOf" srcId="{F62A4E1E-27D6-2F49-BF44-F249138FE2A2}" destId="{CB8D0F64-C6E6-5844-B3A4-27B787A4C666}" srcOrd="0" destOrd="0" presId="urn:microsoft.com/office/officeart/2005/8/layout/funnel1"/>
    <dgm:cxn modelId="{0B4A4D28-A8DC-4044-9A1E-010F4A4C5451}" type="presOf" srcId="{BAEA5A0A-80B0-3747-84A4-941A4DDB676D}" destId="{D69E7BB3-27B6-F140-9568-90C676096F41}" srcOrd="0" destOrd="0" presId="urn:microsoft.com/office/officeart/2005/8/layout/funnel1"/>
    <dgm:cxn modelId="{203CDC43-0D46-C243-9E44-E9306212037B}" srcId="{BAEA5A0A-80B0-3747-84A4-941A4DDB676D}" destId="{8B6625E8-4A92-8841-9108-A953FDDEC559}" srcOrd="1" destOrd="0" parTransId="{2D59367B-8671-D144-8E8B-F035E7CCB00A}" sibTransId="{1B84B70E-8BE2-4A41-97BD-93423051D55D}"/>
    <dgm:cxn modelId="{BD419048-350A-0A4A-B28C-E8A9002F640C}" type="presOf" srcId="{8B6625E8-4A92-8841-9108-A953FDDEC559}" destId="{C19DB818-A630-FD44-ADA7-26142CB1167E}" srcOrd="0" destOrd="0" presId="urn:microsoft.com/office/officeart/2005/8/layout/funnel1"/>
    <dgm:cxn modelId="{A10C785B-9B0B-054E-B8BE-0AB9EA5D9528}" type="presOf" srcId="{E64561B5-0179-D34B-907F-B43293906C18}" destId="{4CA61CAD-6326-A143-8FA4-76C5E7156AD9}" srcOrd="0" destOrd="0" presId="urn:microsoft.com/office/officeart/2005/8/layout/funnel1"/>
    <dgm:cxn modelId="{C88A577F-ADF0-224D-9AB9-2A2E7D21EF49}" srcId="{BAEA5A0A-80B0-3747-84A4-941A4DDB676D}" destId="{F62A4E1E-27D6-2F49-BF44-F249138FE2A2}" srcOrd="2" destOrd="0" parTransId="{A6FA6A3E-6E9D-7146-BD5C-A6E0537EDF1B}" sibTransId="{48651B2C-A8B4-7148-9386-77CF69580D41}"/>
    <dgm:cxn modelId="{A4DFECA3-77B5-E042-9BB8-6A4BB61D4C64}" srcId="{BAEA5A0A-80B0-3747-84A4-941A4DDB676D}" destId="{30F043C5-391C-4C40-926B-BCD896218B0F}" srcOrd="0" destOrd="0" parTransId="{ECA1286E-D8D8-C44E-A75A-9C5C08C10BDD}" sibTransId="{2C48A8F2-BBE1-7244-94BA-1939DF7C9AED}"/>
    <dgm:cxn modelId="{647FBEB8-4A81-6242-A008-0DA7FFD5AC41}" type="presOf" srcId="{30F043C5-391C-4C40-926B-BCD896218B0F}" destId="{E91C18E2-C476-E642-812C-CD75762ADBBE}" srcOrd="0" destOrd="0" presId="urn:microsoft.com/office/officeart/2005/8/layout/funnel1"/>
    <dgm:cxn modelId="{6B020AEC-1149-474D-BE20-143B444BB8E7}" srcId="{BAEA5A0A-80B0-3747-84A4-941A4DDB676D}" destId="{E64561B5-0179-D34B-907F-B43293906C18}" srcOrd="3" destOrd="0" parTransId="{0EE4CD87-4EEB-4943-99B8-FF79CCACD305}" sibTransId="{22D2DF10-BAB7-B24A-8542-B3424044D419}"/>
    <dgm:cxn modelId="{08EF2BEB-5B77-9445-8832-D089A3065199}" type="presParOf" srcId="{D69E7BB3-27B6-F140-9568-90C676096F41}" destId="{64B84B3B-7462-CC41-8153-DC952AD6A9EE}" srcOrd="0" destOrd="0" presId="urn:microsoft.com/office/officeart/2005/8/layout/funnel1"/>
    <dgm:cxn modelId="{FB0EF2AB-39A7-994E-9194-FEC5508A57EB}" type="presParOf" srcId="{D69E7BB3-27B6-F140-9568-90C676096F41}" destId="{117F9C9A-2882-9346-85EF-D9F711C739E8}" srcOrd="1" destOrd="0" presId="urn:microsoft.com/office/officeart/2005/8/layout/funnel1"/>
    <dgm:cxn modelId="{028B065D-C9B3-C843-B4CA-55B68B9D6EBB}" type="presParOf" srcId="{D69E7BB3-27B6-F140-9568-90C676096F41}" destId="{4CA61CAD-6326-A143-8FA4-76C5E7156AD9}" srcOrd="2" destOrd="0" presId="urn:microsoft.com/office/officeart/2005/8/layout/funnel1"/>
    <dgm:cxn modelId="{49CDD861-BB6F-5541-86D6-D3C86F101A46}" type="presParOf" srcId="{D69E7BB3-27B6-F140-9568-90C676096F41}" destId="{CB8D0F64-C6E6-5844-B3A4-27B787A4C666}" srcOrd="3" destOrd="0" presId="urn:microsoft.com/office/officeart/2005/8/layout/funnel1"/>
    <dgm:cxn modelId="{53FE20B5-D118-9F4A-85DA-46D196476B03}" type="presParOf" srcId="{D69E7BB3-27B6-F140-9568-90C676096F41}" destId="{C19DB818-A630-FD44-ADA7-26142CB1167E}" srcOrd="4" destOrd="0" presId="urn:microsoft.com/office/officeart/2005/8/layout/funnel1"/>
    <dgm:cxn modelId="{541D7C6E-5F60-7B4F-AD82-75831C92BB06}" type="presParOf" srcId="{D69E7BB3-27B6-F140-9568-90C676096F41}" destId="{E91C18E2-C476-E642-812C-CD75762ADBBE}" srcOrd="5" destOrd="0" presId="urn:microsoft.com/office/officeart/2005/8/layout/funnel1"/>
    <dgm:cxn modelId="{31712245-764B-F941-B74F-05B35489E342}" type="presParOf" srcId="{D69E7BB3-27B6-F140-9568-90C676096F41}" destId="{BD37F62D-9DBA-7A47-8849-B382AC1415AC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E87AE09-24DE-5846-8394-B85275F2FC82}" type="doc">
      <dgm:prSet loTypeId="urn:microsoft.com/office/officeart/2005/8/layout/chart3" loCatId="" qsTypeId="urn:microsoft.com/office/officeart/2005/8/quickstyle/simple1" qsCatId="simple" csTypeId="urn:microsoft.com/office/officeart/2005/8/colors/accent1_2" csCatId="accent1" phldr="1"/>
      <dgm:spPr/>
    </dgm:pt>
    <dgm:pt modelId="{356AED7F-CE03-5749-9E1E-21B95D0AFA9E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Classical General Relativistic Neutrino Radiation Magnetohydrodynamics</a:t>
          </a:r>
        </a:p>
      </dgm:t>
    </dgm:pt>
    <dgm:pt modelId="{CDB3A98E-31D3-6944-83A0-FA09477DF976}" type="parTrans" cxnId="{FFFD9A03-1FA5-A143-BE4A-211BF4338310}">
      <dgm:prSet/>
      <dgm:spPr/>
      <dgm:t>
        <a:bodyPr/>
        <a:lstStyle/>
        <a:p>
          <a:endParaRPr lang="en-US"/>
        </a:p>
      </dgm:t>
    </dgm:pt>
    <dgm:pt modelId="{DCC3D23F-A3DE-0442-A5C5-5E0B7F7E3AE7}" type="sibTrans" cxnId="{FFFD9A03-1FA5-A143-BE4A-211BF4338310}">
      <dgm:prSet/>
      <dgm:spPr/>
      <dgm:t>
        <a:bodyPr/>
        <a:lstStyle/>
        <a:p>
          <a:endParaRPr lang="en-US"/>
        </a:p>
      </dgm:t>
    </dgm:pt>
    <dgm:pt modelId="{86F38FB7-C5CE-8441-9581-05E1FBE13729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EOS</a:t>
          </a:r>
        </a:p>
      </dgm:t>
    </dgm:pt>
    <dgm:pt modelId="{071B9CE2-7EC6-474C-89B7-8E76593CDB9B}" type="parTrans" cxnId="{C058D521-8506-A54B-BCCE-2465FC62E333}">
      <dgm:prSet/>
      <dgm:spPr/>
      <dgm:t>
        <a:bodyPr/>
        <a:lstStyle/>
        <a:p>
          <a:endParaRPr lang="en-US"/>
        </a:p>
      </dgm:t>
    </dgm:pt>
    <dgm:pt modelId="{77C80CFE-FDF9-AE41-8DD8-E605B82E9437}" type="sibTrans" cxnId="{C058D521-8506-A54B-BCCE-2465FC62E333}">
      <dgm:prSet/>
      <dgm:spPr/>
      <dgm:t>
        <a:bodyPr/>
        <a:lstStyle/>
        <a:p>
          <a:endParaRPr lang="en-US"/>
        </a:p>
      </dgm:t>
    </dgm:pt>
    <dgm:pt modelId="{AA3EF069-B930-3340-B803-491DE76B3F28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Neutrino Interactions</a:t>
          </a:r>
        </a:p>
      </dgm:t>
    </dgm:pt>
    <dgm:pt modelId="{E95B4BDF-6166-394F-8286-917665EE4E0C}" type="parTrans" cxnId="{81AF012D-FE36-2C40-BB2A-FDB0A6C06CDE}">
      <dgm:prSet/>
      <dgm:spPr/>
      <dgm:t>
        <a:bodyPr/>
        <a:lstStyle/>
        <a:p>
          <a:endParaRPr lang="en-US"/>
        </a:p>
      </dgm:t>
    </dgm:pt>
    <dgm:pt modelId="{F773BD14-448B-D743-B1A3-24DB82E7BF98}" type="sibTrans" cxnId="{81AF012D-FE36-2C40-BB2A-FDB0A6C06CDE}">
      <dgm:prSet/>
      <dgm:spPr/>
      <dgm:t>
        <a:bodyPr/>
        <a:lstStyle/>
        <a:p>
          <a:endParaRPr lang="en-US"/>
        </a:p>
      </dgm:t>
    </dgm:pt>
    <dgm:pt modelId="{C3463DF5-6550-0540-8AAD-2DA468B9AE44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Quantum Kinetics</a:t>
          </a:r>
        </a:p>
      </dgm:t>
    </dgm:pt>
    <dgm:pt modelId="{6C3FF271-86F2-EA41-B69B-54B04B2CDDE7}" type="parTrans" cxnId="{555C11FC-3433-1244-9CE0-68A831884022}">
      <dgm:prSet/>
      <dgm:spPr/>
      <dgm:t>
        <a:bodyPr/>
        <a:lstStyle/>
        <a:p>
          <a:endParaRPr lang="en-US"/>
        </a:p>
      </dgm:t>
    </dgm:pt>
    <dgm:pt modelId="{922F5786-862D-AA44-BF50-C47CCDE7C082}" type="sibTrans" cxnId="{555C11FC-3433-1244-9CE0-68A831884022}">
      <dgm:prSet/>
      <dgm:spPr/>
      <dgm:t>
        <a:bodyPr/>
        <a:lstStyle/>
        <a:p>
          <a:endParaRPr lang="en-US"/>
        </a:p>
      </dgm:t>
    </dgm:pt>
    <dgm:pt modelId="{64487A62-9ECA-DF4C-8863-3238E15BCA2B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Progenitors</a:t>
          </a:r>
        </a:p>
      </dgm:t>
    </dgm:pt>
    <dgm:pt modelId="{38FA8303-5DEF-7841-8F09-6BB786E25244}" type="parTrans" cxnId="{9E0643F6-5983-EA4F-B304-C0B925810961}">
      <dgm:prSet/>
      <dgm:spPr/>
      <dgm:t>
        <a:bodyPr/>
        <a:lstStyle/>
        <a:p>
          <a:endParaRPr lang="en-US"/>
        </a:p>
      </dgm:t>
    </dgm:pt>
    <dgm:pt modelId="{F61A7D0D-5338-954D-BAD0-A09CDF998056}" type="sibTrans" cxnId="{9E0643F6-5983-EA4F-B304-C0B925810961}">
      <dgm:prSet/>
      <dgm:spPr/>
      <dgm:t>
        <a:bodyPr/>
        <a:lstStyle/>
        <a:p>
          <a:endParaRPr lang="en-US"/>
        </a:p>
      </dgm:t>
    </dgm:pt>
    <dgm:pt modelId="{856435C9-2543-CB4C-A71B-5B1882FB56E7}" type="pres">
      <dgm:prSet presAssocID="{9E87AE09-24DE-5846-8394-B85275F2FC82}" presName="compositeShape" presStyleCnt="0">
        <dgm:presLayoutVars>
          <dgm:chMax val="7"/>
          <dgm:dir/>
          <dgm:resizeHandles val="exact"/>
        </dgm:presLayoutVars>
      </dgm:prSet>
      <dgm:spPr/>
    </dgm:pt>
    <dgm:pt modelId="{31EBD3E9-1B89-C34F-8DB8-8CEF40536CF5}" type="pres">
      <dgm:prSet presAssocID="{9E87AE09-24DE-5846-8394-B85275F2FC82}" presName="wedge1" presStyleLbl="node1" presStyleIdx="0" presStyleCnt="5"/>
      <dgm:spPr/>
    </dgm:pt>
    <dgm:pt modelId="{F823B0D4-CD39-3D4C-97D4-25A85DD7FFAA}" type="pres">
      <dgm:prSet presAssocID="{9E87AE09-24DE-5846-8394-B85275F2FC82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72ECFE77-0C7C-7643-836B-7303423CBB82}" type="pres">
      <dgm:prSet presAssocID="{9E87AE09-24DE-5846-8394-B85275F2FC82}" presName="wedge2" presStyleLbl="node1" presStyleIdx="1" presStyleCnt="5"/>
      <dgm:spPr/>
    </dgm:pt>
    <dgm:pt modelId="{0049AF84-6231-F84A-A06F-0444A7DA5C3D}" type="pres">
      <dgm:prSet presAssocID="{9E87AE09-24DE-5846-8394-B85275F2FC82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5E6EC68E-D31C-7647-BFEC-10E1B15341E5}" type="pres">
      <dgm:prSet presAssocID="{9E87AE09-24DE-5846-8394-B85275F2FC82}" presName="wedge3" presStyleLbl="node1" presStyleIdx="2" presStyleCnt="5"/>
      <dgm:spPr/>
    </dgm:pt>
    <dgm:pt modelId="{18D56DAF-CA7F-0A4D-B196-723006439020}" type="pres">
      <dgm:prSet presAssocID="{9E87AE09-24DE-5846-8394-B85275F2FC82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FDFA9058-80DF-AC48-9B3F-85D2F6DA16B6}" type="pres">
      <dgm:prSet presAssocID="{9E87AE09-24DE-5846-8394-B85275F2FC82}" presName="wedge4" presStyleLbl="node1" presStyleIdx="3" presStyleCnt="5"/>
      <dgm:spPr/>
    </dgm:pt>
    <dgm:pt modelId="{416CD2A8-AB2F-6943-BFCE-6C986C8E240B}" type="pres">
      <dgm:prSet presAssocID="{9E87AE09-24DE-5846-8394-B85275F2FC82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1715856E-B4BA-A842-A7DA-BB2249358D78}" type="pres">
      <dgm:prSet presAssocID="{9E87AE09-24DE-5846-8394-B85275F2FC82}" presName="wedge5" presStyleLbl="node1" presStyleIdx="4" presStyleCnt="5"/>
      <dgm:spPr/>
    </dgm:pt>
    <dgm:pt modelId="{27B2D3DE-E63D-944F-8D5B-4A9415BB2AB9}" type="pres">
      <dgm:prSet presAssocID="{9E87AE09-24DE-5846-8394-B85275F2FC82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FFFD9A03-1FA5-A143-BE4A-211BF4338310}" srcId="{9E87AE09-24DE-5846-8394-B85275F2FC82}" destId="{356AED7F-CE03-5749-9E1E-21B95D0AFA9E}" srcOrd="0" destOrd="0" parTransId="{CDB3A98E-31D3-6944-83A0-FA09477DF976}" sibTransId="{DCC3D23F-A3DE-0442-A5C5-5E0B7F7E3AE7}"/>
    <dgm:cxn modelId="{29CBC309-9850-574E-B15D-80CA3F2BE318}" type="presOf" srcId="{AA3EF069-B930-3340-B803-491DE76B3F28}" destId="{5E6EC68E-D31C-7647-BFEC-10E1B15341E5}" srcOrd="0" destOrd="0" presId="urn:microsoft.com/office/officeart/2005/8/layout/chart3"/>
    <dgm:cxn modelId="{8EFB610A-2034-9C48-A564-BDF88F88429A}" type="presOf" srcId="{C3463DF5-6550-0540-8AAD-2DA468B9AE44}" destId="{1715856E-B4BA-A842-A7DA-BB2249358D78}" srcOrd="0" destOrd="0" presId="urn:microsoft.com/office/officeart/2005/8/layout/chart3"/>
    <dgm:cxn modelId="{484FE10A-AD03-1E4E-B5EA-DCD3A49F654D}" type="presOf" srcId="{AA3EF069-B930-3340-B803-491DE76B3F28}" destId="{18D56DAF-CA7F-0A4D-B196-723006439020}" srcOrd="1" destOrd="0" presId="urn:microsoft.com/office/officeart/2005/8/layout/chart3"/>
    <dgm:cxn modelId="{2A8BDF1A-7301-4D45-8E70-A433CC701123}" type="presOf" srcId="{86F38FB7-C5CE-8441-9581-05E1FBE13729}" destId="{72ECFE77-0C7C-7643-836B-7303423CBB82}" srcOrd="0" destOrd="0" presId="urn:microsoft.com/office/officeart/2005/8/layout/chart3"/>
    <dgm:cxn modelId="{C058D521-8506-A54B-BCCE-2465FC62E333}" srcId="{9E87AE09-24DE-5846-8394-B85275F2FC82}" destId="{86F38FB7-C5CE-8441-9581-05E1FBE13729}" srcOrd="1" destOrd="0" parTransId="{071B9CE2-7EC6-474C-89B7-8E76593CDB9B}" sibTransId="{77C80CFE-FDF9-AE41-8DD8-E605B82E9437}"/>
    <dgm:cxn modelId="{B689372C-BEEE-C940-9C2A-3B79DAC63157}" type="presOf" srcId="{64487A62-9ECA-DF4C-8863-3238E15BCA2B}" destId="{FDFA9058-80DF-AC48-9B3F-85D2F6DA16B6}" srcOrd="0" destOrd="0" presId="urn:microsoft.com/office/officeart/2005/8/layout/chart3"/>
    <dgm:cxn modelId="{81AF012D-FE36-2C40-BB2A-FDB0A6C06CDE}" srcId="{9E87AE09-24DE-5846-8394-B85275F2FC82}" destId="{AA3EF069-B930-3340-B803-491DE76B3F28}" srcOrd="2" destOrd="0" parTransId="{E95B4BDF-6166-394F-8286-917665EE4E0C}" sibTransId="{F773BD14-448B-D743-B1A3-24DB82E7BF98}"/>
    <dgm:cxn modelId="{75959936-3EF4-4948-89DD-68F4F35CCB41}" type="presOf" srcId="{86F38FB7-C5CE-8441-9581-05E1FBE13729}" destId="{0049AF84-6231-F84A-A06F-0444A7DA5C3D}" srcOrd="1" destOrd="0" presId="urn:microsoft.com/office/officeart/2005/8/layout/chart3"/>
    <dgm:cxn modelId="{A497D23B-15FD-9547-A7C9-9052EE9595CE}" type="presOf" srcId="{356AED7F-CE03-5749-9E1E-21B95D0AFA9E}" destId="{F823B0D4-CD39-3D4C-97D4-25A85DD7FFAA}" srcOrd="1" destOrd="0" presId="urn:microsoft.com/office/officeart/2005/8/layout/chart3"/>
    <dgm:cxn modelId="{354D2542-9D48-5147-B4CD-0A5840ACCD02}" type="presOf" srcId="{C3463DF5-6550-0540-8AAD-2DA468B9AE44}" destId="{27B2D3DE-E63D-944F-8D5B-4A9415BB2AB9}" srcOrd="1" destOrd="0" presId="urn:microsoft.com/office/officeart/2005/8/layout/chart3"/>
    <dgm:cxn modelId="{7AA70A9C-DC0D-D445-AE80-37B2D3290D14}" type="presOf" srcId="{64487A62-9ECA-DF4C-8863-3238E15BCA2B}" destId="{416CD2A8-AB2F-6943-BFCE-6C986C8E240B}" srcOrd="1" destOrd="0" presId="urn:microsoft.com/office/officeart/2005/8/layout/chart3"/>
    <dgm:cxn modelId="{312609AE-8796-D94A-8320-CC0A118D7853}" type="presOf" srcId="{356AED7F-CE03-5749-9E1E-21B95D0AFA9E}" destId="{31EBD3E9-1B89-C34F-8DB8-8CEF40536CF5}" srcOrd="0" destOrd="0" presId="urn:microsoft.com/office/officeart/2005/8/layout/chart3"/>
    <dgm:cxn modelId="{AB081EC0-591A-144E-9AAA-023214AD18A7}" type="presOf" srcId="{9E87AE09-24DE-5846-8394-B85275F2FC82}" destId="{856435C9-2543-CB4C-A71B-5B1882FB56E7}" srcOrd="0" destOrd="0" presId="urn:microsoft.com/office/officeart/2005/8/layout/chart3"/>
    <dgm:cxn modelId="{9E0643F6-5983-EA4F-B304-C0B925810961}" srcId="{9E87AE09-24DE-5846-8394-B85275F2FC82}" destId="{64487A62-9ECA-DF4C-8863-3238E15BCA2B}" srcOrd="3" destOrd="0" parTransId="{38FA8303-5DEF-7841-8F09-6BB786E25244}" sibTransId="{F61A7D0D-5338-954D-BAD0-A09CDF998056}"/>
    <dgm:cxn modelId="{555C11FC-3433-1244-9CE0-68A831884022}" srcId="{9E87AE09-24DE-5846-8394-B85275F2FC82}" destId="{C3463DF5-6550-0540-8AAD-2DA468B9AE44}" srcOrd="4" destOrd="0" parTransId="{6C3FF271-86F2-EA41-B69B-54B04B2CDDE7}" sibTransId="{922F5786-862D-AA44-BF50-C47CCDE7C082}"/>
    <dgm:cxn modelId="{72184398-E646-8048-8FB6-569872CB1EC3}" type="presParOf" srcId="{856435C9-2543-CB4C-A71B-5B1882FB56E7}" destId="{31EBD3E9-1B89-C34F-8DB8-8CEF40536CF5}" srcOrd="0" destOrd="0" presId="urn:microsoft.com/office/officeart/2005/8/layout/chart3"/>
    <dgm:cxn modelId="{6DAB991D-A40F-B941-815F-9331DA8B1F07}" type="presParOf" srcId="{856435C9-2543-CB4C-A71B-5B1882FB56E7}" destId="{F823B0D4-CD39-3D4C-97D4-25A85DD7FFAA}" srcOrd="1" destOrd="0" presId="urn:microsoft.com/office/officeart/2005/8/layout/chart3"/>
    <dgm:cxn modelId="{19EA8FA8-EA03-F840-9941-5622A02F8D57}" type="presParOf" srcId="{856435C9-2543-CB4C-A71B-5B1882FB56E7}" destId="{72ECFE77-0C7C-7643-836B-7303423CBB82}" srcOrd="2" destOrd="0" presId="urn:microsoft.com/office/officeart/2005/8/layout/chart3"/>
    <dgm:cxn modelId="{9FA53043-8191-EA4E-B62D-9E8CA42238B3}" type="presParOf" srcId="{856435C9-2543-CB4C-A71B-5B1882FB56E7}" destId="{0049AF84-6231-F84A-A06F-0444A7DA5C3D}" srcOrd="3" destOrd="0" presId="urn:microsoft.com/office/officeart/2005/8/layout/chart3"/>
    <dgm:cxn modelId="{AB869C8F-BB3C-F248-813F-3EA3FC57E530}" type="presParOf" srcId="{856435C9-2543-CB4C-A71B-5B1882FB56E7}" destId="{5E6EC68E-D31C-7647-BFEC-10E1B15341E5}" srcOrd="4" destOrd="0" presId="urn:microsoft.com/office/officeart/2005/8/layout/chart3"/>
    <dgm:cxn modelId="{B4AE8739-B639-CA48-8FE8-8E6EB4739C98}" type="presParOf" srcId="{856435C9-2543-CB4C-A71B-5B1882FB56E7}" destId="{18D56DAF-CA7F-0A4D-B196-723006439020}" srcOrd="5" destOrd="0" presId="urn:microsoft.com/office/officeart/2005/8/layout/chart3"/>
    <dgm:cxn modelId="{4EFD97EB-882D-3542-97CC-C93A0345CCE2}" type="presParOf" srcId="{856435C9-2543-CB4C-A71B-5B1882FB56E7}" destId="{FDFA9058-80DF-AC48-9B3F-85D2F6DA16B6}" srcOrd="6" destOrd="0" presId="urn:microsoft.com/office/officeart/2005/8/layout/chart3"/>
    <dgm:cxn modelId="{0D09137A-7EE4-0A44-B267-93CFDCCFCA66}" type="presParOf" srcId="{856435C9-2543-CB4C-A71B-5B1882FB56E7}" destId="{416CD2A8-AB2F-6943-BFCE-6C986C8E240B}" srcOrd="7" destOrd="0" presId="urn:microsoft.com/office/officeart/2005/8/layout/chart3"/>
    <dgm:cxn modelId="{76C4A389-FF2C-2B4B-9F9E-540EA869C180}" type="presParOf" srcId="{856435C9-2543-CB4C-A71B-5B1882FB56E7}" destId="{1715856E-B4BA-A842-A7DA-BB2249358D78}" srcOrd="8" destOrd="0" presId="urn:microsoft.com/office/officeart/2005/8/layout/chart3"/>
    <dgm:cxn modelId="{0A457FE8-63F0-384C-B3B4-28E920A92066}" type="presParOf" srcId="{856435C9-2543-CB4C-A71B-5B1882FB56E7}" destId="{27B2D3DE-E63D-944F-8D5B-4A9415BB2AB9}" srcOrd="9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A49647-06DC-3F47-90FA-5D58205F0066}">
      <dsp:nvSpPr>
        <dsp:cNvPr id="0" name=""/>
        <dsp:cNvSpPr/>
      </dsp:nvSpPr>
      <dsp:spPr>
        <a:xfrm>
          <a:off x="-6122738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670E0D-91A7-0340-87F6-3C7DE7DD3865}">
      <dsp:nvSpPr>
        <dsp:cNvPr id="0" name=""/>
        <dsp:cNvSpPr/>
      </dsp:nvSpPr>
      <dsp:spPr>
        <a:xfrm>
          <a:off x="380119" y="246332"/>
          <a:ext cx="7675541" cy="492448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881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3D</a:t>
          </a:r>
        </a:p>
      </dsp:txBody>
      <dsp:txXfrm>
        <a:off x="380119" y="246332"/>
        <a:ext cx="7675541" cy="492448"/>
      </dsp:txXfrm>
    </dsp:sp>
    <dsp:sp modelId="{D62DE2D4-FBF0-F943-97AC-7A914BAD325C}">
      <dsp:nvSpPr>
        <dsp:cNvPr id="0" name=""/>
        <dsp:cNvSpPr/>
      </dsp:nvSpPr>
      <dsp:spPr>
        <a:xfrm>
          <a:off x="72339" y="184776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8217EA-641F-7A4B-A708-8208C5D21616}">
      <dsp:nvSpPr>
        <dsp:cNvPr id="0" name=""/>
        <dsp:cNvSpPr/>
      </dsp:nvSpPr>
      <dsp:spPr>
        <a:xfrm>
          <a:off x="826075" y="985438"/>
          <a:ext cx="7229585" cy="492448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881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General Relativistic Gravity</a:t>
          </a:r>
        </a:p>
      </dsp:txBody>
      <dsp:txXfrm>
        <a:off x="826075" y="985438"/>
        <a:ext cx="7229585" cy="492448"/>
      </dsp:txXfrm>
    </dsp:sp>
    <dsp:sp modelId="{86C1EA38-43CE-6D4B-A27A-84CB04EE7DC5}">
      <dsp:nvSpPr>
        <dsp:cNvPr id="0" name=""/>
        <dsp:cNvSpPr/>
      </dsp:nvSpPr>
      <dsp:spPr>
        <a:xfrm>
          <a:off x="518295" y="923882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2CDD2C-31D7-0547-88FB-2C8232EFA74B}">
      <dsp:nvSpPr>
        <dsp:cNvPr id="0" name=""/>
        <dsp:cNvSpPr/>
      </dsp:nvSpPr>
      <dsp:spPr>
        <a:xfrm>
          <a:off x="1070457" y="1724003"/>
          <a:ext cx="6985203" cy="492448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881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General Relativistic Magnetohydrodynamics</a:t>
          </a:r>
        </a:p>
      </dsp:txBody>
      <dsp:txXfrm>
        <a:off x="1070457" y="1724003"/>
        <a:ext cx="6985203" cy="492448"/>
      </dsp:txXfrm>
    </dsp:sp>
    <dsp:sp modelId="{63AE9A9F-CD1A-8949-B890-200612600F37}">
      <dsp:nvSpPr>
        <dsp:cNvPr id="0" name=""/>
        <dsp:cNvSpPr/>
      </dsp:nvSpPr>
      <dsp:spPr>
        <a:xfrm>
          <a:off x="762677" y="1662447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B1C3E5-7D61-514C-B68E-5AFC64E1605C}">
      <dsp:nvSpPr>
        <dsp:cNvPr id="0" name=""/>
        <dsp:cNvSpPr/>
      </dsp:nvSpPr>
      <dsp:spPr>
        <a:xfrm>
          <a:off x="1148486" y="2463109"/>
          <a:ext cx="6907174" cy="492448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881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General Relativistic Boltzmann Neutrino Kinetics</a:t>
          </a:r>
        </a:p>
      </dsp:txBody>
      <dsp:txXfrm>
        <a:off x="1148486" y="2463109"/>
        <a:ext cx="6907174" cy="492448"/>
      </dsp:txXfrm>
    </dsp:sp>
    <dsp:sp modelId="{3569B6B7-24A5-2446-B054-CF244C595351}">
      <dsp:nvSpPr>
        <dsp:cNvPr id="0" name=""/>
        <dsp:cNvSpPr/>
      </dsp:nvSpPr>
      <dsp:spPr>
        <a:xfrm>
          <a:off x="840706" y="2401553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1E5E38-394F-9A42-A423-143C94267E70}">
      <dsp:nvSpPr>
        <dsp:cNvPr id="0" name=""/>
        <dsp:cNvSpPr/>
      </dsp:nvSpPr>
      <dsp:spPr>
        <a:xfrm>
          <a:off x="1070457" y="3202215"/>
          <a:ext cx="6985203" cy="492448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881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Nuclear Reaction Network</a:t>
          </a:r>
        </a:p>
      </dsp:txBody>
      <dsp:txXfrm>
        <a:off x="1070457" y="3202215"/>
        <a:ext cx="6985203" cy="492448"/>
      </dsp:txXfrm>
    </dsp:sp>
    <dsp:sp modelId="{50C52E87-213A-3745-8C49-3A0E67C4DFD4}">
      <dsp:nvSpPr>
        <dsp:cNvPr id="0" name=""/>
        <dsp:cNvSpPr/>
      </dsp:nvSpPr>
      <dsp:spPr>
        <a:xfrm>
          <a:off x="762677" y="3140659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89EB0D-B55E-4144-AC1A-B61832049E47}">
      <dsp:nvSpPr>
        <dsp:cNvPr id="0" name=""/>
        <dsp:cNvSpPr/>
      </dsp:nvSpPr>
      <dsp:spPr>
        <a:xfrm>
          <a:off x="826075" y="3940779"/>
          <a:ext cx="7229585" cy="492448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881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Industry Standard Weak Interaction Set</a:t>
          </a:r>
        </a:p>
      </dsp:txBody>
      <dsp:txXfrm>
        <a:off x="826075" y="3940779"/>
        <a:ext cx="7229585" cy="492448"/>
      </dsp:txXfrm>
    </dsp:sp>
    <dsp:sp modelId="{F5A14726-AE48-2846-A370-CC32025A503E}">
      <dsp:nvSpPr>
        <dsp:cNvPr id="0" name=""/>
        <dsp:cNvSpPr/>
      </dsp:nvSpPr>
      <dsp:spPr>
        <a:xfrm>
          <a:off x="518295" y="3879223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9098B4-BBD1-F043-B2A9-9607113D0136}">
      <dsp:nvSpPr>
        <dsp:cNvPr id="0" name=""/>
        <dsp:cNvSpPr/>
      </dsp:nvSpPr>
      <dsp:spPr>
        <a:xfrm>
          <a:off x="380119" y="4679885"/>
          <a:ext cx="7675541" cy="492448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881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Industry Standard Nuclear Equation of State</a:t>
          </a:r>
        </a:p>
      </dsp:txBody>
      <dsp:txXfrm>
        <a:off x="380119" y="4679885"/>
        <a:ext cx="7675541" cy="492448"/>
      </dsp:txXfrm>
    </dsp:sp>
    <dsp:sp modelId="{051C00B1-10C8-DE4A-A594-1D209C128C03}">
      <dsp:nvSpPr>
        <dsp:cNvPr id="0" name=""/>
        <dsp:cNvSpPr/>
      </dsp:nvSpPr>
      <dsp:spPr>
        <a:xfrm>
          <a:off x="72339" y="4618329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A49647-06DC-3F47-90FA-5D58205F0066}">
      <dsp:nvSpPr>
        <dsp:cNvPr id="0" name=""/>
        <dsp:cNvSpPr/>
      </dsp:nvSpPr>
      <dsp:spPr>
        <a:xfrm>
          <a:off x="-6122738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670E0D-91A7-0340-87F6-3C7DE7DD3865}">
      <dsp:nvSpPr>
        <dsp:cNvPr id="0" name=""/>
        <dsp:cNvSpPr/>
      </dsp:nvSpPr>
      <dsp:spPr>
        <a:xfrm>
          <a:off x="380119" y="246332"/>
          <a:ext cx="7675541" cy="492448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881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3D</a:t>
          </a:r>
        </a:p>
      </dsp:txBody>
      <dsp:txXfrm>
        <a:off x="380119" y="246332"/>
        <a:ext cx="7675541" cy="492448"/>
      </dsp:txXfrm>
    </dsp:sp>
    <dsp:sp modelId="{D62DE2D4-FBF0-F943-97AC-7A914BAD325C}">
      <dsp:nvSpPr>
        <dsp:cNvPr id="0" name=""/>
        <dsp:cNvSpPr/>
      </dsp:nvSpPr>
      <dsp:spPr>
        <a:xfrm>
          <a:off x="72339" y="184776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8217EA-641F-7A4B-A708-8208C5D21616}">
      <dsp:nvSpPr>
        <dsp:cNvPr id="0" name=""/>
        <dsp:cNvSpPr/>
      </dsp:nvSpPr>
      <dsp:spPr>
        <a:xfrm>
          <a:off x="826075" y="985438"/>
          <a:ext cx="7229585" cy="492448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881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General Relativistic Gravity</a:t>
          </a:r>
        </a:p>
      </dsp:txBody>
      <dsp:txXfrm>
        <a:off x="826075" y="985438"/>
        <a:ext cx="7229585" cy="492448"/>
      </dsp:txXfrm>
    </dsp:sp>
    <dsp:sp modelId="{86C1EA38-43CE-6D4B-A27A-84CB04EE7DC5}">
      <dsp:nvSpPr>
        <dsp:cNvPr id="0" name=""/>
        <dsp:cNvSpPr/>
      </dsp:nvSpPr>
      <dsp:spPr>
        <a:xfrm>
          <a:off x="518295" y="923882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2CDD2C-31D7-0547-88FB-2C8232EFA74B}">
      <dsp:nvSpPr>
        <dsp:cNvPr id="0" name=""/>
        <dsp:cNvSpPr/>
      </dsp:nvSpPr>
      <dsp:spPr>
        <a:xfrm>
          <a:off x="1070457" y="1724003"/>
          <a:ext cx="6985203" cy="492448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881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General Relativistic Magnetohydrodynamics</a:t>
          </a:r>
        </a:p>
      </dsp:txBody>
      <dsp:txXfrm>
        <a:off x="1070457" y="1724003"/>
        <a:ext cx="6985203" cy="492448"/>
      </dsp:txXfrm>
    </dsp:sp>
    <dsp:sp modelId="{63AE9A9F-CD1A-8949-B890-200612600F37}">
      <dsp:nvSpPr>
        <dsp:cNvPr id="0" name=""/>
        <dsp:cNvSpPr/>
      </dsp:nvSpPr>
      <dsp:spPr>
        <a:xfrm>
          <a:off x="762677" y="1662447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B1C3E5-7D61-514C-B68E-5AFC64E1605C}">
      <dsp:nvSpPr>
        <dsp:cNvPr id="0" name=""/>
        <dsp:cNvSpPr/>
      </dsp:nvSpPr>
      <dsp:spPr>
        <a:xfrm>
          <a:off x="1148486" y="2463109"/>
          <a:ext cx="6907174" cy="492448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881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General Relativistic Boltzmann Neutrino Kinetics</a:t>
          </a:r>
        </a:p>
      </dsp:txBody>
      <dsp:txXfrm>
        <a:off x="1148486" y="2463109"/>
        <a:ext cx="6907174" cy="492448"/>
      </dsp:txXfrm>
    </dsp:sp>
    <dsp:sp modelId="{3569B6B7-24A5-2446-B054-CF244C595351}">
      <dsp:nvSpPr>
        <dsp:cNvPr id="0" name=""/>
        <dsp:cNvSpPr/>
      </dsp:nvSpPr>
      <dsp:spPr>
        <a:xfrm>
          <a:off x="840706" y="2401553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1E5E38-394F-9A42-A423-143C94267E70}">
      <dsp:nvSpPr>
        <dsp:cNvPr id="0" name=""/>
        <dsp:cNvSpPr/>
      </dsp:nvSpPr>
      <dsp:spPr>
        <a:xfrm>
          <a:off x="1070457" y="3202215"/>
          <a:ext cx="6985203" cy="492448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881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Nuclear Reaction Network</a:t>
          </a:r>
        </a:p>
      </dsp:txBody>
      <dsp:txXfrm>
        <a:off x="1070457" y="3202215"/>
        <a:ext cx="6985203" cy="492448"/>
      </dsp:txXfrm>
    </dsp:sp>
    <dsp:sp modelId="{50C52E87-213A-3745-8C49-3A0E67C4DFD4}">
      <dsp:nvSpPr>
        <dsp:cNvPr id="0" name=""/>
        <dsp:cNvSpPr/>
      </dsp:nvSpPr>
      <dsp:spPr>
        <a:xfrm>
          <a:off x="762677" y="3140659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89EB0D-B55E-4144-AC1A-B61832049E47}">
      <dsp:nvSpPr>
        <dsp:cNvPr id="0" name=""/>
        <dsp:cNvSpPr/>
      </dsp:nvSpPr>
      <dsp:spPr>
        <a:xfrm>
          <a:off x="826075" y="3940779"/>
          <a:ext cx="7229585" cy="492448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881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Industry Standard Weak Interaction Set</a:t>
          </a:r>
        </a:p>
      </dsp:txBody>
      <dsp:txXfrm>
        <a:off x="826075" y="3940779"/>
        <a:ext cx="7229585" cy="492448"/>
      </dsp:txXfrm>
    </dsp:sp>
    <dsp:sp modelId="{F5A14726-AE48-2846-A370-CC32025A503E}">
      <dsp:nvSpPr>
        <dsp:cNvPr id="0" name=""/>
        <dsp:cNvSpPr/>
      </dsp:nvSpPr>
      <dsp:spPr>
        <a:xfrm>
          <a:off x="518295" y="3879223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9098B4-BBD1-F043-B2A9-9607113D0136}">
      <dsp:nvSpPr>
        <dsp:cNvPr id="0" name=""/>
        <dsp:cNvSpPr/>
      </dsp:nvSpPr>
      <dsp:spPr>
        <a:xfrm>
          <a:off x="380119" y="4679885"/>
          <a:ext cx="7675541" cy="492448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881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Industry Standard Nuclear Equation of State</a:t>
          </a:r>
        </a:p>
      </dsp:txBody>
      <dsp:txXfrm>
        <a:off x="380119" y="4679885"/>
        <a:ext cx="7675541" cy="492448"/>
      </dsp:txXfrm>
    </dsp:sp>
    <dsp:sp modelId="{051C00B1-10C8-DE4A-A594-1D209C128C03}">
      <dsp:nvSpPr>
        <dsp:cNvPr id="0" name=""/>
        <dsp:cNvSpPr/>
      </dsp:nvSpPr>
      <dsp:spPr>
        <a:xfrm>
          <a:off x="72339" y="4618329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E83460-01F3-5F48-B3FA-0DF6B232016A}">
      <dsp:nvSpPr>
        <dsp:cNvPr id="0" name=""/>
        <dsp:cNvSpPr/>
      </dsp:nvSpPr>
      <dsp:spPr>
        <a:xfrm>
          <a:off x="4064000" y="2563221"/>
          <a:ext cx="3367533" cy="2922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112"/>
              </a:lnTo>
              <a:lnTo>
                <a:pt x="3367533" y="146112"/>
              </a:lnTo>
              <a:lnTo>
                <a:pt x="3367533" y="292224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F0ABC2-DB8C-1D42-BC2C-E1EA4222DEEA}">
      <dsp:nvSpPr>
        <dsp:cNvPr id="0" name=""/>
        <dsp:cNvSpPr/>
      </dsp:nvSpPr>
      <dsp:spPr>
        <a:xfrm>
          <a:off x="4064000" y="2563221"/>
          <a:ext cx="1683766" cy="2922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112"/>
              </a:lnTo>
              <a:lnTo>
                <a:pt x="1683766" y="146112"/>
              </a:lnTo>
              <a:lnTo>
                <a:pt x="1683766" y="292224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4D1C36-5398-1442-B3A3-844079759594}">
      <dsp:nvSpPr>
        <dsp:cNvPr id="0" name=""/>
        <dsp:cNvSpPr/>
      </dsp:nvSpPr>
      <dsp:spPr>
        <a:xfrm>
          <a:off x="4018280" y="2563221"/>
          <a:ext cx="91440" cy="29222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2224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E162F2-7EBF-1A4B-A3FB-E40B799C6EE3}">
      <dsp:nvSpPr>
        <dsp:cNvPr id="0" name=""/>
        <dsp:cNvSpPr/>
      </dsp:nvSpPr>
      <dsp:spPr>
        <a:xfrm>
          <a:off x="2380233" y="2563221"/>
          <a:ext cx="1683766" cy="292224"/>
        </a:xfrm>
        <a:custGeom>
          <a:avLst/>
          <a:gdLst/>
          <a:ahLst/>
          <a:cxnLst/>
          <a:rect l="0" t="0" r="0" b="0"/>
          <a:pathLst>
            <a:path>
              <a:moveTo>
                <a:pt x="1683766" y="0"/>
              </a:moveTo>
              <a:lnTo>
                <a:pt x="1683766" y="146112"/>
              </a:lnTo>
              <a:lnTo>
                <a:pt x="0" y="146112"/>
              </a:lnTo>
              <a:lnTo>
                <a:pt x="0" y="292224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4CF1F7-018D-F548-9E63-8B3BCA26169B}">
      <dsp:nvSpPr>
        <dsp:cNvPr id="0" name=""/>
        <dsp:cNvSpPr/>
      </dsp:nvSpPr>
      <dsp:spPr>
        <a:xfrm>
          <a:off x="696466" y="2563221"/>
          <a:ext cx="3367533" cy="292224"/>
        </a:xfrm>
        <a:custGeom>
          <a:avLst/>
          <a:gdLst/>
          <a:ahLst/>
          <a:cxnLst/>
          <a:rect l="0" t="0" r="0" b="0"/>
          <a:pathLst>
            <a:path>
              <a:moveTo>
                <a:pt x="3367533" y="0"/>
              </a:moveTo>
              <a:lnTo>
                <a:pt x="3367533" y="146112"/>
              </a:lnTo>
              <a:lnTo>
                <a:pt x="0" y="146112"/>
              </a:lnTo>
              <a:lnTo>
                <a:pt x="0" y="292224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81CC9B-BE33-1B47-99BF-C89DACFCB1B3}">
      <dsp:nvSpPr>
        <dsp:cNvPr id="0" name=""/>
        <dsp:cNvSpPr/>
      </dsp:nvSpPr>
      <dsp:spPr>
        <a:xfrm>
          <a:off x="3368228" y="1867450"/>
          <a:ext cx="1391542" cy="695771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HS </a:t>
          </a:r>
        </a:p>
      </dsp:txBody>
      <dsp:txXfrm>
        <a:off x="3368228" y="1867450"/>
        <a:ext cx="1391542" cy="695771"/>
      </dsp:txXfrm>
    </dsp:sp>
    <dsp:sp modelId="{7316D486-5229-DC44-A99E-9AD468E9AA00}">
      <dsp:nvSpPr>
        <dsp:cNvPr id="0" name=""/>
        <dsp:cNvSpPr/>
      </dsp:nvSpPr>
      <dsp:spPr>
        <a:xfrm>
          <a:off x="694" y="2855445"/>
          <a:ext cx="1391542" cy="695771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DD2</a:t>
          </a:r>
        </a:p>
      </dsp:txBody>
      <dsp:txXfrm>
        <a:off x="694" y="2855445"/>
        <a:ext cx="1391542" cy="695771"/>
      </dsp:txXfrm>
    </dsp:sp>
    <dsp:sp modelId="{5F6F8D51-2089-1C4B-8143-3828D73082C3}">
      <dsp:nvSpPr>
        <dsp:cNvPr id="0" name=""/>
        <dsp:cNvSpPr/>
      </dsp:nvSpPr>
      <dsp:spPr>
        <a:xfrm>
          <a:off x="1684461" y="2855445"/>
          <a:ext cx="1391542" cy="695771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 err="1"/>
            <a:t>FSUGold</a:t>
          </a:r>
          <a:endParaRPr lang="en-US" sz="3000" kern="1200" dirty="0"/>
        </a:p>
      </dsp:txBody>
      <dsp:txXfrm>
        <a:off x="1684461" y="2855445"/>
        <a:ext cx="1391542" cy="695771"/>
      </dsp:txXfrm>
    </dsp:sp>
    <dsp:sp modelId="{260116D2-E17E-C845-A083-07486C689682}">
      <dsp:nvSpPr>
        <dsp:cNvPr id="0" name=""/>
        <dsp:cNvSpPr/>
      </dsp:nvSpPr>
      <dsp:spPr>
        <a:xfrm>
          <a:off x="3368228" y="2855445"/>
          <a:ext cx="1391542" cy="695771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IUFSU</a:t>
          </a:r>
        </a:p>
      </dsp:txBody>
      <dsp:txXfrm>
        <a:off x="3368228" y="2855445"/>
        <a:ext cx="1391542" cy="695771"/>
      </dsp:txXfrm>
    </dsp:sp>
    <dsp:sp modelId="{681D43F8-B7E8-CD40-B17C-4EEC54214D96}">
      <dsp:nvSpPr>
        <dsp:cNvPr id="0" name=""/>
        <dsp:cNvSpPr/>
      </dsp:nvSpPr>
      <dsp:spPr>
        <a:xfrm>
          <a:off x="5051995" y="2855445"/>
          <a:ext cx="1391542" cy="695771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 err="1"/>
            <a:t>SFHo</a:t>
          </a:r>
          <a:endParaRPr lang="en-US" sz="3000" kern="1200" dirty="0"/>
        </a:p>
      </dsp:txBody>
      <dsp:txXfrm>
        <a:off x="5051995" y="2855445"/>
        <a:ext cx="1391542" cy="695771"/>
      </dsp:txXfrm>
    </dsp:sp>
    <dsp:sp modelId="{09FED144-9FB2-604B-BF59-989339813DC5}">
      <dsp:nvSpPr>
        <dsp:cNvPr id="0" name=""/>
        <dsp:cNvSpPr/>
      </dsp:nvSpPr>
      <dsp:spPr>
        <a:xfrm>
          <a:off x="6735762" y="2855445"/>
          <a:ext cx="1391542" cy="695771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 err="1"/>
            <a:t>SFHx</a:t>
          </a:r>
          <a:endParaRPr lang="en-US" sz="3000" kern="1200" dirty="0"/>
        </a:p>
      </dsp:txBody>
      <dsp:txXfrm>
        <a:off x="6735762" y="2855445"/>
        <a:ext cx="1391542" cy="69577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535882-AFF1-D04E-8174-5D1C762B31AE}">
      <dsp:nvSpPr>
        <dsp:cNvPr id="0" name=""/>
        <dsp:cNvSpPr/>
      </dsp:nvSpPr>
      <dsp:spPr>
        <a:xfrm>
          <a:off x="1677055" y="878424"/>
          <a:ext cx="917763" cy="3185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9281"/>
              </a:lnTo>
              <a:lnTo>
                <a:pt x="917763" y="159281"/>
              </a:lnTo>
              <a:lnTo>
                <a:pt x="917763" y="318562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3F98CC-876B-6647-87CF-2662C7998731}">
      <dsp:nvSpPr>
        <dsp:cNvPr id="0" name=""/>
        <dsp:cNvSpPr/>
      </dsp:nvSpPr>
      <dsp:spPr>
        <a:xfrm>
          <a:off x="759291" y="878424"/>
          <a:ext cx="917763" cy="318562"/>
        </a:xfrm>
        <a:custGeom>
          <a:avLst/>
          <a:gdLst/>
          <a:ahLst/>
          <a:cxnLst/>
          <a:rect l="0" t="0" r="0" b="0"/>
          <a:pathLst>
            <a:path>
              <a:moveTo>
                <a:pt x="917763" y="0"/>
              </a:moveTo>
              <a:lnTo>
                <a:pt x="917763" y="159281"/>
              </a:lnTo>
              <a:lnTo>
                <a:pt x="0" y="159281"/>
              </a:lnTo>
              <a:lnTo>
                <a:pt x="0" y="318562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C6D2B0-8296-414D-AC4C-B64C704C6044}">
      <dsp:nvSpPr>
        <dsp:cNvPr id="0" name=""/>
        <dsp:cNvSpPr/>
      </dsp:nvSpPr>
      <dsp:spPr>
        <a:xfrm>
          <a:off x="918572" y="119941"/>
          <a:ext cx="1516965" cy="758482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SHO</a:t>
          </a:r>
        </a:p>
      </dsp:txBody>
      <dsp:txXfrm>
        <a:off x="918572" y="119941"/>
        <a:ext cx="1516965" cy="758482"/>
      </dsp:txXfrm>
    </dsp:sp>
    <dsp:sp modelId="{A3B33AA8-2412-534D-BB86-CDFB7105EEAF}">
      <dsp:nvSpPr>
        <dsp:cNvPr id="0" name=""/>
        <dsp:cNvSpPr/>
      </dsp:nvSpPr>
      <dsp:spPr>
        <a:xfrm>
          <a:off x="808" y="1196986"/>
          <a:ext cx="1516965" cy="758482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SHO(FSU)</a:t>
          </a:r>
        </a:p>
      </dsp:txBody>
      <dsp:txXfrm>
        <a:off x="808" y="1196986"/>
        <a:ext cx="1516965" cy="758482"/>
      </dsp:txXfrm>
    </dsp:sp>
    <dsp:sp modelId="{F675BF8D-D1C3-4B4F-8D03-7BA025A52A90}">
      <dsp:nvSpPr>
        <dsp:cNvPr id="0" name=""/>
        <dsp:cNvSpPr/>
      </dsp:nvSpPr>
      <dsp:spPr>
        <a:xfrm>
          <a:off x="1836336" y="1196986"/>
          <a:ext cx="1516965" cy="758482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SHO(FSU2.1)</a:t>
          </a:r>
        </a:p>
      </dsp:txBody>
      <dsp:txXfrm>
        <a:off x="1836336" y="1196986"/>
        <a:ext cx="1516965" cy="75848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B84B3B-7462-CC41-8153-DC952AD6A9EE}">
      <dsp:nvSpPr>
        <dsp:cNvPr id="0" name=""/>
        <dsp:cNvSpPr/>
      </dsp:nvSpPr>
      <dsp:spPr>
        <a:xfrm>
          <a:off x="1872826" y="220133"/>
          <a:ext cx="4368800" cy="1517226"/>
        </a:xfrm>
        <a:prstGeom prst="ellipse">
          <a:avLst/>
        </a:prstGeom>
        <a:solidFill>
          <a:schemeClr val="accent2">
            <a:alpha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7F9C9A-2882-9346-85EF-D9F711C739E8}">
      <dsp:nvSpPr>
        <dsp:cNvPr id="0" name=""/>
        <dsp:cNvSpPr/>
      </dsp:nvSpPr>
      <dsp:spPr>
        <a:xfrm>
          <a:off x="3640666" y="3935306"/>
          <a:ext cx="846666" cy="541866"/>
        </a:xfrm>
        <a:prstGeom prst="downArrow">
          <a:avLst/>
        </a:prstGeom>
        <a:solidFill>
          <a:schemeClr val="accent2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A61CAD-6326-A143-8FA4-76C5E7156AD9}">
      <dsp:nvSpPr>
        <dsp:cNvPr id="0" name=""/>
        <dsp:cNvSpPr/>
      </dsp:nvSpPr>
      <dsp:spPr>
        <a:xfrm>
          <a:off x="2031999" y="4368800"/>
          <a:ext cx="4064000" cy="101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High-Fidelity Discretization</a:t>
          </a:r>
        </a:p>
      </dsp:txBody>
      <dsp:txXfrm>
        <a:off x="2031999" y="4368800"/>
        <a:ext cx="4064000" cy="1016000"/>
      </dsp:txXfrm>
    </dsp:sp>
    <dsp:sp modelId="{CB8D0F64-C6E6-5844-B3A4-27B787A4C666}">
      <dsp:nvSpPr>
        <dsp:cNvPr id="0" name=""/>
        <dsp:cNvSpPr/>
      </dsp:nvSpPr>
      <dsp:spPr>
        <a:xfrm>
          <a:off x="3461173" y="1854538"/>
          <a:ext cx="1524000" cy="1524000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Simultaneously Conserve Lepton Number and Energy</a:t>
          </a:r>
        </a:p>
      </dsp:txBody>
      <dsp:txXfrm>
        <a:off x="3684358" y="2077723"/>
        <a:ext cx="1077630" cy="1077630"/>
      </dsp:txXfrm>
    </dsp:sp>
    <dsp:sp modelId="{C19DB818-A630-FD44-ADA7-26142CB1167E}">
      <dsp:nvSpPr>
        <dsp:cNvPr id="0" name=""/>
        <dsp:cNvSpPr/>
      </dsp:nvSpPr>
      <dsp:spPr>
        <a:xfrm>
          <a:off x="2370666" y="711200"/>
          <a:ext cx="1524000" cy="1524000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Maintain Fermi-Dirac Statistics</a:t>
          </a:r>
        </a:p>
      </dsp:txBody>
      <dsp:txXfrm>
        <a:off x="2593851" y="934385"/>
        <a:ext cx="1077630" cy="1077630"/>
      </dsp:txXfrm>
    </dsp:sp>
    <dsp:sp modelId="{E91C18E2-C476-E642-812C-CD75762ADBBE}">
      <dsp:nvSpPr>
        <dsp:cNvPr id="0" name=""/>
        <dsp:cNvSpPr/>
      </dsp:nvSpPr>
      <dsp:spPr>
        <a:xfrm>
          <a:off x="3928533" y="342730"/>
          <a:ext cx="1524000" cy="1524000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Exhibit Correct </a:t>
          </a:r>
          <a:r>
            <a:rPr lang="en-US" sz="1300" kern="1200" dirty="0" err="1"/>
            <a:t>Asymptotics</a:t>
          </a:r>
          <a:endParaRPr lang="en-US" sz="1300" kern="1200" dirty="0"/>
        </a:p>
      </dsp:txBody>
      <dsp:txXfrm>
        <a:off x="4151718" y="565915"/>
        <a:ext cx="1077630" cy="1077630"/>
      </dsp:txXfrm>
    </dsp:sp>
    <dsp:sp modelId="{BD37F62D-9DBA-7A47-8849-B382AC1415AC}">
      <dsp:nvSpPr>
        <dsp:cNvPr id="0" name=""/>
        <dsp:cNvSpPr/>
      </dsp:nvSpPr>
      <dsp:spPr>
        <a:xfrm>
          <a:off x="1693333" y="33866"/>
          <a:ext cx="4741333" cy="3793066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EBD3E9-1B89-C34F-8DB8-8CEF40536CF5}">
      <dsp:nvSpPr>
        <dsp:cNvPr id="0" name=""/>
        <dsp:cNvSpPr/>
      </dsp:nvSpPr>
      <dsp:spPr>
        <a:xfrm>
          <a:off x="1867814" y="323765"/>
          <a:ext cx="4551680" cy="4551680"/>
        </a:xfrm>
        <a:prstGeom prst="pie">
          <a:avLst>
            <a:gd name="adj1" fmla="val 16200000"/>
            <a:gd name="adj2" fmla="val 2052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Classical General Relativistic Neutrino Radiation Magnetohydrodynamics</a:t>
          </a:r>
        </a:p>
      </dsp:txBody>
      <dsp:txXfrm>
        <a:off x="4201092" y="1003808"/>
        <a:ext cx="1544320" cy="1056640"/>
      </dsp:txXfrm>
    </dsp:sp>
    <dsp:sp modelId="{72ECFE77-0C7C-7643-836B-7303423CBB82}">
      <dsp:nvSpPr>
        <dsp:cNvPr id="0" name=""/>
        <dsp:cNvSpPr/>
      </dsp:nvSpPr>
      <dsp:spPr>
        <a:xfrm>
          <a:off x="1708505" y="543221"/>
          <a:ext cx="4551680" cy="4551680"/>
        </a:xfrm>
        <a:prstGeom prst="pie">
          <a:avLst>
            <a:gd name="adj1" fmla="val 20520000"/>
            <a:gd name="adj2" fmla="val 324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EOS</a:t>
          </a:r>
        </a:p>
      </dsp:txBody>
      <dsp:txXfrm>
        <a:off x="4683353" y="2602314"/>
        <a:ext cx="1354666" cy="1143338"/>
      </dsp:txXfrm>
    </dsp:sp>
    <dsp:sp modelId="{5E6EC68E-D31C-7647-BFEC-10E1B15341E5}">
      <dsp:nvSpPr>
        <dsp:cNvPr id="0" name=""/>
        <dsp:cNvSpPr/>
      </dsp:nvSpPr>
      <dsp:spPr>
        <a:xfrm>
          <a:off x="1708505" y="543221"/>
          <a:ext cx="4551680" cy="4551680"/>
        </a:xfrm>
        <a:prstGeom prst="pie">
          <a:avLst>
            <a:gd name="adj1" fmla="val 3240000"/>
            <a:gd name="adj2" fmla="val 756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Neutrino Interactions</a:t>
          </a:r>
        </a:p>
      </dsp:txBody>
      <dsp:txXfrm>
        <a:off x="3171545" y="3956981"/>
        <a:ext cx="1625600" cy="975360"/>
      </dsp:txXfrm>
    </dsp:sp>
    <dsp:sp modelId="{FDFA9058-80DF-AC48-9B3F-85D2F6DA16B6}">
      <dsp:nvSpPr>
        <dsp:cNvPr id="0" name=""/>
        <dsp:cNvSpPr/>
      </dsp:nvSpPr>
      <dsp:spPr>
        <a:xfrm>
          <a:off x="1708505" y="543221"/>
          <a:ext cx="4551680" cy="4551680"/>
        </a:xfrm>
        <a:prstGeom prst="pie">
          <a:avLst>
            <a:gd name="adj1" fmla="val 7560000"/>
            <a:gd name="adj2" fmla="val 1188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Progenitors</a:t>
          </a:r>
        </a:p>
      </dsp:txBody>
      <dsp:txXfrm>
        <a:off x="1925252" y="2602314"/>
        <a:ext cx="1354666" cy="1143338"/>
      </dsp:txXfrm>
    </dsp:sp>
    <dsp:sp modelId="{1715856E-B4BA-A842-A7DA-BB2249358D78}">
      <dsp:nvSpPr>
        <dsp:cNvPr id="0" name=""/>
        <dsp:cNvSpPr/>
      </dsp:nvSpPr>
      <dsp:spPr>
        <a:xfrm>
          <a:off x="1708505" y="543221"/>
          <a:ext cx="4551680" cy="4551680"/>
        </a:xfrm>
        <a:prstGeom prst="pie">
          <a:avLst>
            <a:gd name="adj1" fmla="val 11880000"/>
            <a:gd name="adj2" fmla="val 1620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Quantum Kinetics</a:t>
          </a:r>
        </a:p>
      </dsp:txBody>
      <dsp:txXfrm>
        <a:off x="2372292" y="1236810"/>
        <a:ext cx="1544320" cy="10566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0803E6-B8A4-7F40-AF6B-FD0E138460B8}" type="datetimeFigureOut">
              <a:rPr lang="en-US" smtClean="0"/>
              <a:t>7/24/25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F56F70-B5C7-264D-902A-2D7B36C0A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00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56F70-B5C7-264D-902A-2D7B36C0A2B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080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56F70-B5C7-264D-902A-2D7B36C0A2B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608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56F70-B5C7-264D-902A-2D7B36C0A2B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477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the other EOS or broader classes of EOS in the “Allowed” region of the figure in Tews et al. (2017)?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56F70-B5C7-264D-902A-2D7B36C0A2B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774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56F70-B5C7-264D-902A-2D7B36C0A2B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922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12CEC-2E7D-8441-AC00-E44B046665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622ED0-45CD-7642-A85C-615F6393EE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39AFCB-091D-3F40-9EE6-ACAE4851B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AD895-BC20-6E42-9B90-C43B103AF9C4}" type="datetimeFigureOut">
              <a:rPr lang="en-US" smtClean="0"/>
              <a:t>7/24/25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E3B27-EFA7-E747-A3CC-8429699F2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0243B-C210-714F-9105-8093DC1B1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A9195-4137-A74A-9439-8119F6867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028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235D7-CE17-7F48-8D0A-D282E6DC5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25237D-C924-0D42-97C3-292F4651FE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08740-5EE4-FD4C-B5AD-B5E570BE5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AD895-BC20-6E42-9B90-C43B103AF9C4}" type="datetimeFigureOut">
              <a:rPr lang="en-US" smtClean="0"/>
              <a:t>7/24/25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5ED91-589D-3C49-A0F8-70E205158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29FCCF-A5E7-D440-9081-0CE304D87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A9195-4137-A74A-9439-8119F6867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251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2DBD99-FDF0-1E43-A9C0-E906FE6F2F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9F20AA-3D5C-9D49-88E4-FE5DF5F986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D7487B-61FD-8F44-B980-C075C3262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AD895-BC20-6E42-9B90-C43B103AF9C4}" type="datetimeFigureOut">
              <a:rPr lang="en-US" smtClean="0"/>
              <a:t>7/24/25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9AE5E-CC83-8545-9923-A67DB81CA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EAD44-821C-F14A-BF35-893323FE1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A9195-4137-A74A-9439-8119F6867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93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59565-C433-FE48-9204-746431371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CA372-FDF5-644F-8D42-CBEEBF0BF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E203C-ACB2-6141-9D55-3EFD3BFE7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AD895-BC20-6E42-9B90-C43B103AF9C4}" type="datetimeFigureOut">
              <a:rPr lang="en-US" smtClean="0"/>
              <a:t>7/24/25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538BE-E665-1A4B-A2FD-ADB65835B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E5035-CB29-034A-839F-652C38154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A9195-4137-A74A-9439-8119F6867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403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654D7-AEB4-6041-B061-084CE06AE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18C43D-91DF-0F40-8100-68FAFAD0A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600FC-91AF-0348-AFEB-7F043B2C2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AD895-BC20-6E42-9B90-C43B103AF9C4}" type="datetimeFigureOut">
              <a:rPr lang="en-US" smtClean="0"/>
              <a:t>7/24/25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5BAE99-9AD7-064F-AE95-15F45C813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EE205-820A-F14C-BF2D-0A211A080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A9195-4137-A74A-9439-8119F6867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968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500E6-717D-974D-8211-26BDEB76A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77265-FB89-4144-95DA-B422548FA6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04EB5A-EDE6-8E4C-BBDA-C718429F98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784540-0AFD-D241-8B8E-A1E51B033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AD895-BC20-6E42-9B90-C43B103AF9C4}" type="datetimeFigureOut">
              <a:rPr lang="en-US" smtClean="0"/>
              <a:t>7/24/25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C58C0E-C7BB-3840-B027-E61FDCBFA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6C59FC-0AD5-6B43-9908-B2738907C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A9195-4137-A74A-9439-8119F6867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655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B725F-342A-F449-A8B6-BA8949E2C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90FFC8-B7AF-7640-A734-2A38D6B6F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611F64-FF87-FD4A-9744-9D8403CD6B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ECDE40-9527-4645-A6BA-BB77FCA2EC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0BC48F-8FED-2B48-8DB0-0D2DA250E3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BD08DA-FACD-E14F-8F97-B4A21A44B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AD895-BC20-6E42-9B90-C43B103AF9C4}" type="datetimeFigureOut">
              <a:rPr lang="en-US" smtClean="0"/>
              <a:t>7/24/25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353E3B-6C4B-A24D-93F9-055CE05C6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AD5EDB-2CB8-3246-A2CE-07FC5097E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A9195-4137-A74A-9439-8119F6867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850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6BFC2-6983-F04C-8AA2-64FA5BF78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A503D9-2D46-3D42-B004-061676DB2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AD895-BC20-6E42-9B90-C43B103AF9C4}" type="datetimeFigureOut">
              <a:rPr lang="en-US" smtClean="0"/>
              <a:t>7/24/25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5F9537-3B7B-4C41-97B8-ED6115675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82D50-8656-6B48-86F9-9DF4A6F35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A9195-4137-A74A-9439-8119F6867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70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88D0C4-0A51-8342-AEDA-DE285646E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AD895-BC20-6E42-9B90-C43B103AF9C4}" type="datetimeFigureOut">
              <a:rPr lang="en-US" smtClean="0"/>
              <a:t>7/24/25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23EE93-FEFB-3845-B5F3-EF326767A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1287F7-E683-F14B-B869-451F7E42E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A9195-4137-A74A-9439-8119F6867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90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DE9C3-2A56-5D4E-8119-34C5C4442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E9087-BA08-C847-A28A-088AF9C35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197E09-70C9-6B46-8518-F467A629A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6C9268-BC16-C44C-BF73-C232465E8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AD895-BC20-6E42-9B90-C43B103AF9C4}" type="datetimeFigureOut">
              <a:rPr lang="en-US" smtClean="0"/>
              <a:t>7/24/25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F3A26A-76E9-9E40-9C67-3279892D7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0AB659-AB83-5B4A-9FE6-8BEB12FDF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A9195-4137-A74A-9439-8119F6867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535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50E1C-B286-6C40-A52F-BFADD092F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0EA97A-94CE-324B-9253-CCD7507A04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4CA204-8F5B-BC4A-BCFD-75AFC1D281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DBE400-15A1-DB48-B62A-629242E13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AD895-BC20-6E42-9B90-C43B103AF9C4}" type="datetimeFigureOut">
              <a:rPr lang="en-US" smtClean="0"/>
              <a:t>7/24/25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CD6B3A-9E2C-EF4B-9F8E-E49368AD4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C83D64-D21C-CE44-8A0C-8DEEFD98B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A9195-4137-A74A-9439-8119F6867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290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F027ED-3E49-E345-986D-18CC57841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7DC074-D48B-D243-9CF0-0BE5570B6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0A14BD-E382-654F-958E-0EF495B2CA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AD895-BC20-6E42-9B90-C43B103AF9C4}" type="datetimeFigureOut">
              <a:rPr lang="en-US" smtClean="0"/>
              <a:t>7/24/25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7FB0B-D082-0A45-98B1-0FD813917E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BF0DD-36BF-E542-9979-BABA0554DB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A9195-4137-A74A-9439-8119F6867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377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openxmlformats.org/officeDocument/2006/relationships/image" Target="../media/image10.emf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diagramLayout" Target="../diagrams/layout5.xml"/><Relationship Id="rId7" Type="http://schemas.openxmlformats.org/officeDocument/2006/relationships/image" Target="../media/image15.emf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11" Type="http://schemas.openxmlformats.org/officeDocument/2006/relationships/image" Target="../media/image27.emf"/><Relationship Id="rId5" Type="http://schemas.openxmlformats.org/officeDocument/2006/relationships/diagramColors" Target="../diagrams/colors5.xml"/><Relationship Id="rId10" Type="http://schemas.openxmlformats.org/officeDocument/2006/relationships/image" Target="../media/image26.emf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em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11" Type="http://schemas.openxmlformats.org/officeDocument/2006/relationships/image" Target="../media/image8.emf"/><Relationship Id="rId5" Type="http://schemas.openxmlformats.org/officeDocument/2006/relationships/image" Target="../media/image3.emf"/><Relationship Id="rId10" Type="http://schemas.openxmlformats.org/officeDocument/2006/relationships/image" Target="../media/image7.jpeg"/><Relationship Id="rId4" Type="http://schemas.openxmlformats.org/officeDocument/2006/relationships/image" Target="../media/image2.emf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NULL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3A7F3928-A6E2-CB4B-B0C8-B7B6C449E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55851"/>
            <a:ext cx="12192000" cy="3465269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>
                  <a:alpha val="62999"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766B40-93E2-5741-BD34-5B7CA5BB1E4D}"/>
              </a:ext>
            </a:extLst>
          </p:cNvPr>
          <p:cNvSpPr txBox="1"/>
          <p:nvPr/>
        </p:nvSpPr>
        <p:spPr>
          <a:xfrm>
            <a:off x="503827" y="3718989"/>
            <a:ext cx="1118434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Anthony </a:t>
            </a:r>
            <a:r>
              <a:rPr lang="en-US" sz="2000" dirty="0" err="1"/>
              <a:t>Mezzacappa</a:t>
            </a:r>
            <a:endParaRPr lang="en-US" sz="2000" dirty="0"/>
          </a:p>
          <a:p>
            <a:r>
              <a:rPr lang="en-US" sz="2000" dirty="0"/>
              <a:t>University of Tennessee, Knoxville</a:t>
            </a:r>
          </a:p>
          <a:p>
            <a:endParaRPr lang="en-US" sz="2000" dirty="0"/>
          </a:p>
          <a:p>
            <a:r>
              <a:rPr lang="en-US" sz="2000" dirty="0"/>
              <a:t>SN2025gw: First IGWN Symposium on Core Collapse Supernova Gravitational Wave Theory and Detection </a:t>
            </a:r>
          </a:p>
          <a:p>
            <a:r>
              <a:rPr lang="en-US" sz="2000" dirty="0"/>
              <a:t>University of Warsaw</a:t>
            </a:r>
          </a:p>
          <a:p>
            <a:r>
              <a:rPr lang="en-US" sz="2000" dirty="0"/>
              <a:t>July 25, 2025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8ACAA6-5F95-D84A-A219-5F2730908D75}"/>
              </a:ext>
            </a:extLst>
          </p:cNvPr>
          <p:cNvSpPr/>
          <p:nvPr/>
        </p:nvSpPr>
        <p:spPr>
          <a:xfrm>
            <a:off x="1328828" y="155083"/>
            <a:ext cx="9534341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Core Collapse Supernova Modeling</a:t>
            </a:r>
          </a:p>
          <a:p>
            <a:pPr algn="ctr"/>
            <a:r>
              <a:rPr lang="en-US" sz="4400" b="1" dirty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and</a:t>
            </a:r>
          </a:p>
          <a:p>
            <a:pPr algn="ctr"/>
            <a:r>
              <a:rPr lang="en-US" sz="4400" b="1" dirty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Gravitational Wave Emission Prediction:</a:t>
            </a:r>
          </a:p>
          <a:p>
            <a:pPr algn="ctr"/>
            <a:r>
              <a:rPr lang="en-US" sz="4400" b="1" dirty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Next Ten Years</a:t>
            </a:r>
          </a:p>
        </p:txBody>
      </p:sp>
    </p:spTree>
    <p:extLst>
      <p:ext uri="{BB962C8B-B14F-4D97-AF65-F5344CB8AC3E}">
        <p14:creationId xmlns:p14="http://schemas.microsoft.com/office/powerpoint/2010/main" val="2595853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2D3E58D-9112-0798-2B1C-A23C013CF62E}"/>
              </a:ext>
            </a:extLst>
          </p:cNvPr>
          <p:cNvSpPr/>
          <p:nvPr/>
        </p:nvSpPr>
        <p:spPr>
          <a:xfrm>
            <a:off x="1614873" y="78767"/>
            <a:ext cx="89573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Uncertainties in the Nuclear Equation of State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5EC53CE-DC9F-F808-7626-CC6C44D49394}"/>
              </a:ext>
            </a:extLst>
          </p:cNvPr>
          <p:cNvCxnSpPr/>
          <p:nvPr/>
        </p:nvCxnSpPr>
        <p:spPr>
          <a:xfrm>
            <a:off x="0" y="732099"/>
            <a:ext cx="12192000" cy="0"/>
          </a:xfrm>
          <a:prstGeom prst="line">
            <a:avLst/>
          </a:prstGeom>
          <a:ln w="19050">
            <a:solidFill>
              <a:srgbClr val="FF9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39D6544-3DB0-F9E0-DD75-E3CBAC753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66" y="955003"/>
            <a:ext cx="3361342" cy="33480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FF8A6B-84D8-9220-FFFC-922445187721}"/>
              </a:ext>
            </a:extLst>
          </p:cNvPr>
          <p:cNvSpPr txBox="1"/>
          <p:nvPr/>
        </p:nvSpPr>
        <p:spPr>
          <a:xfrm>
            <a:off x="925847" y="4372073"/>
            <a:ext cx="2528167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Tews et al. </a:t>
            </a:r>
            <a:r>
              <a:rPr lang="en-US" sz="1400" i="1" dirty="0" err="1"/>
              <a:t>Ap.J</a:t>
            </a:r>
            <a:r>
              <a:rPr lang="en-US" sz="1400" i="1" dirty="0"/>
              <a:t>.</a:t>
            </a:r>
            <a:r>
              <a:rPr lang="en-US" sz="1400" dirty="0"/>
              <a:t> </a:t>
            </a:r>
            <a:r>
              <a:rPr lang="en-US" sz="1400" b="1" dirty="0"/>
              <a:t>848</a:t>
            </a:r>
            <a:r>
              <a:rPr lang="en-US" sz="1400" dirty="0"/>
              <a:t>, 105 (2017)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562960-73DF-5E8E-2CFE-D044C6205CF6}"/>
              </a:ext>
            </a:extLst>
          </p:cNvPr>
          <p:cNvSpPr txBox="1"/>
          <p:nvPr/>
        </p:nvSpPr>
        <p:spPr>
          <a:xfrm>
            <a:off x="8572335" y="5806201"/>
            <a:ext cx="3491149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For reviews, see:</a:t>
            </a:r>
          </a:p>
          <a:p>
            <a:r>
              <a:rPr lang="en-US" dirty="0"/>
              <a:t>Oertel et al. RMP </a:t>
            </a:r>
            <a:r>
              <a:rPr lang="en-US" b="1" dirty="0"/>
              <a:t>89</a:t>
            </a:r>
            <a:r>
              <a:rPr lang="en-US" dirty="0"/>
              <a:t> 015007 (2017)</a:t>
            </a:r>
          </a:p>
          <a:p>
            <a:r>
              <a:rPr lang="en-US" dirty="0"/>
              <a:t>Rajesh et al. LRR </a:t>
            </a:r>
            <a:r>
              <a:rPr lang="en-US" b="1" dirty="0"/>
              <a:t>27</a:t>
            </a:r>
            <a:r>
              <a:rPr lang="en-US" dirty="0"/>
              <a:t>:3 (2024)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9A15295-137F-76E0-B607-B1C0876240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8442594"/>
              </p:ext>
            </p:extLst>
          </p:nvPr>
        </p:nvGraphicFramePr>
        <p:xfrm>
          <a:off x="3672541" y="-81329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E49E1CA-BB07-13D0-9F51-8895B7757261}"/>
              </a:ext>
            </a:extLst>
          </p:cNvPr>
          <p:cNvSpPr txBox="1"/>
          <p:nvPr/>
        </p:nvSpPr>
        <p:spPr>
          <a:xfrm>
            <a:off x="4244718" y="3622678"/>
            <a:ext cx="69836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Different RMF parameterizations.</a:t>
            </a:r>
          </a:p>
          <a:p>
            <a:pPr algn="ctr"/>
            <a:r>
              <a:rPr lang="en-US" sz="2000" dirty="0"/>
              <a:t>(Different parameterizations of the nucleon–nucleon interaction.)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A6A16EFF-60A1-8F0A-2639-073F490132A4}"/>
              </a:ext>
            </a:extLst>
          </p:cNvPr>
          <p:cNvSpPr/>
          <p:nvPr/>
        </p:nvSpPr>
        <p:spPr>
          <a:xfrm rot="16200000">
            <a:off x="7474324" y="-897219"/>
            <a:ext cx="524435" cy="8128000"/>
          </a:xfrm>
          <a:prstGeom prst="leftBrac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6D7972-C2D5-11FF-8B90-6F9730EF91E3}"/>
              </a:ext>
            </a:extLst>
          </p:cNvPr>
          <p:cNvSpPr txBox="1"/>
          <p:nvPr/>
        </p:nvSpPr>
        <p:spPr>
          <a:xfrm>
            <a:off x="5545235" y="739101"/>
            <a:ext cx="43826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Hempel and Schaffner-Bielich, NPA </a:t>
            </a:r>
            <a:r>
              <a:rPr lang="en-US" sz="1600" b="1" dirty="0"/>
              <a:t>837</a:t>
            </a:r>
            <a:r>
              <a:rPr lang="en-US" sz="1600" dirty="0"/>
              <a:t> 210 (2010)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AFE37FD2-1139-8017-009D-C3B97054D4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9721657"/>
              </p:ext>
            </p:extLst>
          </p:nvPr>
        </p:nvGraphicFramePr>
        <p:xfrm>
          <a:off x="4244718" y="4728030"/>
          <a:ext cx="3354110" cy="2075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11CBF155-3DDE-B632-ACF7-2F04BEFA07C9}"/>
              </a:ext>
            </a:extLst>
          </p:cNvPr>
          <p:cNvSpPr txBox="1"/>
          <p:nvPr/>
        </p:nvSpPr>
        <p:spPr>
          <a:xfrm>
            <a:off x="3797233" y="4500928"/>
            <a:ext cx="4592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Shen, Horowitz, and O’Connor PRC 83 065808 (2011)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55B780-B059-7099-D0D6-4E48BA95C18B}"/>
              </a:ext>
            </a:extLst>
          </p:cNvPr>
          <p:cNvSpPr txBox="1"/>
          <p:nvPr/>
        </p:nvSpPr>
        <p:spPr>
          <a:xfrm>
            <a:off x="289932" y="5151863"/>
            <a:ext cx="341266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Equations of state used in the past</a:t>
            </a:r>
          </a:p>
          <a:p>
            <a:r>
              <a:rPr lang="en-US" i="1" dirty="0"/>
              <a:t>have been ruled out by low- and</a:t>
            </a:r>
          </a:p>
          <a:p>
            <a:r>
              <a:rPr lang="en-US" i="1" dirty="0"/>
              <a:t>high-energy nuclear experiment</a:t>
            </a:r>
          </a:p>
          <a:p>
            <a:r>
              <a:rPr lang="en-US" i="1" dirty="0"/>
              <a:t>and observations of neutron star</a:t>
            </a:r>
          </a:p>
          <a:p>
            <a:r>
              <a:rPr lang="en-US" i="1" dirty="0"/>
              <a:t>masses and radii.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0A751A-66EE-E870-874E-6C2AAEE73B08}"/>
              </a:ext>
            </a:extLst>
          </p:cNvPr>
          <p:cNvSpPr txBox="1"/>
          <p:nvPr/>
        </p:nvSpPr>
        <p:spPr>
          <a:xfrm>
            <a:off x="8987883" y="4670205"/>
            <a:ext cx="2843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It’s going to be very difficult </a:t>
            </a:r>
          </a:p>
          <a:p>
            <a:r>
              <a:rPr lang="en-US" i="1" dirty="0"/>
              <a:t>to pin this down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A1637D9-706D-212B-F116-F305167FFEEF}"/>
              </a:ext>
            </a:extLst>
          </p:cNvPr>
          <p:cNvCxnSpPr>
            <a:cxnSpLocks/>
          </p:cNvCxnSpPr>
          <p:nvPr/>
        </p:nvCxnSpPr>
        <p:spPr>
          <a:xfrm flipV="1">
            <a:off x="479502" y="3622678"/>
            <a:ext cx="446345" cy="15291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7771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2">
            <a:extLst>
              <a:ext uri="{FF2B5EF4-FFF2-40B4-BE49-F238E27FC236}">
                <a16:creationId xmlns:a16="http://schemas.microsoft.com/office/drawing/2014/main" id="{DCE938B1-6EB8-EF50-969F-093C03523D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67011"/>
            <a:ext cx="12192000" cy="804938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>
                  <a:alpha val="62999"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FC6B2D-A821-211A-456D-32C2C67086C6}"/>
              </a:ext>
            </a:extLst>
          </p:cNvPr>
          <p:cNvSpPr/>
          <p:nvPr/>
        </p:nvSpPr>
        <p:spPr>
          <a:xfrm>
            <a:off x="2289389" y="78767"/>
            <a:ext cx="760830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Uncertainties in the Stellar Progenitors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1A08E8-A82A-F954-A2C0-DE6CC2F9B1BD}"/>
              </a:ext>
            </a:extLst>
          </p:cNvPr>
          <p:cNvCxnSpPr/>
          <p:nvPr/>
        </p:nvCxnSpPr>
        <p:spPr>
          <a:xfrm>
            <a:off x="0" y="732099"/>
            <a:ext cx="12192000" cy="0"/>
          </a:xfrm>
          <a:prstGeom prst="line">
            <a:avLst/>
          </a:prstGeom>
          <a:ln w="19050">
            <a:solidFill>
              <a:srgbClr val="FF9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770E252-7AEA-B02A-7208-88E92003B912}"/>
              </a:ext>
            </a:extLst>
          </p:cNvPr>
          <p:cNvGrpSpPr/>
          <p:nvPr/>
        </p:nvGrpSpPr>
        <p:grpSpPr>
          <a:xfrm>
            <a:off x="224185" y="983473"/>
            <a:ext cx="11967815" cy="3566220"/>
            <a:chOff x="2674" y="860808"/>
            <a:chExt cx="12978741" cy="335434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D2670F5-FE87-D4FA-4990-7BA2C24F6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74" y="860812"/>
              <a:ext cx="4459211" cy="335434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CF2175B-C517-8DAC-3D0F-A8FC2443E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40135" y="860812"/>
              <a:ext cx="4459212" cy="335434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2C0A8ED-DAB2-DB0A-79E0-A4B52CA79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22202" y="860808"/>
              <a:ext cx="4459213" cy="3354345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9741AB5-D355-0E92-788E-0AA5065223C1}"/>
              </a:ext>
            </a:extLst>
          </p:cNvPr>
          <p:cNvSpPr txBox="1"/>
          <p:nvPr/>
        </p:nvSpPr>
        <p:spPr>
          <a:xfrm>
            <a:off x="431531" y="6137879"/>
            <a:ext cx="3659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In this model, nuclear burning occurs</a:t>
            </a:r>
          </a:p>
          <a:p>
            <a:r>
              <a:rPr lang="en-US" i="1" u="sng" dirty="0"/>
              <a:t>during collapse</a:t>
            </a:r>
            <a:r>
              <a:rPr lang="en-US" i="1" dirty="0"/>
              <a:t>, perturbing the core.</a:t>
            </a: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58471A47-A1E6-ABBE-CB69-6531382406C0}"/>
              </a:ext>
            </a:extLst>
          </p:cNvPr>
          <p:cNvSpPr/>
          <p:nvPr/>
        </p:nvSpPr>
        <p:spPr>
          <a:xfrm rot="16200000">
            <a:off x="953485" y="4454965"/>
            <a:ext cx="229467" cy="651372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73A61B5E-9A1B-5767-41AC-EE8AD230E3C6}"/>
              </a:ext>
            </a:extLst>
          </p:cNvPr>
          <p:cNvSpPr/>
          <p:nvPr/>
        </p:nvSpPr>
        <p:spPr>
          <a:xfrm>
            <a:off x="4415883" y="6241459"/>
            <a:ext cx="501805" cy="43917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28275F-58CE-B831-F880-735B77A8B1E6}"/>
              </a:ext>
            </a:extLst>
          </p:cNvPr>
          <p:cNvSpPr txBox="1"/>
          <p:nvPr/>
        </p:nvSpPr>
        <p:spPr>
          <a:xfrm>
            <a:off x="5237254" y="6276378"/>
            <a:ext cx="6048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Reflects what we should expect when we have 3D progenitors.</a:t>
            </a: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72D6E4D6-D8EC-E61D-BEBC-4CBD00311F0E}"/>
              </a:ext>
            </a:extLst>
          </p:cNvPr>
          <p:cNvSpPr/>
          <p:nvPr/>
        </p:nvSpPr>
        <p:spPr>
          <a:xfrm rot="16200000">
            <a:off x="6248895" y="3580036"/>
            <a:ext cx="229467" cy="2401229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7CDECD47-9A3B-6E91-03B9-30B71DBBFA4D}"/>
              </a:ext>
            </a:extLst>
          </p:cNvPr>
          <p:cNvSpPr/>
          <p:nvPr/>
        </p:nvSpPr>
        <p:spPr>
          <a:xfrm rot="16200000">
            <a:off x="10352344" y="3798260"/>
            <a:ext cx="229467" cy="1964782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96CFEF63-39E3-1390-F614-31920BACE2D9}"/>
              </a:ext>
            </a:extLst>
          </p:cNvPr>
          <p:cNvSpPr/>
          <p:nvPr/>
        </p:nvSpPr>
        <p:spPr>
          <a:xfrm rot="16200000">
            <a:off x="2411021" y="3648802"/>
            <a:ext cx="229468" cy="2263694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F8765FD-7080-1FD8-7F3A-53CF5443BE5A}"/>
              </a:ext>
            </a:extLst>
          </p:cNvPr>
          <p:cNvCxnSpPr>
            <a:cxnSpLocks/>
          </p:cNvCxnSpPr>
          <p:nvPr/>
        </p:nvCxnSpPr>
        <p:spPr>
          <a:xfrm>
            <a:off x="123945" y="3884652"/>
            <a:ext cx="1161" cy="23917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3A21BF4-8705-5143-14A8-1E1F73535562}"/>
              </a:ext>
            </a:extLst>
          </p:cNvPr>
          <p:cNvSpPr txBox="1"/>
          <p:nvPr/>
        </p:nvSpPr>
        <p:spPr>
          <a:xfrm>
            <a:off x="5213553" y="5596570"/>
            <a:ext cx="2317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Fairly well understood.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4BB8340-B8FF-5E1E-9AEA-17C15431EC23}"/>
              </a:ext>
            </a:extLst>
          </p:cNvPr>
          <p:cNvCxnSpPr>
            <a:cxnSpLocks/>
          </p:cNvCxnSpPr>
          <p:nvPr/>
        </p:nvCxnSpPr>
        <p:spPr>
          <a:xfrm>
            <a:off x="2525754" y="4984596"/>
            <a:ext cx="2637260" cy="7780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CB38A0E-4E12-A3B1-2727-92BED6131BE3}"/>
              </a:ext>
            </a:extLst>
          </p:cNvPr>
          <p:cNvCxnSpPr>
            <a:cxnSpLocks/>
          </p:cNvCxnSpPr>
          <p:nvPr/>
        </p:nvCxnSpPr>
        <p:spPr>
          <a:xfrm>
            <a:off x="6363628" y="4929669"/>
            <a:ext cx="8544" cy="75745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E98C766-A637-4480-407A-E44BD0D3CD3D}"/>
              </a:ext>
            </a:extLst>
          </p:cNvPr>
          <p:cNvCxnSpPr>
            <a:cxnSpLocks/>
            <a:endCxn id="25" idx="3"/>
          </p:cNvCxnSpPr>
          <p:nvPr/>
        </p:nvCxnSpPr>
        <p:spPr>
          <a:xfrm flipH="1">
            <a:off x="7530790" y="4993038"/>
            <a:ext cx="2936287" cy="7881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Left Brace 35">
            <a:extLst>
              <a:ext uri="{FF2B5EF4-FFF2-40B4-BE49-F238E27FC236}">
                <a16:creationId xmlns:a16="http://schemas.microsoft.com/office/drawing/2014/main" id="{B22C6DB1-F51A-3E50-6332-6A036A1F9B00}"/>
              </a:ext>
            </a:extLst>
          </p:cNvPr>
          <p:cNvSpPr/>
          <p:nvPr/>
        </p:nvSpPr>
        <p:spPr>
          <a:xfrm rot="16200000">
            <a:off x="4806292" y="4523631"/>
            <a:ext cx="229468" cy="483977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Left Brace 36">
            <a:extLst>
              <a:ext uri="{FF2B5EF4-FFF2-40B4-BE49-F238E27FC236}">
                <a16:creationId xmlns:a16="http://schemas.microsoft.com/office/drawing/2014/main" id="{AA3F2A4F-BAC3-4D2C-0E62-553601D92EDF}"/>
              </a:ext>
            </a:extLst>
          </p:cNvPr>
          <p:cNvSpPr/>
          <p:nvPr/>
        </p:nvSpPr>
        <p:spPr>
          <a:xfrm rot="16200000">
            <a:off x="8894019" y="4338999"/>
            <a:ext cx="282327" cy="899011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65D1D09-9122-7C97-BF0A-20399E3702FD}"/>
              </a:ext>
            </a:extLst>
          </p:cNvPr>
          <p:cNvSpPr txBox="1"/>
          <p:nvPr/>
        </p:nvSpPr>
        <p:spPr>
          <a:xfrm>
            <a:off x="742532" y="5596570"/>
            <a:ext cx="2164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well understood.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320C017-90A7-7BE4-6EDA-C037ACBC3368}"/>
              </a:ext>
            </a:extLst>
          </p:cNvPr>
          <p:cNvCxnSpPr>
            <a:cxnSpLocks/>
          </p:cNvCxnSpPr>
          <p:nvPr/>
        </p:nvCxnSpPr>
        <p:spPr>
          <a:xfrm>
            <a:off x="1057067" y="4934647"/>
            <a:ext cx="0" cy="7499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9A1AFE8-E39F-C66E-EC59-2A75FAB547A0}"/>
              </a:ext>
            </a:extLst>
          </p:cNvPr>
          <p:cNvCxnSpPr>
            <a:cxnSpLocks/>
            <a:endCxn id="38" idx="3"/>
          </p:cNvCxnSpPr>
          <p:nvPr/>
        </p:nvCxnSpPr>
        <p:spPr>
          <a:xfrm flipH="1">
            <a:off x="2907292" y="4962985"/>
            <a:ext cx="2010396" cy="81825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E0013CE-0787-777E-02EC-29877880B907}"/>
              </a:ext>
            </a:extLst>
          </p:cNvPr>
          <p:cNvCxnSpPr>
            <a:cxnSpLocks/>
          </p:cNvCxnSpPr>
          <p:nvPr/>
        </p:nvCxnSpPr>
        <p:spPr>
          <a:xfrm flipH="1">
            <a:off x="2907292" y="4981887"/>
            <a:ext cx="6127890" cy="80493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C597914-9D63-F331-677E-C49C51284E48}"/>
              </a:ext>
            </a:extLst>
          </p:cNvPr>
          <p:cNvCxnSpPr>
            <a:cxnSpLocks/>
          </p:cNvCxnSpPr>
          <p:nvPr/>
        </p:nvCxnSpPr>
        <p:spPr>
          <a:xfrm flipH="1">
            <a:off x="123945" y="3884652"/>
            <a:ext cx="30758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FA5D242-7F4B-73CD-D033-14A35766F0A7}"/>
              </a:ext>
            </a:extLst>
          </p:cNvPr>
          <p:cNvCxnSpPr>
            <a:cxnSpLocks/>
          </p:cNvCxnSpPr>
          <p:nvPr/>
        </p:nvCxnSpPr>
        <p:spPr>
          <a:xfrm flipH="1" flipV="1">
            <a:off x="118763" y="6275223"/>
            <a:ext cx="312768" cy="11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5A602C29-7839-31D6-4EF5-8C48C36C4776}"/>
              </a:ext>
            </a:extLst>
          </p:cNvPr>
          <p:cNvSpPr txBox="1"/>
          <p:nvPr/>
        </p:nvSpPr>
        <p:spPr>
          <a:xfrm>
            <a:off x="4267160" y="798360"/>
            <a:ext cx="3840731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AM, </a:t>
            </a:r>
            <a:r>
              <a:rPr lang="en-US" sz="1600" dirty="0" err="1"/>
              <a:t>Marronetti</a:t>
            </a:r>
            <a:r>
              <a:rPr lang="en-US" sz="1600" dirty="0"/>
              <a:t>, Landfield, et al. PRD (2023)</a:t>
            </a:r>
          </a:p>
        </p:txBody>
      </p:sp>
    </p:spTree>
    <p:extLst>
      <p:ext uri="{BB962C8B-B14F-4D97-AF65-F5344CB8AC3E}">
        <p14:creationId xmlns:p14="http://schemas.microsoft.com/office/powerpoint/2010/main" val="893033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48A7822-EC41-667D-09A8-191646516063}"/>
              </a:ext>
            </a:extLst>
          </p:cNvPr>
          <p:cNvCxnSpPr/>
          <p:nvPr/>
        </p:nvCxnSpPr>
        <p:spPr>
          <a:xfrm>
            <a:off x="1608406" y="748888"/>
            <a:ext cx="8975187" cy="0"/>
          </a:xfrm>
          <a:prstGeom prst="line">
            <a:avLst/>
          </a:prstGeom>
          <a:ln>
            <a:solidFill>
              <a:srgbClr val="FF9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DD674584-C37B-9D2D-78CD-7E9F1EA814E4}"/>
              </a:ext>
            </a:extLst>
          </p:cNvPr>
          <p:cNvSpPr/>
          <p:nvPr/>
        </p:nvSpPr>
        <p:spPr>
          <a:xfrm>
            <a:off x="2723579" y="59504"/>
            <a:ext cx="674486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Applied Mathematics Frontier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9758715-E7AA-F9FA-A83B-5E0149B816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6386636"/>
              </p:ext>
            </p:extLst>
          </p:nvPr>
        </p:nvGraphicFramePr>
        <p:xfrm>
          <a:off x="5667297" y="83117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FEFE007B-A0BD-7BAD-FD8A-FFCCC6FD17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99" y="919625"/>
            <a:ext cx="5427579" cy="444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FB4CCF-DDB1-4872-68B0-EFB412AB55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99" y="1635985"/>
            <a:ext cx="4642315" cy="8332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628995-EE9E-508F-6673-D752EAF231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77" y="3477865"/>
            <a:ext cx="4733027" cy="3620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3A1B11-436E-F8B3-7BCF-ABE7809089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435" y="3946316"/>
            <a:ext cx="6434486" cy="15433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286168-C791-669B-B4BE-A65B7D8387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55" y="5592344"/>
            <a:ext cx="6694311" cy="1165306"/>
          </a:xfrm>
          <a:prstGeom prst="rect">
            <a:avLst/>
          </a:prstGeom>
        </p:spPr>
      </p:pic>
      <p:sp>
        <p:nvSpPr>
          <p:cNvPr id="12" name="Down Arrow 11">
            <a:extLst>
              <a:ext uri="{FF2B5EF4-FFF2-40B4-BE49-F238E27FC236}">
                <a16:creationId xmlns:a16="http://schemas.microsoft.com/office/drawing/2014/main" id="{0D6B3EA3-3430-AC55-5674-0CCC26991CC6}"/>
              </a:ext>
            </a:extLst>
          </p:cNvPr>
          <p:cNvSpPr/>
          <p:nvPr/>
        </p:nvSpPr>
        <p:spPr>
          <a:xfrm>
            <a:off x="995112" y="2644581"/>
            <a:ext cx="669049" cy="724829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1D1F3A-BC94-F373-7EC3-2CA8FFBFCF7F}"/>
              </a:ext>
            </a:extLst>
          </p:cNvPr>
          <p:cNvSpPr txBox="1"/>
          <p:nvPr/>
        </p:nvSpPr>
        <p:spPr>
          <a:xfrm>
            <a:off x="2764588" y="2540507"/>
            <a:ext cx="52423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The discretization of our underlying </a:t>
            </a:r>
            <a:r>
              <a:rPr lang="en-US" sz="1600" i="1" dirty="0" err="1"/>
              <a:t>integro</a:t>
            </a:r>
            <a:r>
              <a:rPr lang="en-US" sz="1600" i="1" dirty="0"/>
              <a:t>-PDEs is </a:t>
            </a:r>
          </a:p>
          <a:p>
            <a:r>
              <a:rPr lang="en-US" sz="1600" i="1" dirty="0"/>
              <a:t>in and of itself a research frontier. For a review, see: </a:t>
            </a:r>
          </a:p>
          <a:p>
            <a:r>
              <a:rPr lang="en-US" sz="1600" i="1" dirty="0"/>
              <a:t>	AM, </a:t>
            </a:r>
            <a:r>
              <a:rPr lang="en-US" sz="1600" i="1" dirty="0" err="1"/>
              <a:t>Endeve</a:t>
            </a:r>
            <a:r>
              <a:rPr lang="en-US" sz="1600" i="1" dirty="0"/>
              <a:t>, Bruenn, and Messer, LRCA </a:t>
            </a:r>
            <a:r>
              <a:rPr lang="en-US" sz="1600" b="1" i="1" dirty="0"/>
              <a:t>6</a:t>
            </a:r>
            <a:r>
              <a:rPr lang="en-US" sz="1600" i="1" dirty="0"/>
              <a:t>:4 (2020)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AAE25D-4F9C-83D8-CB31-EE6EB03E0F19}"/>
              </a:ext>
            </a:extLst>
          </p:cNvPr>
          <p:cNvSpPr txBox="1"/>
          <p:nvPr/>
        </p:nvSpPr>
        <p:spPr>
          <a:xfrm>
            <a:off x="34730" y="2681681"/>
            <a:ext cx="2589812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err="1"/>
              <a:t>Laiu</a:t>
            </a:r>
            <a:r>
              <a:rPr lang="en-US" sz="1400" dirty="0"/>
              <a:t> et al. JCP </a:t>
            </a:r>
            <a:r>
              <a:rPr lang="en-US" sz="1400" b="1" dirty="0"/>
              <a:t>520</a:t>
            </a:r>
            <a:r>
              <a:rPr lang="en-US" sz="1400" dirty="0"/>
              <a:t> 113477 (2025)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2C4CA9-4563-FC9C-F83D-2D76E597DD85}"/>
              </a:ext>
            </a:extLst>
          </p:cNvPr>
          <p:cNvSpPr txBox="1"/>
          <p:nvPr/>
        </p:nvSpPr>
        <p:spPr>
          <a:xfrm>
            <a:off x="7302907" y="6169431"/>
            <a:ext cx="485677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For a review, see:</a:t>
            </a:r>
          </a:p>
          <a:p>
            <a:r>
              <a:rPr lang="en-US" dirty="0"/>
              <a:t>AM, </a:t>
            </a:r>
            <a:r>
              <a:rPr lang="en-US" dirty="0" err="1"/>
              <a:t>Endeve</a:t>
            </a:r>
            <a:r>
              <a:rPr lang="en-US" dirty="0"/>
              <a:t>, Bruenn, and Messer LRCA </a:t>
            </a:r>
            <a:r>
              <a:rPr lang="en-US" b="1" dirty="0"/>
              <a:t>6</a:t>
            </a:r>
            <a:r>
              <a:rPr lang="en-US" dirty="0"/>
              <a:t>:4 (2020)</a:t>
            </a:r>
          </a:p>
        </p:txBody>
      </p:sp>
    </p:spTree>
    <p:extLst>
      <p:ext uri="{BB962C8B-B14F-4D97-AF65-F5344CB8AC3E}">
        <p14:creationId xmlns:p14="http://schemas.microsoft.com/office/powerpoint/2010/main" val="1714264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83E09F-E5A2-BFA1-0D79-86DD6B411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523" y="1052555"/>
            <a:ext cx="3416996" cy="25703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6DE3F3-BC9D-4102-91B5-825E0212C65C}"/>
              </a:ext>
            </a:extLst>
          </p:cNvPr>
          <p:cNvSpPr txBox="1"/>
          <p:nvPr/>
        </p:nvSpPr>
        <p:spPr>
          <a:xfrm>
            <a:off x="514350" y="1865628"/>
            <a:ext cx="27740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Hydrodynamic Equilibrium</a:t>
            </a:r>
          </a:p>
          <a:p>
            <a:r>
              <a:rPr lang="en-US" dirty="0"/>
              <a:t>Spherical Averaging</a:t>
            </a:r>
          </a:p>
          <a:p>
            <a:r>
              <a:rPr lang="en-US" dirty="0"/>
              <a:t>Adiabatic Perturbations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E48408-7DA7-398B-FFC5-38470F94DE84}"/>
              </a:ext>
            </a:extLst>
          </p:cNvPr>
          <p:cNvSpPr txBox="1"/>
          <p:nvPr/>
        </p:nvSpPr>
        <p:spPr>
          <a:xfrm>
            <a:off x="7283799" y="1876070"/>
            <a:ext cx="28592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trike="sngStrike" dirty="0"/>
              <a:t>Hydrodynamic Equilibrium</a:t>
            </a:r>
          </a:p>
          <a:p>
            <a:r>
              <a:rPr lang="en-US" strike="sngStrike" dirty="0"/>
              <a:t>Spherical Averaging</a:t>
            </a:r>
          </a:p>
          <a:p>
            <a:r>
              <a:rPr lang="en-US" dirty="0">
                <a:solidFill>
                  <a:srgbClr val="FF0000"/>
                </a:solidFill>
              </a:rPr>
              <a:t>Non-</a:t>
            </a:r>
            <a:r>
              <a:rPr lang="en-US" dirty="0"/>
              <a:t>Adiabatic Perturbations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57EBD4-5DCB-06BB-793C-8182448A7116}"/>
              </a:ext>
            </a:extLst>
          </p:cNvPr>
          <p:cNvSpPr/>
          <p:nvPr/>
        </p:nvSpPr>
        <p:spPr>
          <a:xfrm>
            <a:off x="4383865" y="136114"/>
            <a:ext cx="34242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Modal Analysis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C3EF9E7-FE74-27DC-CFB5-98A1E616F279}"/>
              </a:ext>
            </a:extLst>
          </p:cNvPr>
          <p:cNvCxnSpPr/>
          <p:nvPr/>
        </p:nvCxnSpPr>
        <p:spPr>
          <a:xfrm>
            <a:off x="1608405" y="844000"/>
            <a:ext cx="8975187" cy="0"/>
          </a:xfrm>
          <a:prstGeom prst="line">
            <a:avLst/>
          </a:prstGeom>
          <a:ln>
            <a:solidFill>
              <a:srgbClr val="FF9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ight Arrow 7">
            <a:extLst>
              <a:ext uri="{FF2B5EF4-FFF2-40B4-BE49-F238E27FC236}">
                <a16:creationId xmlns:a16="http://schemas.microsoft.com/office/drawing/2014/main" id="{3EB98277-F7F8-3C0D-A536-BDC9A1D06285}"/>
              </a:ext>
            </a:extLst>
          </p:cNvPr>
          <p:cNvSpPr/>
          <p:nvPr/>
        </p:nvSpPr>
        <p:spPr>
          <a:xfrm>
            <a:off x="3254153" y="1949125"/>
            <a:ext cx="491490" cy="68231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BC7B4FDF-11FC-23D3-8073-97E31FBD1FBC}"/>
              </a:ext>
            </a:extLst>
          </p:cNvPr>
          <p:cNvSpPr/>
          <p:nvPr/>
        </p:nvSpPr>
        <p:spPr>
          <a:xfrm>
            <a:off x="10223053" y="2009752"/>
            <a:ext cx="522418" cy="6559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Help 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B748849-F55E-2313-DB8D-1914D0073AE0}"/>
              </a:ext>
            </a:extLst>
          </p:cNvPr>
          <p:cNvSpPr/>
          <p:nvPr/>
        </p:nvSpPr>
        <p:spPr>
          <a:xfrm>
            <a:off x="11008361" y="1996084"/>
            <a:ext cx="627379" cy="683301"/>
          </a:xfrm>
          <a:prstGeom prst="actionButtonHelp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E0AF1F-EC18-215A-9DB9-BB8325726C63}"/>
              </a:ext>
            </a:extLst>
          </p:cNvPr>
          <p:cNvSpPr txBox="1"/>
          <p:nvPr/>
        </p:nvSpPr>
        <p:spPr>
          <a:xfrm>
            <a:off x="291205" y="3800854"/>
            <a:ext cx="1133848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There are more things in Heaven and Earth, Horatio, than are dreamt of in your philosophy.          – Shakespeare, Hamlet</a:t>
            </a:r>
          </a:p>
        </p:txBody>
      </p:sp>
      <p:sp>
        <p:nvSpPr>
          <p:cNvPr id="26" name="Line 3">
            <a:extLst>
              <a:ext uri="{FF2B5EF4-FFF2-40B4-BE49-F238E27FC236}">
                <a16:creationId xmlns:a16="http://schemas.microsoft.com/office/drawing/2014/main" id="{6E73EE07-D292-A3EC-F4A7-27A6AAD95167}"/>
              </a:ext>
            </a:extLst>
          </p:cNvPr>
          <p:cNvSpPr>
            <a:spLocks noChangeShapeType="1"/>
          </p:cNvSpPr>
          <p:nvPr/>
        </p:nvSpPr>
        <p:spPr bwMode="auto">
          <a:xfrm>
            <a:off x="1456265" y="5077182"/>
            <a:ext cx="0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4">
            <a:extLst>
              <a:ext uri="{FF2B5EF4-FFF2-40B4-BE49-F238E27FC236}">
                <a16:creationId xmlns:a16="http://schemas.microsoft.com/office/drawing/2014/main" id="{80D6EA19-1EFC-A45A-1608-E50E135784C9}"/>
              </a:ext>
            </a:extLst>
          </p:cNvPr>
          <p:cNvSpPr>
            <a:spLocks noChangeShapeType="1"/>
          </p:cNvSpPr>
          <p:nvPr/>
        </p:nvSpPr>
        <p:spPr bwMode="auto">
          <a:xfrm>
            <a:off x="1456265" y="6372582"/>
            <a:ext cx="2895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Line 5">
            <a:extLst>
              <a:ext uri="{FF2B5EF4-FFF2-40B4-BE49-F238E27FC236}">
                <a16:creationId xmlns:a16="http://schemas.microsoft.com/office/drawing/2014/main" id="{D836E9F5-54A8-9B5F-BF51-EB952BED4C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61065" y="5305782"/>
            <a:ext cx="21336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Line 6">
            <a:extLst>
              <a:ext uri="{FF2B5EF4-FFF2-40B4-BE49-F238E27FC236}">
                <a16:creationId xmlns:a16="http://schemas.microsoft.com/office/drawing/2014/main" id="{218585AA-8C8D-A7E7-93B7-40D8A546D53E}"/>
              </a:ext>
            </a:extLst>
          </p:cNvPr>
          <p:cNvSpPr>
            <a:spLocks noChangeShapeType="1"/>
          </p:cNvSpPr>
          <p:nvPr/>
        </p:nvSpPr>
        <p:spPr bwMode="auto">
          <a:xfrm>
            <a:off x="1837265" y="5153382"/>
            <a:ext cx="1981200" cy="990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Text Box 20">
            <a:extLst>
              <a:ext uri="{FF2B5EF4-FFF2-40B4-BE49-F238E27FC236}">
                <a16:creationId xmlns:a16="http://schemas.microsoft.com/office/drawing/2014/main" id="{65832AA9-88A9-8F95-313D-928D28EFB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4665" y="5077182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S</a:t>
            </a:r>
          </a:p>
        </p:txBody>
      </p:sp>
      <p:sp>
        <p:nvSpPr>
          <p:cNvPr id="31" name="Text Box 21">
            <a:extLst>
              <a:ext uri="{FF2B5EF4-FFF2-40B4-BE49-F238E27FC236}">
                <a16:creationId xmlns:a16="http://schemas.microsoft.com/office/drawing/2014/main" id="{C55781DA-76D8-F722-FEF3-C5741A0CA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8465" y="5915382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Y</a:t>
            </a:r>
          </a:p>
        </p:txBody>
      </p:sp>
      <p:sp>
        <p:nvSpPr>
          <p:cNvPr id="33" name="Line 8">
            <a:extLst>
              <a:ext uri="{FF2B5EF4-FFF2-40B4-BE49-F238E27FC236}">
                <a16:creationId xmlns:a16="http://schemas.microsoft.com/office/drawing/2014/main" id="{7FEA6D47-466E-F2AE-4B08-C48411C845C6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4398" y="5695032"/>
            <a:ext cx="2743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Text Box 9">
            <a:extLst>
              <a:ext uri="{FF2B5EF4-FFF2-40B4-BE49-F238E27FC236}">
                <a16:creationId xmlns:a16="http://schemas.microsoft.com/office/drawing/2014/main" id="{F90BD389-5A96-B900-6F49-C3609AECEF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3778" y="5175213"/>
            <a:ext cx="15398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latin typeface="Arial" charset="0"/>
              </a:rPr>
              <a:t>High S, Low Y</a:t>
            </a:r>
          </a:p>
        </p:txBody>
      </p:sp>
      <p:sp>
        <p:nvSpPr>
          <p:cNvPr id="35" name="Text Box 10">
            <a:extLst>
              <a:ext uri="{FF2B5EF4-FFF2-40B4-BE49-F238E27FC236}">
                <a16:creationId xmlns:a16="http://schemas.microsoft.com/office/drawing/2014/main" id="{AA5B7BDE-6127-7E30-8D34-57BD65C6B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3778" y="5937213"/>
            <a:ext cx="15398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latin typeface="Arial" charset="0"/>
              </a:rPr>
              <a:t>Low S, High Y</a:t>
            </a:r>
          </a:p>
        </p:txBody>
      </p:sp>
      <p:sp>
        <p:nvSpPr>
          <p:cNvPr id="37" name="Line 12">
            <a:extLst>
              <a:ext uri="{FF2B5EF4-FFF2-40B4-BE49-F238E27FC236}">
                <a16:creationId xmlns:a16="http://schemas.microsoft.com/office/drawing/2014/main" id="{972EBE63-DD89-6373-83D4-6729F493393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85213" y="5695032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Freeform 13">
            <a:extLst>
              <a:ext uri="{FF2B5EF4-FFF2-40B4-BE49-F238E27FC236}">
                <a16:creationId xmlns:a16="http://schemas.microsoft.com/office/drawing/2014/main" id="{4215128F-43D0-7BC8-A53C-1D2B6375C441}"/>
              </a:ext>
            </a:extLst>
          </p:cNvPr>
          <p:cNvSpPr>
            <a:spLocks/>
          </p:cNvSpPr>
          <p:nvPr/>
        </p:nvSpPr>
        <p:spPr bwMode="auto">
          <a:xfrm>
            <a:off x="9152013" y="5695032"/>
            <a:ext cx="304800" cy="685800"/>
          </a:xfrm>
          <a:custGeom>
            <a:avLst/>
            <a:gdLst>
              <a:gd name="T0" fmla="*/ 0 w 192"/>
              <a:gd name="T1" fmla="*/ 0 h 240"/>
              <a:gd name="T2" fmla="*/ 96 w 192"/>
              <a:gd name="T3" fmla="*/ 240 h 240"/>
              <a:gd name="T4" fmla="*/ 192 w 192"/>
              <a:gd name="T5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2" h="240">
                <a:moveTo>
                  <a:pt x="0" y="0"/>
                </a:moveTo>
                <a:cubicBezTo>
                  <a:pt x="32" y="120"/>
                  <a:pt x="64" y="240"/>
                  <a:pt x="96" y="240"/>
                </a:cubicBezTo>
                <a:cubicBezTo>
                  <a:pt x="128" y="240"/>
                  <a:pt x="176" y="40"/>
                  <a:pt x="192" y="0"/>
                </a:cubicBezTo>
              </a:path>
            </a:pathLst>
          </a:custGeom>
          <a:solidFill>
            <a:schemeClr val="accent2"/>
          </a:solidFill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Line 14">
            <a:extLst>
              <a:ext uri="{FF2B5EF4-FFF2-40B4-BE49-F238E27FC236}">
                <a16:creationId xmlns:a16="http://schemas.microsoft.com/office/drawing/2014/main" id="{21920548-F4DE-9E25-1816-FE5357B1F081}"/>
              </a:ext>
            </a:extLst>
          </p:cNvPr>
          <p:cNvSpPr>
            <a:spLocks noChangeShapeType="1"/>
          </p:cNvSpPr>
          <p:nvPr/>
        </p:nvSpPr>
        <p:spPr bwMode="auto">
          <a:xfrm>
            <a:off x="9456813" y="5695032"/>
            <a:ext cx="1143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Line 15">
            <a:extLst>
              <a:ext uri="{FF2B5EF4-FFF2-40B4-BE49-F238E27FC236}">
                <a16:creationId xmlns:a16="http://schemas.microsoft.com/office/drawing/2014/main" id="{570929E6-1F74-F326-1364-A9B7276AD6B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23413" y="5771232"/>
            <a:ext cx="38100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Line 16">
            <a:extLst>
              <a:ext uri="{FF2B5EF4-FFF2-40B4-BE49-F238E27FC236}">
                <a16:creationId xmlns:a16="http://schemas.microsoft.com/office/drawing/2014/main" id="{05F87FA5-DA46-2A40-76F1-157E0E2AA17C}"/>
              </a:ext>
            </a:extLst>
          </p:cNvPr>
          <p:cNvSpPr>
            <a:spLocks noChangeShapeType="1"/>
          </p:cNvSpPr>
          <p:nvPr/>
        </p:nvSpPr>
        <p:spPr bwMode="auto">
          <a:xfrm>
            <a:off x="9304413" y="5771232"/>
            <a:ext cx="38100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Line 17">
            <a:extLst>
              <a:ext uri="{FF2B5EF4-FFF2-40B4-BE49-F238E27FC236}">
                <a16:creationId xmlns:a16="http://schemas.microsoft.com/office/drawing/2014/main" id="{A8DC2F88-8FB8-916A-CA01-8852BF3C3A7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999613" y="5999832"/>
            <a:ext cx="3048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Line 18">
            <a:extLst>
              <a:ext uri="{FF2B5EF4-FFF2-40B4-BE49-F238E27FC236}">
                <a16:creationId xmlns:a16="http://schemas.microsoft.com/office/drawing/2014/main" id="{8E2F0B9E-D30A-CA08-260B-D7D8988B3B3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304413" y="5999832"/>
            <a:ext cx="3048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Text Box 19">
            <a:extLst>
              <a:ext uri="{FF2B5EF4-FFF2-40B4-BE49-F238E27FC236}">
                <a16:creationId xmlns:a16="http://schemas.microsoft.com/office/drawing/2014/main" id="{4DD9F357-C7B9-3FBD-4769-1FCCF78F3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3013" y="6304632"/>
            <a:ext cx="1225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Lepton Flow</a:t>
            </a:r>
          </a:p>
        </p:txBody>
      </p:sp>
      <p:sp>
        <p:nvSpPr>
          <p:cNvPr id="45" name="Text Box 24">
            <a:extLst>
              <a:ext uri="{FF2B5EF4-FFF2-40B4-BE49-F238E27FC236}">
                <a16:creationId xmlns:a16="http://schemas.microsoft.com/office/drawing/2014/main" id="{27945076-F38E-DDD3-8A77-5BDBE102E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5413" y="5847432"/>
            <a:ext cx="10207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Heat Flow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1F949A4-0B4E-FB99-BE69-81CF42A448C7}"/>
              </a:ext>
            </a:extLst>
          </p:cNvPr>
          <p:cNvSpPr/>
          <p:nvPr/>
        </p:nvSpPr>
        <p:spPr>
          <a:xfrm>
            <a:off x="2149180" y="4374950"/>
            <a:ext cx="789363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Doubly Diffusive Instabilities – e.g., Neutron Fingers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89C91B4-4ECE-A09B-7304-314D4BDC4050}"/>
              </a:ext>
            </a:extLst>
          </p:cNvPr>
          <p:cNvCxnSpPr>
            <a:cxnSpLocks/>
          </p:cNvCxnSpPr>
          <p:nvPr/>
        </p:nvCxnSpPr>
        <p:spPr>
          <a:xfrm>
            <a:off x="2149180" y="4898170"/>
            <a:ext cx="7893636" cy="0"/>
          </a:xfrm>
          <a:prstGeom prst="line">
            <a:avLst/>
          </a:prstGeom>
          <a:ln>
            <a:solidFill>
              <a:srgbClr val="FF9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 Box 21">
            <a:extLst>
              <a:ext uri="{FF2B5EF4-FFF2-40B4-BE49-F238E27FC236}">
                <a16:creationId xmlns:a16="http://schemas.microsoft.com/office/drawing/2014/main" id="{42B3748E-E49B-18CC-1DA2-49C28BC1A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1247" y="6550223"/>
            <a:ext cx="402950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u="sng" dirty="0">
                <a:latin typeface="Arial" charset="0"/>
              </a:rPr>
              <a:t>Bruenn, Raley, and AM (2004) astro-</a:t>
            </a:r>
            <a:r>
              <a:rPr lang="en-US" sz="1400" u="sng" dirty="0" err="1">
                <a:latin typeface="Arial" charset="0"/>
              </a:rPr>
              <a:t>ph</a:t>
            </a:r>
            <a:r>
              <a:rPr lang="en-US" sz="1400" u="sng" dirty="0">
                <a:latin typeface="Arial" charset="0"/>
              </a:rPr>
              <a:t>/0404099</a:t>
            </a:r>
          </a:p>
        </p:txBody>
      </p:sp>
    </p:spTree>
    <p:extLst>
      <p:ext uri="{BB962C8B-B14F-4D97-AF65-F5344CB8AC3E}">
        <p14:creationId xmlns:p14="http://schemas.microsoft.com/office/powerpoint/2010/main" val="2277830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95716D9-8AAD-F719-746F-D8DCBA71B5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6009324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A66CA0BE-F04F-6A00-622D-B00B154BBB4A}"/>
              </a:ext>
            </a:extLst>
          </p:cNvPr>
          <p:cNvSpPr/>
          <p:nvPr/>
        </p:nvSpPr>
        <p:spPr>
          <a:xfrm>
            <a:off x="4241581" y="41163"/>
            <a:ext cx="370883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Making Progress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C43AC8F-B4D0-D904-20FD-E4B1F76AC9A9}"/>
              </a:ext>
            </a:extLst>
          </p:cNvPr>
          <p:cNvCxnSpPr/>
          <p:nvPr/>
        </p:nvCxnSpPr>
        <p:spPr>
          <a:xfrm>
            <a:off x="0" y="799005"/>
            <a:ext cx="12192000" cy="0"/>
          </a:xfrm>
          <a:prstGeom prst="line">
            <a:avLst/>
          </a:prstGeom>
          <a:ln w="19050">
            <a:solidFill>
              <a:srgbClr val="FF9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C585219-908D-431E-1079-0DDC0A55182E}"/>
              </a:ext>
            </a:extLst>
          </p:cNvPr>
          <p:cNvSpPr txBox="1"/>
          <p:nvPr/>
        </p:nvSpPr>
        <p:spPr>
          <a:xfrm>
            <a:off x="8274205" y="930422"/>
            <a:ext cx="38984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It is within our control and know-how</a:t>
            </a:r>
          </a:p>
          <a:p>
            <a:r>
              <a:rPr lang="en-US" sz="1600" i="1" dirty="0"/>
              <a:t>to develop three-dimensional general</a:t>
            </a:r>
          </a:p>
          <a:p>
            <a:r>
              <a:rPr lang="en-US" sz="1600" i="1" dirty="0"/>
              <a:t>relativistic models with classical two-</a:t>
            </a:r>
          </a:p>
          <a:p>
            <a:r>
              <a:rPr lang="en-US" sz="1600" i="1" dirty="0"/>
              <a:t>moment spectral neutrino kinetics, using </a:t>
            </a:r>
          </a:p>
          <a:p>
            <a:r>
              <a:rPr lang="en-US" sz="1600" i="1" dirty="0"/>
              <a:t>the current best equations of state, neutrino </a:t>
            </a:r>
          </a:p>
          <a:p>
            <a:r>
              <a:rPr lang="en-US" sz="1600" i="1" dirty="0"/>
              <a:t>opacities, and progenitors.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6037F5-ADC8-7E79-3054-07CA4044745A}"/>
              </a:ext>
            </a:extLst>
          </p:cNvPr>
          <p:cNvSpPr txBox="1"/>
          <p:nvPr/>
        </p:nvSpPr>
        <p:spPr>
          <a:xfrm>
            <a:off x="2291824" y="5788543"/>
            <a:ext cx="33450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List has been growing and treatments</a:t>
            </a:r>
          </a:p>
          <a:p>
            <a:r>
              <a:rPr lang="en-US" sz="1600" i="1" dirty="0"/>
              <a:t>have been improving since the advent</a:t>
            </a:r>
          </a:p>
          <a:p>
            <a:r>
              <a:rPr lang="en-US" sz="1600" i="1" dirty="0"/>
              <a:t>of electroweak theory.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2E5ACF-7EBE-3E38-5608-D24F8081B441}"/>
              </a:ext>
            </a:extLst>
          </p:cNvPr>
          <p:cNvSpPr txBox="1"/>
          <p:nvPr/>
        </p:nvSpPr>
        <p:spPr>
          <a:xfrm>
            <a:off x="8131303" y="4282069"/>
            <a:ext cx="40573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List has been shrinking and treatments have </a:t>
            </a:r>
          </a:p>
          <a:p>
            <a:r>
              <a:rPr lang="en-US" sz="1600" i="1" dirty="0"/>
              <a:t>been improving due to increasing number of </a:t>
            </a:r>
          </a:p>
          <a:p>
            <a:r>
              <a:rPr lang="en-US" sz="1600" i="1" dirty="0"/>
              <a:t>constraints from experiment and observations.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0F2A79-9A6D-6321-37AC-23BED93B7522}"/>
              </a:ext>
            </a:extLst>
          </p:cNvPr>
          <p:cNvSpPr txBox="1"/>
          <p:nvPr/>
        </p:nvSpPr>
        <p:spPr>
          <a:xfrm>
            <a:off x="379136" y="4189736"/>
            <a:ext cx="373147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Stellar evolution in three dimensions is </a:t>
            </a:r>
          </a:p>
          <a:p>
            <a:r>
              <a:rPr lang="en-US" sz="1600" i="1" dirty="0"/>
              <a:t>an even more difficult challenge given</a:t>
            </a:r>
          </a:p>
          <a:p>
            <a:r>
              <a:rPr lang="en-US" sz="1600" i="1" dirty="0"/>
              <a:t>the length scales and time scales involved. </a:t>
            </a:r>
          </a:p>
          <a:p>
            <a:r>
              <a:rPr lang="en-US" sz="1600" i="1" dirty="0"/>
              <a:t>Progress will be slow.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7A9078-2E51-2956-6022-86688332EBBD}"/>
              </a:ext>
            </a:extLst>
          </p:cNvPr>
          <p:cNvSpPr txBox="1"/>
          <p:nvPr/>
        </p:nvSpPr>
        <p:spPr>
          <a:xfrm>
            <a:off x="882287" y="1429866"/>
            <a:ext cx="32283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Furious ongoing activity to develop </a:t>
            </a:r>
          </a:p>
          <a:p>
            <a:r>
              <a:rPr lang="en-US" sz="1600" i="1" dirty="0"/>
              <a:t>the theory. Like stellar evolution, this</a:t>
            </a:r>
          </a:p>
          <a:p>
            <a:r>
              <a:rPr lang="en-US" sz="1600" i="1" dirty="0"/>
              <a:t>is an extremely challenging problem.</a:t>
            </a:r>
          </a:p>
          <a:p>
            <a:r>
              <a:rPr lang="en-US" sz="1600" i="1" dirty="0"/>
              <a:t>Progress has been rapid.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9435A9-92F3-49FC-80CD-6AEC403F4FBE}"/>
              </a:ext>
            </a:extLst>
          </p:cNvPr>
          <p:cNvSpPr txBox="1"/>
          <p:nvPr/>
        </p:nvSpPr>
        <p:spPr>
          <a:xfrm>
            <a:off x="7415561" y="5810845"/>
            <a:ext cx="3921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The fundamental difficulty stems from the </a:t>
            </a:r>
          </a:p>
          <a:p>
            <a:r>
              <a:rPr lang="en-US" sz="1600" i="1" dirty="0"/>
              <a:t>uncertainty in the density dependence of the </a:t>
            </a:r>
          </a:p>
          <a:p>
            <a:r>
              <a:rPr lang="en-US" sz="1600" i="1" dirty="0"/>
              <a:t>nucleon–nucleon interaction.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4221579-CF5F-ABEB-BBA2-6B107A097856}"/>
              </a:ext>
            </a:extLst>
          </p:cNvPr>
          <p:cNvCxnSpPr/>
          <p:nvPr/>
        </p:nvCxnSpPr>
        <p:spPr>
          <a:xfrm flipV="1">
            <a:off x="7672039" y="5113066"/>
            <a:ext cx="758283" cy="6754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0F0ADF2-F5C6-3A0C-F512-60BD4F017875}"/>
              </a:ext>
            </a:extLst>
          </p:cNvPr>
          <p:cNvCxnSpPr>
            <a:cxnSpLocks/>
          </p:cNvCxnSpPr>
          <p:nvPr/>
        </p:nvCxnSpPr>
        <p:spPr>
          <a:xfrm flipH="1" flipV="1">
            <a:off x="5636907" y="5966365"/>
            <a:ext cx="1778654" cy="178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1086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CB6B2C5E-2563-3358-D281-58CEBB980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25500"/>
            <a:ext cx="12192000" cy="534035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>
                  <a:alpha val="62999"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401673-3C4F-0CBE-8C71-86ADE8CAC64A}"/>
              </a:ext>
            </a:extLst>
          </p:cNvPr>
          <p:cNvSpPr/>
          <p:nvPr/>
        </p:nvSpPr>
        <p:spPr>
          <a:xfrm>
            <a:off x="449828" y="137734"/>
            <a:ext cx="112572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Seven Tasks, One Wish, and Ten? Meetings for the Next Ten Years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A382B7-4E07-64C3-C182-A9AB96C7B073}"/>
              </a:ext>
            </a:extLst>
          </p:cNvPr>
          <p:cNvSpPr txBox="1"/>
          <p:nvPr/>
        </p:nvSpPr>
        <p:spPr>
          <a:xfrm>
            <a:off x="32952" y="860037"/>
            <a:ext cx="12091002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Continued development (across groups) of three-dimensional, general relativistic, spectral two-moment, reactive </a:t>
            </a:r>
          </a:p>
          <a:p>
            <a:r>
              <a:rPr lang="en-US" dirty="0"/>
              <a:t>     magnetohydrodynamics simulations of </a:t>
            </a:r>
            <a:r>
              <a:rPr lang="en-US" dirty="0" err="1"/>
              <a:t>CCSNe</a:t>
            </a:r>
            <a:r>
              <a:rPr lang="en-US" dirty="0"/>
              <a:t> with state-of-the-art EOS and neutrino weak interactions.</a:t>
            </a:r>
          </a:p>
          <a:p>
            <a:endParaRPr lang="en-US" dirty="0"/>
          </a:p>
          <a:p>
            <a:r>
              <a:rPr lang="en-US" dirty="0"/>
              <a:t>2. Continued development of methods to include neutrino mixing in two-moment–based models.</a:t>
            </a:r>
          </a:p>
          <a:p>
            <a:endParaRPr lang="en-US" dirty="0"/>
          </a:p>
          <a:p>
            <a:r>
              <a:rPr lang="en-US" dirty="0"/>
              <a:t>3. Early development and (targeted) implementation of Boltzmann neutrino kinetics in three-dimensional models.</a:t>
            </a:r>
          </a:p>
          <a:p>
            <a:endParaRPr lang="en-US" dirty="0"/>
          </a:p>
          <a:p>
            <a:r>
              <a:rPr lang="en-US" dirty="0"/>
              <a:t>4. Continued development of </a:t>
            </a:r>
            <a:r>
              <a:rPr lang="en-US" dirty="0" err="1"/>
              <a:t>discretizations</a:t>
            </a:r>
            <a:r>
              <a:rPr lang="en-US" dirty="0"/>
              <a:t> of our underlying equations that exhibit the right asymptotic properties, conserve </a:t>
            </a:r>
          </a:p>
          <a:p>
            <a:r>
              <a:rPr lang="en-US" dirty="0"/>
              <a:t>     lepton number and energy simultaneously, and respect Fermi–Dirac statistics.</a:t>
            </a:r>
          </a:p>
          <a:p>
            <a:endParaRPr lang="en-US" dirty="0"/>
          </a:p>
          <a:p>
            <a:r>
              <a:rPr lang="en-US" dirty="0"/>
              <a:t>5. Continued improvement of neutrino weak interaction cross sections, particularly at high density.</a:t>
            </a:r>
          </a:p>
          <a:p>
            <a:endParaRPr lang="en-US" dirty="0"/>
          </a:p>
          <a:p>
            <a:r>
              <a:rPr lang="en-US" dirty="0"/>
              <a:t>6. Continued improvement of nuclear EOS, narrowing down the possible EOS through continued experiment and observation.</a:t>
            </a:r>
          </a:p>
          <a:p>
            <a:endParaRPr lang="en-US" dirty="0"/>
          </a:p>
          <a:p>
            <a:r>
              <a:rPr lang="en-US" dirty="0"/>
              <a:t>7. Continued extension of modal analyses to accommodate three-dimensional hydrodynamic scenarios and potentially new </a:t>
            </a:r>
          </a:p>
          <a:p>
            <a:r>
              <a:rPr lang="en-US" dirty="0"/>
              <a:t>     instabilities.</a:t>
            </a:r>
          </a:p>
          <a:p>
            <a:endParaRPr lang="en-US" dirty="0"/>
          </a:p>
          <a:p>
            <a:r>
              <a:rPr lang="en-US" b="1" i="1" dirty="0"/>
              <a:t>Continued close collaboration with </a:t>
            </a:r>
            <a:r>
              <a:rPr lang="en-US" b="1" i="1" dirty="0" err="1"/>
              <a:t>multimessenger</a:t>
            </a:r>
            <a:r>
              <a:rPr lang="en-US" b="1" i="1" dirty="0"/>
              <a:t> observers to focus models, and to improve existing detection/parameter </a:t>
            </a:r>
          </a:p>
          <a:p>
            <a:r>
              <a:rPr lang="en-US" b="1" i="1" dirty="0"/>
              <a:t>estimation algorithms and develop new ones.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0480450-2F56-25F6-86BE-9D9D31257E56}"/>
              </a:ext>
            </a:extLst>
          </p:cNvPr>
          <p:cNvCxnSpPr/>
          <p:nvPr/>
        </p:nvCxnSpPr>
        <p:spPr>
          <a:xfrm>
            <a:off x="189572" y="2677687"/>
            <a:ext cx="11831444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C769944-B9F6-A22D-51A0-26F04B49538D}"/>
              </a:ext>
            </a:extLst>
          </p:cNvPr>
          <p:cNvCxnSpPr/>
          <p:nvPr/>
        </p:nvCxnSpPr>
        <p:spPr>
          <a:xfrm>
            <a:off x="180278" y="3521462"/>
            <a:ext cx="11831444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34135F5-F84D-9F47-BFF5-DF11BF34E7F6}"/>
              </a:ext>
            </a:extLst>
          </p:cNvPr>
          <p:cNvCxnSpPr/>
          <p:nvPr/>
        </p:nvCxnSpPr>
        <p:spPr>
          <a:xfrm>
            <a:off x="189572" y="4632866"/>
            <a:ext cx="11831444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E862817-1B7B-D43C-36E6-28A1AE221859}"/>
              </a:ext>
            </a:extLst>
          </p:cNvPr>
          <p:cNvSpPr txBox="1"/>
          <p:nvPr/>
        </p:nvSpPr>
        <p:spPr>
          <a:xfrm>
            <a:off x="32952" y="6263912"/>
            <a:ext cx="2989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SN2026gw–SN2035gw</a:t>
            </a:r>
          </a:p>
        </p:txBody>
      </p:sp>
    </p:spTree>
    <p:extLst>
      <p:ext uri="{BB962C8B-B14F-4D97-AF65-F5344CB8AC3E}">
        <p14:creationId xmlns:p14="http://schemas.microsoft.com/office/powerpoint/2010/main" val="159217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1">
            <a:extLst>
              <a:ext uri="{FF2B5EF4-FFF2-40B4-BE49-F238E27FC236}">
                <a16:creationId xmlns:a16="http://schemas.microsoft.com/office/drawing/2014/main" id="{888DB09D-BC02-CD4B-A9A4-4180484F9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20C12F-7EA4-7846-B7CF-0125A5216D64}"/>
              </a:ext>
            </a:extLst>
          </p:cNvPr>
          <p:cNvSpPr/>
          <p:nvPr/>
        </p:nvSpPr>
        <p:spPr>
          <a:xfrm>
            <a:off x="316743" y="8576"/>
            <a:ext cx="115836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Physical Ingredients of a Neutrino-Driven Core Collapse Supernova Explosion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EF484E-DAAF-FC9B-41E5-259EC8C94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072" y="618748"/>
            <a:ext cx="2410862" cy="32383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954242-8CE1-7416-C315-F92708781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1380" y="3732856"/>
            <a:ext cx="1998302" cy="26731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02F3D4-409F-2E4D-B81C-AF2E03F7A3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4635" y="631448"/>
            <a:ext cx="2423211" cy="32256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412433-E1DE-3C59-7FE2-A87C9BA0F7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198" y="618748"/>
            <a:ext cx="2423211" cy="3230948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6DA35659-B450-5FEE-C0FB-29F057D6420E}"/>
              </a:ext>
            </a:extLst>
          </p:cNvPr>
          <p:cNvSpPr txBox="1"/>
          <p:nvPr/>
        </p:nvSpPr>
        <p:spPr>
          <a:xfrm>
            <a:off x="3630744" y="3865590"/>
            <a:ext cx="21235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Proto-Neutron Star Instabilities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7A49E8B-C49F-CACF-BDE3-E7E894CDA693}"/>
              </a:ext>
            </a:extLst>
          </p:cNvPr>
          <p:cNvSpPr txBox="1"/>
          <p:nvPr/>
        </p:nvSpPr>
        <p:spPr>
          <a:xfrm>
            <a:off x="10085684" y="6453413"/>
            <a:ext cx="2001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Rotation and Magnetic Fields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31A9E03-364B-7368-B366-04DE8B47ABBA}"/>
              </a:ext>
            </a:extLst>
          </p:cNvPr>
          <p:cNvSpPr txBox="1"/>
          <p:nvPr/>
        </p:nvSpPr>
        <p:spPr>
          <a:xfrm>
            <a:off x="6052630" y="3848470"/>
            <a:ext cx="25678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Neutrino-Driven Turbulent Convection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6D5C2D8-05A6-C104-3365-19F08CE72306}"/>
              </a:ext>
            </a:extLst>
          </p:cNvPr>
          <p:cNvSpPr txBox="1"/>
          <p:nvPr/>
        </p:nvSpPr>
        <p:spPr>
          <a:xfrm>
            <a:off x="1391764" y="3841331"/>
            <a:ext cx="12620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Neutrino Heating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3A4F48A-F1C1-6E8F-665B-DE89B2319E8D}"/>
              </a:ext>
            </a:extLst>
          </p:cNvPr>
          <p:cNvCxnSpPr/>
          <p:nvPr/>
        </p:nvCxnSpPr>
        <p:spPr>
          <a:xfrm>
            <a:off x="0" y="542260"/>
            <a:ext cx="12192000" cy="0"/>
          </a:xfrm>
          <a:prstGeom prst="line">
            <a:avLst/>
          </a:prstGeom>
          <a:ln w="19050">
            <a:solidFill>
              <a:srgbClr val="FF9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656DAF5-FB2B-DA65-D912-324077F45FE3}"/>
              </a:ext>
            </a:extLst>
          </p:cNvPr>
          <p:cNvGrpSpPr/>
          <p:nvPr/>
        </p:nvGrpSpPr>
        <p:grpSpPr>
          <a:xfrm>
            <a:off x="9162230" y="698773"/>
            <a:ext cx="2329380" cy="1849895"/>
            <a:chOff x="5103628" y="2466753"/>
            <a:chExt cx="2329380" cy="1849895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E09DDFB2-D574-54F9-A479-12BD0C2B524D}"/>
                </a:ext>
              </a:extLst>
            </p:cNvPr>
            <p:cNvSpPr/>
            <p:nvPr/>
          </p:nvSpPr>
          <p:spPr>
            <a:xfrm>
              <a:off x="5758766" y="3078023"/>
              <a:ext cx="562934" cy="605907"/>
            </a:xfrm>
            <a:prstGeom prst="ellipse">
              <a:avLst/>
            </a:prstGeom>
            <a:solidFill>
              <a:srgbClr val="FF2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B1AD64E6-8B26-4E64-30DD-1433C33726FF}"/>
                </a:ext>
              </a:extLst>
            </p:cNvPr>
            <p:cNvSpPr/>
            <p:nvPr/>
          </p:nvSpPr>
          <p:spPr>
            <a:xfrm>
              <a:off x="5103628" y="2466753"/>
              <a:ext cx="2329380" cy="1849895"/>
            </a:xfrm>
            <a:prstGeom prst="ellipse">
              <a:avLst/>
            </a:prstGeom>
            <a:noFill/>
            <a:ln w="38100">
              <a:solidFill>
                <a:srgbClr val="0118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278C68CC-B5C7-B965-AD0C-C31AD8C3DEF6}"/>
                </a:ext>
              </a:extLst>
            </p:cNvPr>
            <p:cNvSpPr/>
            <p:nvPr/>
          </p:nvSpPr>
          <p:spPr>
            <a:xfrm>
              <a:off x="5643888" y="2949334"/>
              <a:ext cx="776461" cy="857923"/>
            </a:xfrm>
            <a:prstGeom prst="ellipse">
              <a:avLst/>
            </a:prstGeom>
            <a:noFill/>
            <a:ln w="38100">
              <a:solidFill>
                <a:srgbClr val="5E5E5E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1F158874-2611-9344-9673-5B204629506A}"/>
                </a:ext>
              </a:extLst>
            </p:cNvPr>
            <p:cNvGrpSpPr/>
            <p:nvPr/>
          </p:nvGrpSpPr>
          <p:grpSpPr>
            <a:xfrm>
              <a:off x="5220018" y="3185262"/>
              <a:ext cx="354259" cy="386066"/>
              <a:chOff x="6464424" y="2498650"/>
              <a:chExt cx="776176" cy="765545"/>
            </a:xfrm>
          </p:grpSpPr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8176E1AF-FDC9-47BA-9EAC-705248DAD4F8}"/>
                  </a:ext>
                </a:extLst>
              </p:cNvPr>
              <p:cNvSpPr/>
              <p:nvPr/>
            </p:nvSpPr>
            <p:spPr>
              <a:xfrm>
                <a:off x="6464424" y="2498650"/>
                <a:ext cx="776176" cy="765545"/>
              </a:xfrm>
              <a:prstGeom prst="ellipse">
                <a:avLst/>
              </a:prstGeom>
              <a:noFill/>
              <a:ln w="38100">
                <a:solidFill>
                  <a:srgbClr val="FF9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2" name="Straight Arrow Connector 111">
                <a:extLst>
                  <a:ext uri="{FF2B5EF4-FFF2-40B4-BE49-F238E27FC236}">
                    <a16:creationId xmlns:a16="http://schemas.microsoft.com/office/drawing/2014/main" id="{A5FDC711-22B0-2E36-3A20-50C42CAD0A52}"/>
                  </a:ext>
                </a:extLst>
              </p:cNvPr>
              <p:cNvCxnSpPr/>
              <p:nvPr/>
            </p:nvCxnSpPr>
            <p:spPr>
              <a:xfrm>
                <a:off x="7240599" y="2860158"/>
                <a:ext cx="0" cy="106324"/>
              </a:xfrm>
              <a:prstGeom prst="straightConnector1">
                <a:avLst/>
              </a:prstGeom>
              <a:ln w="38100">
                <a:solidFill>
                  <a:srgbClr val="FF93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E70E327B-7740-70CB-44BE-91BC8BA86DB7}"/>
                </a:ext>
              </a:extLst>
            </p:cNvPr>
            <p:cNvGrpSpPr/>
            <p:nvPr/>
          </p:nvGrpSpPr>
          <p:grpSpPr>
            <a:xfrm>
              <a:off x="5404505" y="3632988"/>
              <a:ext cx="354260" cy="386066"/>
              <a:chOff x="6517758" y="2498650"/>
              <a:chExt cx="776177" cy="765545"/>
            </a:xfrm>
          </p:grpSpPr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B2547A6A-8A5E-F84C-7695-D5B7C7F9F084}"/>
                  </a:ext>
                </a:extLst>
              </p:cNvPr>
              <p:cNvSpPr/>
              <p:nvPr/>
            </p:nvSpPr>
            <p:spPr>
              <a:xfrm>
                <a:off x="6517758" y="2498650"/>
                <a:ext cx="776177" cy="765545"/>
              </a:xfrm>
              <a:prstGeom prst="ellipse">
                <a:avLst/>
              </a:prstGeom>
              <a:noFill/>
              <a:ln w="38100">
                <a:solidFill>
                  <a:srgbClr val="FF9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0" name="Straight Arrow Connector 109">
                <a:extLst>
                  <a:ext uri="{FF2B5EF4-FFF2-40B4-BE49-F238E27FC236}">
                    <a16:creationId xmlns:a16="http://schemas.microsoft.com/office/drawing/2014/main" id="{865EAB93-2292-83F8-A927-3094C1C2E165}"/>
                  </a:ext>
                </a:extLst>
              </p:cNvPr>
              <p:cNvCxnSpPr/>
              <p:nvPr/>
            </p:nvCxnSpPr>
            <p:spPr>
              <a:xfrm>
                <a:off x="7293933" y="2860158"/>
                <a:ext cx="0" cy="106325"/>
              </a:xfrm>
              <a:prstGeom prst="straightConnector1">
                <a:avLst/>
              </a:prstGeom>
              <a:ln w="38100">
                <a:solidFill>
                  <a:srgbClr val="FF93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8DAE8460-471A-B84B-88A0-72EFF7596CDA}"/>
                </a:ext>
              </a:extLst>
            </p:cNvPr>
            <p:cNvGrpSpPr/>
            <p:nvPr/>
          </p:nvGrpSpPr>
          <p:grpSpPr>
            <a:xfrm>
              <a:off x="5404506" y="2740214"/>
              <a:ext cx="354260" cy="386066"/>
              <a:chOff x="6517758" y="2498650"/>
              <a:chExt cx="776177" cy="765545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E7BEE5C6-DC8E-FEDA-2C78-2AEE3578F8B1}"/>
                  </a:ext>
                </a:extLst>
              </p:cNvPr>
              <p:cNvSpPr/>
              <p:nvPr/>
            </p:nvSpPr>
            <p:spPr>
              <a:xfrm>
                <a:off x="6517758" y="2498650"/>
                <a:ext cx="776177" cy="765545"/>
              </a:xfrm>
              <a:prstGeom prst="ellipse">
                <a:avLst/>
              </a:prstGeom>
              <a:noFill/>
              <a:ln w="38100">
                <a:solidFill>
                  <a:srgbClr val="FF9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D547EAEF-0538-01F9-9E8D-11558064716C}"/>
                  </a:ext>
                </a:extLst>
              </p:cNvPr>
              <p:cNvCxnSpPr/>
              <p:nvPr/>
            </p:nvCxnSpPr>
            <p:spPr>
              <a:xfrm>
                <a:off x="7293933" y="2860158"/>
                <a:ext cx="0" cy="106325"/>
              </a:xfrm>
              <a:prstGeom prst="straightConnector1">
                <a:avLst/>
              </a:prstGeom>
              <a:ln w="38100">
                <a:solidFill>
                  <a:srgbClr val="FF93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47837DF6-A8DD-06FA-A350-6FF0DDD5E7CF}"/>
                </a:ext>
              </a:extLst>
            </p:cNvPr>
            <p:cNvGrpSpPr/>
            <p:nvPr/>
          </p:nvGrpSpPr>
          <p:grpSpPr>
            <a:xfrm>
              <a:off x="5863101" y="2520373"/>
              <a:ext cx="354260" cy="386066"/>
              <a:chOff x="6517758" y="2498650"/>
              <a:chExt cx="776177" cy="765545"/>
            </a:xfrm>
          </p:grpSpPr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B3457B93-7209-B4B3-6A4B-8037ABE860AF}"/>
                  </a:ext>
                </a:extLst>
              </p:cNvPr>
              <p:cNvSpPr/>
              <p:nvPr/>
            </p:nvSpPr>
            <p:spPr>
              <a:xfrm>
                <a:off x="6517758" y="2498650"/>
                <a:ext cx="776177" cy="765545"/>
              </a:xfrm>
              <a:prstGeom prst="ellipse">
                <a:avLst/>
              </a:prstGeom>
              <a:noFill/>
              <a:ln w="38100">
                <a:solidFill>
                  <a:srgbClr val="FF9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6" name="Straight Arrow Connector 105">
                <a:extLst>
                  <a:ext uri="{FF2B5EF4-FFF2-40B4-BE49-F238E27FC236}">
                    <a16:creationId xmlns:a16="http://schemas.microsoft.com/office/drawing/2014/main" id="{EE44FA96-7153-C626-DE46-73AD47758264}"/>
                  </a:ext>
                </a:extLst>
              </p:cNvPr>
              <p:cNvCxnSpPr/>
              <p:nvPr/>
            </p:nvCxnSpPr>
            <p:spPr>
              <a:xfrm>
                <a:off x="7293933" y="2860158"/>
                <a:ext cx="0" cy="106325"/>
              </a:xfrm>
              <a:prstGeom prst="straightConnector1">
                <a:avLst/>
              </a:prstGeom>
              <a:ln w="38100">
                <a:solidFill>
                  <a:srgbClr val="FF93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9A3AD2D7-6C01-26CF-D6BF-9A151B58C46E}"/>
                </a:ext>
              </a:extLst>
            </p:cNvPr>
            <p:cNvGrpSpPr/>
            <p:nvPr/>
          </p:nvGrpSpPr>
          <p:grpSpPr>
            <a:xfrm>
              <a:off x="5863101" y="3858193"/>
              <a:ext cx="354260" cy="386066"/>
              <a:chOff x="6517758" y="2498650"/>
              <a:chExt cx="776177" cy="765545"/>
            </a:xfrm>
          </p:grpSpPr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693953CA-B448-D4BB-1798-B302FC224B99}"/>
                  </a:ext>
                </a:extLst>
              </p:cNvPr>
              <p:cNvSpPr/>
              <p:nvPr/>
            </p:nvSpPr>
            <p:spPr>
              <a:xfrm>
                <a:off x="6517758" y="2498650"/>
                <a:ext cx="776177" cy="765545"/>
              </a:xfrm>
              <a:prstGeom prst="ellipse">
                <a:avLst/>
              </a:prstGeom>
              <a:noFill/>
              <a:ln w="38100">
                <a:solidFill>
                  <a:srgbClr val="FF9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4" name="Straight Arrow Connector 103">
                <a:extLst>
                  <a:ext uri="{FF2B5EF4-FFF2-40B4-BE49-F238E27FC236}">
                    <a16:creationId xmlns:a16="http://schemas.microsoft.com/office/drawing/2014/main" id="{8BAEFC88-D577-6BA9-9804-261DC0D48B7D}"/>
                  </a:ext>
                </a:extLst>
              </p:cNvPr>
              <p:cNvCxnSpPr/>
              <p:nvPr/>
            </p:nvCxnSpPr>
            <p:spPr>
              <a:xfrm>
                <a:off x="7293933" y="2860158"/>
                <a:ext cx="0" cy="106325"/>
              </a:xfrm>
              <a:prstGeom prst="straightConnector1">
                <a:avLst/>
              </a:prstGeom>
              <a:ln w="38100">
                <a:solidFill>
                  <a:srgbClr val="FF93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2DB920B2-DEA7-65B7-28ED-ECF92DE684A3}"/>
                </a:ext>
              </a:extLst>
            </p:cNvPr>
            <p:cNvGrpSpPr/>
            <p:nvPr/>
          </p:nvGrpSpPr>
          <p:grpSpPr>
            <a:xfrm>
              <a:off x="6338681" y="2579354"/>
              <a:ext cx="527346" cy="605907"/>
              <a:chOff x="6517758" y="2498650"/>
              <a:chExt cx="776177" cy="765545"/>
            </a:xfrm>
          </p:grpSpPr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030AF091-8401-7F80-D21E-E960938BCFFE}"/>
                  </a:ext>
                </a:extLst>
              </p:cNvPr>
              <p:cNvSpPr/>
              <p:nvPr/>
            </p:nvSpPr>
            <p:spPr>
              <a:xfrm>
                <a:off x="6517758" y="2498650"/>
                <a:ext cx="776177" cy="765545"/>
              </a:xfrm>
              <a:prstGeom prst="ellipse">
                <a:avLst/>
              </a:prstGeom>
              <a:noFill/>
              <a:ln w="38100">
                <a:solidFill>
                  <a:srgbClr val="FF9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2" name="Straight Arrow Connector 101">
                <a:extLst>
                  <a:ext uri="{FF2B5EF4-FFF2-40B4-BE49-F238E27FC236}">
                    <a16:creationId xmlns:a16="http://schemas.microsoft.com/office/drawing/2014/main" id="{81A7405B-8137-93E9-3D15-24AA00179717}"/>
                  </a:ext>
                </a:extLst>
              </p:cNvPr>
              <p:cNvCxnSpPr/>
              <p:nvPr/>
            </p:nvCxnSpPr>
            <p:spPr>
              <a:xfrm>
                <a:off x="7293933" y="2860158"/>
                <a:ext cx="0" cy="106325"/>
              </a:xfrm>
              <a:prstGeom prst="straightConnector1">
                <a:avLst/>
              </a:prstGeom>
              <a:ln w="38100">
                <a:solidFill>
                  <a:srgbClr val="FF93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613CB85F-9DB6-2C62-0958-CF80E5A93168}"/>
                </a:ext>
              </a:extLst>
            </p:cNvPr>
            <p:cNvGrpSpPr/>
            <p:nvPr/>
          </p:nvGrpSpPr>
          <p:grpSpPr>
            <a:xfrm>
              <a:off x="6338680" y="3587413"/>
              <a:ext cx="527346" cy="605907"/>
              <a:chOff x="6517758" y="2498650"/>
              <a:chExt cx="776177" cy="765545"/>
            </a:xfrm>
          </p:grpSpPr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0004AFDE-5E39-2BBE-437A-E3EB4F858571}"/>
                  </a:ext>
                </a:extLst>
              </p:cNvPr>
              <p:cNvSpPr/>
              <p:nvPr/>
            </p:nvSpPr>
            <p:spPr>
              <a:xfrm>
                <a:off x="6517758" y="2498650"/>
                <a:ext cx="776177" cy="765545"/>
              </a:xfrm>
              <a:prstGeom prst="ellipse">
                <a:avLst/>
              </a:prstGeom>
              <a:noFill/>
              <a:ln w="38100">
                <a:solidFill>
                  <a:srgbClr val="FF9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0" name="Straight Arrow Connector 99">
                <a:extLst>
                  <a:ext uri="{FF2B5EF4-FFF2-40B4-BE49-F238E27FC236}">
                    <a16:creationId xmlns:a16="http://schemas.microsoft.com/office/drawing/2014/main" id="{9AB2DAA8-16A3-B556-0477-590A9556E8C3}"/>
                  </a:ext>
                </a:extLst>
              </p:cNvPr>
              <p:cNvCxnSpPr/>
              <p:nvPr/>
            </p:nvCxnSpPr>
            <p:spPr>
              <a:xfrm>
                <a:off x="7293933" y="2860158"/>
                <a:ext cx="0" cy="106325"/>
              </a:xfrm>
              <a:prstGeom prst="straightConnector1">
                <a:avLst/>
              </a:prstGeom>
              <a:ln w="38100">
                <a:solidFill>
                  <a:srgbClr val="FF93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CDB95C12-1E99-2C9A-E8C8-451CAF2984FA}"/>
                </a:ext>
              </a:extLst>
            </p:cNvPr>
            <p:cNvGrpSpPr/>
            <p:nvPr/>
          </p:nvGrpSpPr>
          <p:grpSpPr>
            <a:xfrm>
              <a:off x="6762496" y="3064617"/>
              <a:ext cx="597717" cy="685592"/>
              <a:chOff x="6517758" y="2498650"/>
              <a:chExt cx="776177" cy="765545"/>
            </a:xfrm>
          </p:grpSpPr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2C3A6159-C691-C80A-66F0-FC0ADAFFBEEC}"/>
                  </a:ext>
                </a:extLst>
              </p:cNvPr>
              <p:cNvSpPr/>
              <p:nvPr/>
            </p:nvSpPr>
            <p:spPr>
              <a:xfrm>
                <a:off x="6517758" y="2498650"/>
                <a:ext cx="776177" cy="765545"/>
              </a:xfrm>
              <a:prstGeom prst="ellipse">
                <a:avLst/>
              </a:prstGeom>
              <a:noFill/>
              <a:ln w="38100">
                <a:solidFill>
                  <a:srgbClr val="FF9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8" name="Straight Arrow Connector 97">
                <a:extLst>
                  <a:ext uri="{FF2B5EF4-FFF2-40B4-BE49-F238E27FC236}">
                    <a16:creationId xmlns:a16="http://schemas.microsoft.com/office/drawing/2014/main" id="{616CCDA3-85C0-FE03-D44D-B33F1F07C034}"/>
                  </a:ext>
                </a:extLst>
              </p:cNvPr>
              <p:cNvCxnSpPr/>
              <p:nvPr/>
            </p:nvCxnSpPr>
            <p:spPr>
              <a:xfrm>
                <a:off x="7293933" y="2860158"/>
                <a:ext cx="0" cy="106325"/>
              </a:xfrm>
              <a:prstGeom prst="straightConnector1">
                <a:avLst/>
              </a:prstGeom>
              <a:ln w="38100">
                <a:solidFill>
                  <a:srgbClr val="FF93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A26E6507-5F3D-7E0A-169D-537E28FAED9F}"/>
                </a:ext>
              </a:extLst>
            </p:cNvPr>
            <p:cNvSpPr txBox="1"/>
            <p:nvPr/>
          </p:nvSpPr>
          <p:spPr>
            <a:xfrm>
              <a:off x="6346135" y="3728737"/>
              <a:ext cx="823822" cy="3911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SASI-Distorted</a:t>
              </a:r>
            </a:p>
            <a:p>
              <a:pPr algn="ctr"/>
              <a:r>
                <a:rPr lang="en-US" sz="1200" dirty="0"/>
                <a:t>Shock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345B4272-7EC3-7675-D712-EB8F7B0550A1}"/>
                </a:ext>
              </a:extLst>
            </p:cNvPr>
            <p:cNvSpPr txBox="1"/>
            <p:nvPr/>
          </p:nvSpPr>
          <p:spPr>
            <a:xfrm>
              <a:off x="6436493" y="3168729"/>
              <a:ext cx="432838" cy="4372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Gain </a:t>
              </a:r>
            </a:p>
            <a:p>
              <a:pPr algn="ctr"/>
              <a:r>
                <a:rPr lang="en-US" sz="1200" dirty="0"/>
                <a:t>Radius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74323D11-1D87-6E54-B7BF-90767D7AF945}"/>
                </a:ext>
              </a:extLst>
            </p:cNvPr>
            <p:cNvSpPr txBox="1"/>
            <p:nvPr/>
          </p:nvSpPr>
          <p:spPr>
            <a:xfrm>
              <a:off x="5694990" y="3102101"/>
              <a:ext cx="7047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Proto-</a:t>
              </a:r>
            </a:p>
            <a:p>
              <a:pPr algn="ctr"/>
              <a:r>
                <a:rPr lang="en-US" sz="1200" dirty="0"/>
                <a:t>Neutron</a:t>
              </a:r>
            </a:p>
            <a:p>
              <a:pPr algn="ctr"/>
              <a:r>
                <a:rPr lang="en-US" sz="1200" dirty="0"/>
                <a:t>Star</a:t>
              </a:r>
            </a:p>
          </p:txBody>
        </p:sp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FDDA98E9-13EA-A11B-4642-DE5515E065E8}"/>
              </a:ext>
            </a:extLst>
          </p:cNvPr>
          <p:cNvSpPr txBox="1"/>
          <p:nvPr/>
        </p:nvSpPr>
        <p:spPr>
          <a:xfrm>
            <a:off x="9124668" y="2559508"/>
            <a:ext cx="2404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Standing Accretion Shock Instability</a:t>
            </a:r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D80C0455-773F-BBD1-A1A7-2406213066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90" y="4151079"/>
            <a:ext cx="3038578" cy="2218034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4B46555A-015A-0375-8FB4-7D57AEA12E8D}"/>
              </a:ext>
            </a:extLst>
          </p:cNvPr>
          <p:cNvSpPr txBox="1"/>
          <p:nvPr/>
        </p:nvSpPr>
        <p:spPr>
          <a:xfrm>
            <a:off x="167192" y="6390484"/>
            <a:ext cx="3301545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Dasgupta, </a:t>
            </a:r>
            <a:r>
              <a:rPr lang="en-US" sz="1200" dirty="0" err="1"/>
              <a:t>Mirizzi</a:t>
            </a:r>
            <a:r>
              <a:rPr lang="en-US" sz="1200" dirty="0"/>
              <a:t>, and Sen, JCAP 1702, 019 (2017)</a:t>
            </a: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1F90E50B-F93F-4BB1-56B5-E45EFA4A7BCC}"/>
              </a:ext>
            </a:extLst>
          </p:cNvPr>
          <p:cNvCxnSpPr>
            <a:cxnSpLocks/>
          </p:cNvCxnSpPr>
          <p:nvPr/>
        </p:nvCxnSpPr>
        <p:spPr>
          <a:xfrm flipH="1">
            <a:off x="257227" y="2548668"/>
            <a:ext cx="2103200" cy="15696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99D9AD-5F9B-7324-2D05-C01798954FBC}"/>
              </a:ext>
            </a:extLst>
          </p:cNvPr>
          <p:cNvCxnSpPr>
            <a:cxnSpLocks/>
          </p:cNvCxnSpPr>
          <p:nvPr/>
        </p:nvCxnSpPr>
        <p:spPr>
          <a:xfrm>
            <a:off x="2363968" y="2552210"/>
            <a:ext cx="741162" cy="18675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0" name="Picture 2">
            <a:extLst>
              <a:ext uri="{FF2B5EF4-FFF2-40B4-BE49-F238E27FC236}">
                <a16:creationId xmlns:a16="http://schemas.microsoft.com/office/drawing/2014/main" id="{0A28BFA5-DBCD-C5C9-4220-99B074693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879" y="4799848"/>
            <a:ext cx="2968710" cy="1478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" name="Text Box 4">
            <a:extLst>
              <a:ext uri="{FF2B5EF4-FFF2-40B4-BE49-F238E27FC236}">
                <a16:creationId xmlns:a16="http://schemas.microsoft.com/office/drawing/2014/main" id="{F49302B2-BE39-30E6-5A16-FBC2C1117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6059" y="6453414"/>
            <a:ext cx="31562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 dirty="0" err="1">
                <a:latin typeface="+mn-lt"/>
              </a:rPr>
              <a:t>Bruenn</a:t>
            </a:r>
            <a:r>
              <a:rPr lang="en-US" sz="1200" dirty="0">
                <a:latin typeface="+mn-lt"/>
              </a:rPr>
              <a:t>, DeNisco, and AM, </a:t>
            </a:r>
            <a:r>
              <a:rPr lang="en-US" sz="1200" i="1" dirty="0" err="1">
                <a:latin typeface="+mn-lt"/>
              </a:rPr>
              <a:t>Ap.J</a:t>
            </a:r>
            <a:r>
              <a:rPr lang="en-US" sz="1200" i="1" dirty="0">
                <a:latin typeface="+mn-lt"/>
              </a:rPr>
              <a:t>.</a:t>
            </a:r>
            <a:r>
              <a:rPr lang="en-US" sz="1200" dirty="0">
                <a:latin typeface="+mn-lt"/>
              </a:rPr>
              <a:t> </a:t>
            </a:r>
            <a:r>
              <a:rPr lang="en-US" sz="1200" b="1" dirty="0">
                <a:latin typeface="+mn-lt"/>
              </a:rPr>
              <a:t>560</a:t>
            </a:r>
            <a:r>
              <a:rPr lang="en-US" sz="1200" dirty="0">
                <a:latin typeface="+mn-lt"/>
              </a:rPr>
              <a:t>, 326 (2001)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B1E0B8D2-35DE-C800-2F4C-0D7A9575C6F4}"/>
                  </a:ext>
                </a:extLst>
              </p:cNvPr>
              <p:cNvSpPr txBox="1"/>
              <p:nvPr/>
            </p:nvSpPr>
            <p:spPr>
              <a:xfrm>
                <a:off x="3768652" y="4624453"/>
                <a:ext cx="2019977" cy="2984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B1E0B8D2-35DE-C800-2F4C-0D7A9575C6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8652" y="4624453"/>
                <a:ext cx="2019977" cy="298415"/>
              </a:xfrm>
              <a:prstGeom prst="rect">
                <a:avLst/>
              </a:prstGeom>
              <a:blipFill>
                <a:blip r:embed="rId9"/>
                <a:stretch>
                  <a:fillRect l="-3727" t="-4167" r="-3106" b="-2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0" name="TextBox 129">
            <a:extLst>
              <a:ext uri="{FF2B5EF4-FFF2-40B4-BE49-F238E27FC236}">
                <a16:creationId xmlns:a16="http://schemas.microsoft.com/office/drawing/2014/main" id="{2446DAF0-AD1C-7CAB-3A13-408FA6A60959}"/>
              </a:ext>
            </a:extLst>
          </p:cNvPr>
          <p:cNvSpPr txBox="1"/>
          <p:nvPr/>
        </p:nvSpPr>
        <p:spPr>
          <a:xfrm>
            <a:off x="3946643" y="5776915"/>
            <a:ext cx="16644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u="sng" dirty="0"/>
              <a:t>Quantum Kinetics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051E05DE-DF04-5F87-E05A-A2DA3D0B6092}"/>
              </a:ext>
            </a:extLst>
          </p:cNvPr>
          <p:cNvSpPr txBox="1"/>
          <p:nvPr/>
        </p:nvSpPr>
        <p:spPr>
          <a:xfrm>
            <a:off x="6999194" y="4387917"/>
            <a:ext cx="1217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Newtonian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F7A5AF79-D2EE-F89C-6CF8-5DFF60F2D987}"/>
              </a:ext>
            </a:extLst>
          </p:cNvPr>
          <p:cNvSpPr txBox="1"/>
          <p:nvPr/>
        </p:nvSpPr>
        <p:spPr>
          <a:xfrm>
            <a:off x="8899101" y="4405169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</a:t>
            </a:r>
          </a:p>
        </p:txBody>
      </p:sp>
      <p:sp>
        <p:nvSpPr>
          <p:cNvPr id="135" name="Right Brace 134">
            <a:extLst>
              <a:ext uri="{FF2B5EF4-FFF2-40B4-BE49-F238E27FC236}">
                <a16:creationId xmlns:a16="http://schemas.microsoft.com/office/drawing/2014/main" id="{538B9AFB-6351-50AD-2EB6-7762B6549F86}"/>
              </a:ext>
            </a:extLst>
          </p:cNvPr>
          <p:cNvSpPr/>
          <p:nvPr/>
        </p:nvSpPr>
        <p:spPr>
          <a:xfrm>
            <a:off x="3234409" y="4277887"/>
            <a:ext cx="274276" cy="203785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D6B9FF4-3013-2346-D4F5-335F9B6B5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66865" y="5022962"/>
            <a:ext cx="2919632" cy="593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020826-0D7F-3481-2393-7D16D7D80AAF}"/>
              </a:ext>
            </a:extLst>
          </p:cNvPr>
          <p:cNvSpPr txBox="1"/>
          <p:nvPr/>
        </p:nvSpPr>
        <p:spPr>
          <a:xfrm>
            <a:off x="3893584" y="4218415"/>
            <a:ext cx="1770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u="sng" dirty="0"/>
              <a:t>Boltzmann Kinetics</a:t>
            </a:r>
          </a:p>
          <a:p>
            <a:pPr algn="ctr"/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057F2A-82D8-2C1C-269E-8EB757A771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15403" y="6033970"/>
            <a:ext cx="3487082" cy="5306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366F22-B50E-22C2-7736-90B7272CD38E}"/>
              </a:ext>
            </a:extLst>
          </p:cNvPr>
          <p:cNvSpPr txBox="1"/>
          <p:nvPr/>
        </p:nvSpPr>
        <p:spPr>
          <a:xfrm>
            <a:off x="6784629" y="6115469"/>
            <a:ext cx="10642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20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1F8FE9-0B3A-E2B5-7663-FDFF4FEAC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36" y="624851"/>
            <a:ext cx="4563710" cy="34606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A66B7C-66C3-D4FE-6DC0-83C955E468A4}"/>
              </a:ext>
            </a:extLst>
          </p:cNvPr>
          <p:cNvSpPr txBox="1"/>
          <p:nvPr/>
        </p:nvSpPr>
        <p:spPr>
          <a:xfrm>
            <a:off x="381986" y="4168075"/>
            <a:ext cx="4190014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err="1"/>
              <a:t>Janka</a:t>
            </a:r>
            <a:r>
              <a:rPr lang="en-US" sz="1600" dirty="0"/>
              <a:t> et al. </a:t>
            </a:r>
            <a:r>
              <a:rPr lang="en-US" sz="1600" i="1" dirty="0"/>
              <a:t>Prog. </a:t>
            </a:r>
            <a:r>
              <a:rPr lang="en-US" sz="1600" i="1" dirty="0" err="1"/>
              <a:t>Theor</a:t>
            </a:r>
            <a:r>
              <a:rPr lang="en-US" sz="1600" i="1" dirty="0"/>
              <a:t>. Exp. Phys. </a:t>
            </a:r>
            <a:r>
              <a:rPr lang="en-US" sz="1600" b="1" dirty="0"/>
              <a:t>2012</a:t>
            </a:r>
            <a:r>
              <a:rPr lang="en-US" sz="1600" dirty="0"/>
              <a:t>, 01A309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6EBFF6-24EA-7E79-5E95-AD2D74AA27A3}"/>
              </a:ext>
            </a:extLst>
          </p:cNvPr>
          <p:cNvSpPr/>
          <p:nvPr/>
        </p:nvSpPr>
        <p:spPr>
          <a:xfrm>
            <a:off x="306085" y="8576"/>
            <a:ext cx="115836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Physical Ingredients of a Neutrino-Driven Core Collapse Supernova Explosion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E86C7EC-03E1-A233-B8A0-442804E52BB6}"/>
              </a:ext>
            </a:extLst>
          </p:cNvPr>
          <p:cNvCxnSpPr/>
          <p:nvPr/>
        </p:nvCxnSpPr>
        <p:spPr>
          <a:xfrm>
            <a:off x="-10658" y="542260"/>
            <a:ext cx="12192000" cy="0"/>
          </a:xfrm>
          <a:prstGeom prst="line">
            <a:avLst/>
          </a:prstGeom>
          <a:ln w="19050">
            <a:solidFill>
              <a:srgbClr val="FF9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CD99A8DA-C1A1-ACF7-45A1-694CAC7BC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4030" y="3886677"/>
            <a:ext cx="2453777" cy="24440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1F6A86-BB5E-5869-7059-A759E0E52D55}"/>
              </a:ext>
            </a:extLst>
          </p:cNvPr>
          <p:cNvSpPr txBox="1"/>
          <p:nvPr/>
        </p:nvSpPr>
        <p:spPr>
          <a:xfrm>
            <a:off x="5037930" y="6358755"/>
            <a:ext cx="2825114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Tews et al. </a:t>
            </a:r>
            <a:r>
              <a:rPr lang="en-US" sz="1600" i="1" dirty="0" err="1"/>
              <a:t>Ap.J</a:t>
            </a:r>
            <a:r>
              <a:rPr lang="en-US" sz="1600" i="1" dirty="0"/>
              <a:t>.</a:t>
            </a:r>
            <a:r>
              <a:rPr lang="en-US" sz="1600" dirty="0"/>
              <a:t> </a:t>
            </a:r>
            <a:r>
              <a:rPr lang="en-US" sz="1600" b="1" dirty="0"/>
              <a:t>848</a:t>
            </a:r>
            <a:r>
              <a:rPr lang="en-US" sz="1600" dirty="0"/>
              <a:t>, 105 (2017)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799992F-E540-375B-40C4-5753CA6B9792}"/>
              </a:ext>
            </a:extLst>
          </p:cNvPr>
          <p:cNvSpPr/>
          <p:nvPr/>
        </p:nvSpPr>
        <p:spPr>
          <a:xfrm>
            <a:off x="5816506" y="1743740"/>
            <a:ext cx="1108827" cy="11483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Nuclear </a:t>
            </a:r>
            <a:r>
              <a:rPr lang="en-US" sz="1400" dirty="0" err="1"/>
              <a:t>Mattter</a:t>
            </a:r>
            <a:endParaRPr lang="en-US" sz="14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3271B60-8178-9636-68AB-18BCFF561EE2}"/>
              </a:ext>
            </a:extLst>
          </p:cNvPr>
          <p:cNvSpPr/>
          <p:nvPr/>
        </p:nvSpPr>
        <p:spPr>
          <a:xfrm>
            <a:off x="4902108" y="871866"/>
            <a:ext cx="2923954" cy="291331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97FC19-C4B0-10FB-658A-2C7063713D1C}"/>
              </a:ext>
            </a:extLst>
          </p:cNvPr>
          <p:cNvSpPr txBox="1"/>
          <p:nvPr/>
        </p:nvSpPr>
        <p:spPr>
          <a:xfrm>
            <a:off x="6934498" y="1851471"/>
            <a:ext cx="8611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Nuclei</a:t>
            </a:r>
          </a:p>
          <a:p>
            <a:pPr algn="ctr"/>
            <a:r>
              <a:rPr lang="en-US" sz="1400" dirty="0"/>
              <a:t>and</a:t>
            </a:r>
          </a:p>
          <a:p>
            <a:pPr algn="ctr"/>
            <a:r>
              <a:rPr lang="en-US" sz="1400" dirty="0"/>
              <a:t>Nucleons</a:t>
            </a:r>
          </a:p>
          <a:p>
            <a:pPr algn="ctr"/>
            <a:r>
              <a:rPr lang="en-US" sz="1400" dirty="0"/>
              <a:t>in NSE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DE52B8-0273-FFB0-D39C-F54F85A35BAB}"/>
              </a:ext>
            </a:extLst>
          </p:cNvPr>
          <p:cNvSpPr txBox="1"/>
          <p:nvPr/>
        </p:nvSpPr>
        <p:spPr>
          <a:xfrm>
            <a:off x="7775973" y="1948566"/>
            <a:ext cx="982385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Nuclei</a:t>
            </a:r>
          </a:p>
          <a:p>
            <a:pPr algn="ctr"/>
            <a:r>
              <a:rPr lang="en-US" sz="1400" dirty="0"/>
              <a:t>in </a:t>
            </a:r>
          </a:p>
          <a:p>
            <a:pPr algn="ctr"/>
            <a:r>
              <a:rPr lang="en-US" sz="1400" dirty="0"/>
              <a:t>non-NSE</a:t>
            </a:r>
          </a:p>
          <a:p>
            <a:pPr algn="ctr"/>
            <a:r>
              <a:rPr lang="en-US" sz="1400" dirty="0"/>
              <a:t>(need for a</a:t>
            </a:r>
          </a:p>
          <a:p>
            <a:pPr algn="ctr"/>
            <a:r>
              <a:rPr lang="en-US" sz="1400" dirty="0"/>
              <a:t>nuclear </a:t>
            </a:r>
          </a:p>
          <a:p>
            <a:pPr algn="ctr"/>
            <a:r>
              <a:rPr lang="en-US" sz="1400" dirty="0"/>
              <a:t>burning </a:t>
            </a:r>
          </a:p>
          <a:p>
            <a:pPr algn="ctr"/>
            <a:r>
              <a:rPr lang="en-US" sz="1400" dirty="0"/>
              <a:t>network)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1E66ABF-3EC6-22B5-C1E2-53F2B87A5EB7}"/>
              </a:ext>
            </a:extLst>
          </p:cNvPr>
          <p:cNvCxnSpPr>
            <a:stCxn id="6" idx="0"/>
          </p:cNvCxnSpPr>
          <p:nvPr/>
        </p:nvCxnSpPr>
        <p:spPr>
          <a:xfrm flipH="1" flipV="1">
            <a:off x="6364085" y="2687230"/>
            <a:ext cx="6834" cy="11994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9E5B40-C8FD-75FB-0D1A-56DBAAEBBD51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6370919" y="3105367"/>
            <a:ext cx="486214" cy="7813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32CA698-8D70-5D83-1AA8-4DA9BA315B06}"/>
              </a:ext>
            </a:extLst>
          </p:cNvPr>
          <p:cNvSpPr txBox="1"/>
          <p:nvPr/>
        </p:nvSpPr>
        <p:spPr>
          <a:xfrm>
            <a:off x="7297013" y="946299"/>
            <a:ext cx="675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Shock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459952-602D-842B-8BAD-DFA95022F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117" y="4738484"/>
            <a:ext cx="4270149" cy="14463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FF7FD5E-24A9-6ACE-265E-6BEFAB22482F}"/>
              </a:ext>
            </a:extLst>
          </p:cNvPr>
          <p:cNvSpPr txBox="1"/>
          <p:nvPr/>
        </p:nvSpPr>
        <p:spPr>
          <a:xfrm>
            <a:off x="1450120" y="6286314"/>
            <a:ext cx="312188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err="1"/>
              <a:t>Bollig</a:t>
            </a:r>
            <a:r>
              <a:rPr lang="en-US" sz="1600" dirty="0"/>
              <a:t> et al. PRL </a:t>
            </a:r>
            <a:r>
              <a:rPr lang="en-US" sz="1600" b="1" dirty="0"/>
              <a:t>119</a:t>
            </a:r>
            <a:r>
              <a:rPr lang="en-US" sz="1600" dirty="0"/>
              <a:t>, 242702 (2017)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FC8AAF5-4DA9-D06A-70A8-05831665E7D2}"/>
              </a:ext>
            </a:extLst>
          </p:cNvPr>
          <p:cNvCxnSpPr>
            <a:cxnSpLocks/>
          </p:cNvCxnSpPr>
          <p:nvPr/>
        </p:nvCxnSpPr>
        <p:spPr>
          <a:xfrm>
            <a:off x="4728118" y="624851"/>
            <a:ext cx="27854" cy="607245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C74C530-BC47-E264-1A1C-0A83B3C0E973}"/>
              </a:ext>
            </a:extLst>
          </p:cNvPr>
          <p:cNvCxnSpPr>
            <a:cxnSpLocks/>
          </p:cNvCxnSpPr>
          <p:nvPr/>
        </p:nvCxnSpPr>
        <p:spPr>
          <a:xfrm>
            <a:off x="8776975" y="624851"/>
            <a:ext cx="27854" cy="607245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7D42ACCA-10FA-C345-B0F7-323A34E5B4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8339" y="762338"/>
            <a:ext cx="3158025" cy="348580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24B8BA3-D2DB-B006-DBFE-A678B8F26DFE}"/>
              </a:ext>
            </a:extLst>
          </p:cNvPr>
          <p:cNvSpPr txBox="1"/>
          <p:nvPr/>
        </p:nvSpPr>
        <p:spPr>
          <a:xfrm>
            <a:off x="9070948" y="4370123"/>
            <a:ext cx="2905461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Navo’ et al. </a:t>
            </a:r>
            <a:r>
              <a:rPr lang="en-US" sz="1600" i="1" dirty="0" err="1"/>
              <a:t>Ap.J</a:t>
            </a:r>
            <a:r>
              <a:rPr lang="en-US" sz="1600" i="1" dirty="0"/>
              <a:t>.</a:t>
            </a:r>
            <a:r>
              <a:rPr lang="en-US" sz="1600" dirty="0"/>
              <a:t> </a:t>
            </a:r>
            <a:r>
              <a:rPr lang="en-US" sz="1600" b="1" dirty="0"/>
              <a:t>951</a:t>
            </a:r>
            <a:r>
              <a:rPr lang="en-US" sz="1600" dirty="0"/>
              <a:t>, 112 (2023)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9B5001-F3F2-5C2D-40ED-8655ADCA46E1}"/>
              </a:ext>
            </a:extLst>
          </p:cNvPr>
          <p:cNvSpPr txBox="1"/>
          <p:nvPr/>
        </p:nvSpPr>
        <p:spPr>
          <a:xfrm>
            <a:off x="8823446" y="5108716"/>
            <a:ext cx="338753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Nuclear Burning: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Lowers </a:t>
            </a:r>
            <a:r>
              <a:rPr lang="en-US" sz="1400" dirty="0" err="1"/>
              <a:t>Preshock</a:t>
            </a:r>
            <a:r>
              <a:rPr lang="en-US" sz="1400" dirty="0"/>
              <a:t> Ram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Changes Composition/Neutrino Heating</a:t>
            </a:r>
          </a:p>
        </p:txBody>
      </p:sp>
    </p:spTree>
    <p:extLst>
      <p:ext uri="{BB962C8B-B14F-4D97-AF65-F5344CB8AC3E}">
        <p14:creationId xmlns:p14="http://schemas.microsoft.com/office/powerpoint/2010/main" val="3732292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1C836C2-09FA-478F-1498-1E192CF4CB8E}"/>
              </a:ext>
            </a:extLst>
          </p:cNvPr>
          <p:cNvGrpSpPr/>
          <p:nvPr/>
        </p:nvGrpSpPr>
        <p:grpSpPr>
          <a:xfrm>
            <a:off x="-2200944" y="-637950"/>
            <a:ext cx="8920720" cy="8878186"/>
            <a:chOff x="-1254642" y="180755"/>
            <a:chExt cx="7442791" cy="740025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6D7FC5A-39B6-9CA0-7A71-D483593AA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9899" y="1858731"/>
              <a:ext cx="4122648" cy="4130748"/>
            </a:xfrm>
            <a:prstGeom prst="rect">
              <a:avLst/>
            </a:prstGeom>
          </p:spPr>
        </p:pic>
        <p:sp>
          <p:nvSpPr>
            <p:cNvPr id="5" name="Donut 4">
              <a:extLst>
                <a:ext uri="{FF2B5EF4-FFF2-40B4-BE49-F238E27FC236}">
                  <a16:creationId xmlns:a16="http://schemas.microsoft.com/office/drawing/2014/main" id="{3C2F224C-F96B-5E78-B402-19E8505AF796}"/>
                </a:ext>
              </a:extLst>
            </p:cNvPr>
            <p:cNvSpPr/>
            <p:nvPr/>
          </p:nvSpPr>
          <p:spPr>
            <a:xfrm>
              <a:off x="-1254642" y="180755"/>
              <a:ext cx="7442791" cy="7400259"/>
            </a:xfrm>
            <a:prstGeom prst="donu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7300A73-EF71-45C1-F853-07BE49BE92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1964276"/>
              </p:ext>
            </p:extLst>
          </p:nvPr>
        </p:nvGraphicFramePr>
        <p:xfrm>
          <a:off x="3792326" y="110244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9D6E2DF1-1323-68A6-1075-4DEFB64513B5}"/>
              </a:ext>
            </a:extLst>
          </p:cNvPr>
          <p:cNvSpPr/>
          <p:nvPr/>
        </p:nvSpPr>
        <p:spPr>
          <a:xfrm>
            <a:off x="76230" y="61735"/>
            <a:ext cx="1202207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Core Collapse Supernova Model Requirements</a:t>
            </a:r>
          </a:p>
        </p:txBody>
      </p:sp>
    </p:spTree>
    <p:extLst>
      <p:ext uri="{BB962C8B-B14F-4D97-AF65-F5344CB8AC3E}">
        <p14:creationId xmlns:p14="http://schemas.microsoft.com/office/powerpoint/2010/main" val="378305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AD464-429C-AB36-F87E-686555D18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1E18971-BFCB-7AF8-F32E-5CD087C56084}"/>
              </a:ext>
            </a:extLst>
          </p:cNvPr>
          <p:cNvGrpSpPr/>
          <p:nvPr/>
        </p:nvGrpSpPr>
        <p:grpSpPr>
          <a:xfrm>
            <a:off x="-2200944" y="-637950"/>
            <a:ext cx="8920720" cy="8878186"/>
            <a:chOff x="-1254642" y="180755"/>
            <a:chExt cx="7442791" cy="740025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4682544-EBA2-318A-AD94-C91048AC0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9899" y="1858731"/>
              <a:ext cx="4122648" cy="4130748"/>
            </a:xfrm>
            <a:prstGeom prst="rect">
              <a:avLst/>
            </a:prstGeom>
          </p:spPr>
        </p:pic>
        <p:sp>
          <p:nvSpPr>
            <p:cNvPr id="5" name="Donut 4">
              <a:extLst>
                <a:ext uri="{FF2B5EF4-FFF2-40B4-BE49-F238E27FC236}">
                  <a16:creationId xmlns:a16="http://schemas.microsoft.com/office/drawing/2014/main" id="{50F47B76-3E87-013A-6CA8-0C7555292E7D}"/>
                </a:ext>
              </a:extLst>
            </p:cNvPr>
            <p:cNvSpPr/>
            <p:nvPr/>
          </p:nvSpPr>
          <p:spPr>
            <a:xfrm>
              <a:off x="-1254642" y="180755"/>
              <a:ext cx="7442791" cy="7400259"/>
            </a:xfrm>
            <a:prstGeom prst="donu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83B3220-02AD-8E6F-0305-04BB109E57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2724720"/>
              </p:ext>
            </p:extLst>
          </p:nvPr>
        </p:nvGraphicFramePr>
        <p:xfrm>
          <a:off x="3792326" y="110244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0C83B2D8-1E49-AEFF-B8D9-788F5E86309B}"/>
              </a:ext>
            </a:extLst>
          </p:cNvPr>
          <p:cNvSpPr/>
          <p:nvPr/>
        </p:nvSpPr>
        <p:spPr>
          <a:xfrm>
            <a:off x="76230" y="61735"/>
            <a:ext cx="1202207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Core Collapse Supernova Model Requirements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9038B1-EB82-E67C-A895-BF8C93F51C87}"/>
              </a:ext>
            </a:extLst>
          </p:cNvPr>
          <p:cNvSpPr txBox="1"/>
          <p:nvPr/>
        </p:nvSpPr>
        <p:spPr>
          <a:xfrm>
            <a:off x="7114796" y="6361483"/>
            <a:ext cx="28770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Kuroda </a:t>
            </a:r>
            <a:r>
              <a:rPr lang="en-US" i="1" dirty="0" err="1"/>
              <a:t>Ap.J</a:t>
            </a:r>
            <a:r>
              <a:rPr lang="en-US" i="1" dirty="0"/>
              <a:t>.</a:t>
            </a:r>
            <a:r>
              <a:rPr lang="en-US" dirty="0"/>
              <a:t> </a:t>
            </a:r>
            <a:r>
              <a:rPr lang="en-US" b="1" dirty="0"/>
              <a:t>906</a:t>
            </a:r>
            <a:r>
              <a:rPr lang="en-US" dirty="0"/>
              <a:t>, 128 (2021)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7623D24-6A99-6CC1-6FD3-BB3C7AA3CD2D}"/>
              </a:ext>
            </a:extLst>
          </p:cNvPr>
          <p:cNvCxnSpPr/>
          <p:nvPr/>
        </p:nvCxnSpPr>
        <p:spPr>
          <a:xfrm>
            <a:off x="5241073" y="4549698"/>
            <a:ext cx="347918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701AB85-B114-251F-B6F1-FBC8D29E088B}"/>
              </a:ext>
            </a:extLst>
          </p:cNvPr>
          <p:cNvCxnSpPr>
            <a:cxnSpLocks/>
          </p:cNvCxnSpPr>
          <p:nvPr/>
        </p:nvCxnSpPr>
        <p:spPr>
          <a:xfrm>
            <a:off x="7805369" y="3814202"/>
            <a:ext cx="149765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D35110F-D98F-B7FD-82C5-2DABF063AD94}"/>
              </a:ext>
            </a:extLst>
          </p:cNvPr>
          <p:cNvSpPr txBox="1"/>
          <p:nvPr/>
        </p:nvSpPr>
        <p:spPr>
          <a:xfrm>
            <a:off x="7862087" y="3274474"/>
            <a:ext cx="1457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Two-Moment</a:t>
            </a:r>
          </a:p>
        </p:txBody>
      </p:sp>
    </p:spTree>
    <p:extLst>
      <p:ext uri="{BB962C8B-B14F-4D97-AF65-F5344CB8AC3E}">
        <p14:creationId xmlns:p14="http://schemas.microsoft.com/office/powerpoint/2010/main" val="3856479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17641A-FD06-D00D-47D0-14F6D66C5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5" y="1197653"/>
            <a:ext cx="7535583" cy="8628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71C782-629B-9A3A-C3A9-C14B6028D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77" y="2470575"/>
            <a:ext cx="6620120" cy="5421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65B245-D6C7-2BE8-AE5C-7CDD234E81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24" y="3147444"/>
            <a:ext cx="5826021" cy="10456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492B8D-5B2E-F4AB-C130-180F955BD406}"/>
              </a:ext>
            </a:extLst>
          </p:cNvPr>
          <p:cNvSpPr txBox="1"/>
          <p:nvPr/>
        </p:nvSpPr>
        <p:spPr>
          <a:xfrm>
            <a:off x="142177" y="4443989"/>
            <a:ext cx="2927917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err="1"/>
              <a:t>Laiu</a:t>
            </a:r>
            <a:r>
              <a:rPr lang="en-US" sz="1600" dirty="0"/>
              <a:t> et al. JCP </a:t>
            </a:r>
            <a:r>
              <a:rPr lang="en-US" sz="1600" b="1" dirty="0"/>
              <a:t>520</a:t>
            </a:r>
            <a:r>
              <a:rPr lang="en-US" sz="1600" dirty="0"/>
              <a:t> 113477 (2025)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058BCB-2EE9-3BEA-3AD4-A3680779B4D7}"/>
              </a:ext>
            </a:extLst>
          </p:cNvPr>
          <p:cNvSpPr/>
          <p:nvPr/>
        </p:nvSpPr>
        <p:spPr>
          <a:xfrm>
            <a:off x="2819553" y="61735"/>
            <a:ext cx="653544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Moments: A Blessing and a Curse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F59946-0D14-A367-DE07-CD0DBE59BDD1}"/>
              </a:ext>
            </a:extLst>
          </p:cNvPr>
          <p:cNvCxnSpPr/>
          <p:nvPr/>
        </p:nvCxnSpPr>
        <p:spPr>
          <a:xfrm>
            <a:off x="-10658" y="787583"/>
            <a:ext cx="12192000" cy="0"/>
          </a:xfrm>
          <a:prstGeom prst="line">
            <a:avLst/>
          </a:prstGeom>
          <a:ln w="19050">
            <a:solidFill>
              <a:srgbClr val="FF9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2CE718C-5DEA-77A3-531E-F3CDE04251B2}"/>
              </a:ext>
            </a:extLst>
          </p:cNvPr>
          <p:cNvSpPr txBox="1"/>
          <p:nvPr/>
        </p:nvSpPr>
        <p:spPr>
          <a:xfrm>
            <a:off x="8073483" y="1202126"/>
            <a:ext cx="39060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Infinite hierarchy of angular moments</a:t>
            </a:r>
          </a:p>
          <a:p>
            <a:r>
              <a:rPr lang="en-US" i="1" dirty="0"/>
              <a:t>contains the angular information in the </a:t>
            </a:r>
          </a:p>
          <a:p>
            <a:r>
              <a:rPr lang="en-US" i="1" dirty="0"/>
              <a:t>one distribution function.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738E3C-481A-75F1-6EDD-B826FBE0A8A7}"/>
              </a:ext>
            </a:extLst>
          </p:cNvPr>
          <p:cNvSpPr txBox="1"/>
          <p:nvPr/>
        </p:nvSpPr>
        <p:spPr>
          <a:xfrm>
            <a:off x="8073483" y="2543588"/>
            <a:ext cx="41009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Truncate the infinite hierarchy at the</a:t>
            </a:r>
          </a:p>
          <a:p>
            <a:r>
              <a:rPr lang="en-US" i="1" dirty="0"/>
              <a:t>equation for the second angular moment </a:t>
            </a:r>
          </a:p>
          <a:p>
            <a:r>
              <a:rPr lang="en-US" i="1" dirty="0"/>
              <a:t>(a vector).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6EA743-4FFF-8884-0840-4BC2C8AF3FD5}"/>
              </a:ext>
            </a:extLst>
          </p:cNvPr>
          <p:cNvSpPr txBox="1"/>
          <p:nvPr/>
        </p:nvSpPr>
        <p:spPr>
          <a:xfrm>
            <a:off x="8073483" y="3564611"/>
            <a:ext cx="3779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Third and fourth angular moments are</a:t>
            </a:r>
          </a:p>
          <a:p>
            <a:r>
              <a:rPr lang="en-US" i="1" dirty="0"/>
              <a:t>still present.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F70916-BFC4-7D0B-B5BE-C28ADB3BF373}"/>
              </a:ext>
            </a:extLst>
          </p:cNvPr>
          <p:cNvSpPr txBox="1"/>
          <p:nvPr/>
        </p:nvSpPr>
        <p:spPr>
          <a:xfrm>
            <a:off x="8073483" y="4441091"/>
            <a:ext cx="37664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Closure Problem</a:t>
            </a:r>
          </a:p>
          <a:p>
            <a:endParaRPr lang="en-US" i="1" dirty="0"/>
          </a:p>
          <a:p>
            <a:r>
              <a:rPr lang="en-US" i="1" dirty="0"/>
              <a:t>Most commonly used closure valid for </a:t>
            </a:r>
          </a:p>
          <a:p>
            <a:r>
              <a:rPr lang="en-US" i="1" dirty="0"/>
              <a:t>Maxwell–Boltzmann statistics, not </a:t>
            </a:r>
          </a:p>
          <a:p>
            <a:r>
              <a:rPr lang="en-US" i="1" dirty="0"/>
              <a:t>Fermi–Dirac statistics.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F70872-4C4B-12AB-F27D-4754EDA28145}"/>
              </a:ext>
            </a:extLst>
          </p:cNvPr>
          <p:cNvSpPr txBox="1"/>
          <p:nvPr/>
        </p:nvSpPr>
        <p:spPr>
          <a:xfrm>
            <a:off x="0" y="6488668"/>
            <a:ext cx="6479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a review, see: AM, </a:t>
            </a:r>
            <a:r>
              <a:rPr lang="en-US" dirty="0" err="1"/>
              <a:t>Endeve</a:t>
            </a:r>
            <a:r>
              <a:rPr lang="en-US" dirty="0"/>
              <a:t>, Bruenn, and Messer LRCA </a:t>
            </a:r>
            <a:r>
              <a:rPr lang="en-US" b="1" dirty="0"/>
              <a:t>6</a:t>
            </a:r>
            <a:r>
              <a:rPr lang="en-US" dirty="0"/>
              <a:t>:4 (2020)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F9098CC-1A4D-30B1-851C-877606063E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1983" y="3845261"/>
            <a:ext cx="2355222" cy="194685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224891F-DBDC-D05C-5382-E4DE78084886}"/>
              </a:ext>
            </a:extLst>
          </p:cNvPr>
          <p:cNvSpPr txBox="1"/>
          <p:nvPr/>
        </p:nvSpPr>
        <p:spPr>
          <a:xfrm>
            <a:off x="5317339" y="5868201"/>
            <a:ext cx="2548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Chu et al. JCP 389, 62 (2019)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314338-3BB8-7A28-922E-E8DBCB4471FE}"/>
              </a:ext>
            </a:extLst>
          </p:cNvPr>
          <p:cNvSpPr txBox="1"/>
          <p:nvPr/>
        </p:nvSpPr>
        <p:spPr>
          <a:xfrm>
            <a:off x="2340526" y="5321793"/>
            <a:ext cx="2753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Realizable region for Fermions.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A22D5D-E9E8-C3FB-4D6C-46FBC45E0431}"/>
              </a:ext>
            </a:extLst>
          </p:cNvPr>
          <p:cNvSpPr txBox="1"/>
          <p:nvPr/>
        </p:nvSpPr>
        <p:spPr>
          <a:xfrm>
            <a:off x="1691631" y="5006145"/>
            <a:ext cx="3402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Realizable region for classical particles.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4C4E031-E122-2EBB-C2A6-0F16685F7859}"/>
              </a:ext>
            </a:extLst>
          </p:cNvPr>
          <p:cNvCxnSpPr>
            <a:stCxn id="17" idx="3"/>
          </p:cNvCxnSpPr>
          <p:nvPr/>
        </p:nvCxnSpPr>
        <p:spPr>
          <a:xfrm flipV="1">
            <a:off x="5093844" y="5066649"/>
            <a:ext cx="1245744" cy="42442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9592159-EBBC-949B-8BB6-70F7E751FCC5}"/>
              </a:ext>
            </a:extLst>
          </p:cNvPr>
          <p:cNvCxnSpPr>
            <a:cxnSpLocks/>
          </p:cNvCxnSpPr>
          <p:nvPr/>
        </p:nvCxnSpPr>
        <p:spPr>
          <a:xfrm flipV="1">
            <a:off x="5067826" y="4377674"/>
            <a:ext cx="857029" cy="78629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87E5723-DEF3-50FE-4B74-29D5D3B4F188}"/>
              </a:ext>
            </a:extLst>
          </p:cNvPr>
          <p:cNvCxnSpPr/>
          <p:nvPr/>
        </p:nvCxnSpPr>
        <p:spPr>
          <a:xfrm>
            <a:off x="4304371" y="3012740"/>
            <a:ext cx="3679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44EAF8C-5EF9-DF9E-947F-3D5DC695ECC2}"/>
              </a:ext>
            </a:extLst>
          </p:cNvPr>
          <p:cNvCxnSpPr/>
          <p:nvPr/>
        </p:nvCxnSpPr>
        <p:spPr>
          <a:xfrm>
            <a:off x="1245220" y="3666944"/>
            <a:ext cx="3679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C6BCA0B-4772-CEFC-6D3D-1D3005ED7338}"/>
              </a:ext>
            </a:extLst>
          </p:cNvPr>
          <p:cNvCxnSpPr/>
          <p:nvPr/>
        </p:nvCxnSpPr>
        <p:spPr>
          <a:xfrm>
            <a:off x="2367775" y="3663230"/>
            <a:ext cx="3679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4B95332-C2F3-D198-23C4-E9C1D154E052}"/>
              </a:ext>
            </a:extLst>
          </p:cNvPr>
          <p:cNvCxnSpPr/>
          <p:nvPr/>
        </p:nvCxnSpPr>
        <p:spPr>
          <a:xfrm>
            <a:off x="4895384" y="3681818"/>
            <a:ext cx="3679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B7E2D85-1B6A-1E78-DB87-527DDE6B28BF}"/>
              </a:ext>
            </a:extLst>
          </p:cNvPr>
          <p:cNvCxnSpPr/>
          <p:nvPr/>
        </p:nvCxnSpPr>
        <p:spPr>
          <a:xfrm>
            <a:off x="1713572" y="4224509"/>
            <a:ext cx="3679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155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>
            <a:extLst>
              <a:ext uri="{FF2B5EF4-FFF2-40B4-BE49-F238E27FC236}">
                <a16:creationId xmlns:a16="http://schemas.microsoft.com/office/drawing/2014/main" id="{285DBDCC-F060-CFCF-8AD2-3F661DFBA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25500"/>
            <a:ext cx="12192000" cy="534035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>
                  <a:alpha val="62999"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4F378A-385C-EEBA-8013-9DF62D1727B4}"/>
              </a:ext>
            </a:extLst>
          </p:cNvPr>
          <p:cNvSpPr/>
          <p:nvPr/>
        </p:nvSpPr>
        <p:spPr>
          <a:xfrm>
            <a:off x="521860" y="78767"/>
            <a:ext cx="1114330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Flavor Mixing: It’s still all about the angular distributions!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0A488D2-CC02-4AB1-9C15-343C51E7115D}"/>
              </a:ext>
            </a:extLst>
          </p:cNvPr>
          <p:cNvSpPr/>
          <p:nvPr/>
        </p:nvSpPr>
        <p:spPr>
          <a:xfrm>
            <a:off x="134821" y="2243470"/>
            <a:ext cx="680484" cy="65921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F74E9A13-C50E-E3A8-B348-7FBBE3C5F477}"/>
              </a:ext>
            </a:extLst>
          </p:cNvPr>
          <p:cNvSpPr/>
          <p:nvPr/>
        </p:nvSpPr>
        <p:spPr>
          <a:xfrm rot="2245283">
            <a:off x="2112335" y="1722474"/>
            <a:ext cx="1892595" cy="2158409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DDD332C3-B008-1BA7-82AB-49D1FBE1F818}"/>
              </a:ext>
            </a:extLst>
          </p:cNvPr>
          <p:cNvSpPr/>
          <p:nvPr/>
        </p:nvSpPr>
        <p:spPr>
          <a:xfrm rot="2245283">
            <a:off x="9417172" y="1722474"/>
            <a:ext cx="1892595" cy="2158409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B85A4FC-0153-C720-ED90-6F723D58987C}"/>
                  </a:ext>
                </a:extLst>
              </p:cNvPr>
              <p:cNvSpPr txBox="1"/>
              <p:nvPr/>
            </p:nvSpPr>
            <p:spPr>
              <a:xfrm>
                <a:off x="872498" y="2434579"/>
                <a:ext cx="30707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B85A4FC-0153-C720-ED90-6F723D5898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498" y="2434579"/>
                <a:ext cx="307071" cy="276999"/>
              </a:xfrm>
              <a:prstGeom prst="rect">
                <a:avLst/>
              </a:prstGeom>
              <a:blipFill>
                <a:blip r:embed="rId3"/>
                <a:stretch>
                  <a:fillRect l="-16000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0A5C201-A418-088D-1F56-0D33578EACC2}"/>
                  </a:ext>
                </a:extLst>
              </p:cNvPr>
              <p:cNvSpPr txBox="1"/>
              <p:nvPr/>
            </p:nvSpPr>
            <p:spPr>
              <a:xfrm>
                <a:off x="4158903" y="2434579"/>
                <a:ext cx="29565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0A5C201-A418-088D-1F56-0D33578EA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8903" y="2434579"/>
                <a:ext cx="295658" cy="276999"/>
              </a:xfrm>
              <a:prstGeom prst="rect">
                <a:avLst/>
              </a:prstGeom>
              <a:blipFill>
                <a:blip r:embed="rId4"/>
                <a:stretch>
                  <a:fillRect l="-16667" r="-4167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ABFC26E-5360-DC9A-7C74-7BFC1FE44EB4}"/>
                  </a:ext>
                </a:extLst>
              </p:cNvPr>
              <p:cNvSpPr txBox="1"/>
              <p:nvPr/>
            </p:nvSpPr>
            <p:spPr>
              <a:xfrm>
                <a:off x="11463740" y="2434579"/>
                <a:ext cx="52655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baseline="0" smtClean="0">
                              <a:latin typeface="Cambria Math" panose="02040503050406030204" pitchFamily="18" charset="0"/>
                            </a:rPr>
                            <m:t>star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ABFC26E-5360-DC9A-7C74-7BFC1FE44E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3740" y="2434579"/>
                <a:ext cx="526554" cy="276999"/>
              </a:xfrm>
              <a:prstGeom prst="rect">
                <a:avLst/>
              </a:prstGeom>
              <a:blipFill>
                <a:blip r:embed="rId5"/>
                <a:stretch>
                  <a:fillRect l="-9302" r="-2326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429EB53F-7659-6D71-2017-A908B92B7B15}"/>
              </a:ext>
            </a:extLst>
          </p:cNvPr>
          <p:cNvSpPr txBox="1"/>
          <p:nvPr/>
        </p:nvSpPr>
        <p:spPr>
          <a:xfrm>
            <a:off x="8849892" y="2256357"/>
            <a:ext cx="22449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flavor mixing due to</a:t>
            </a:r>
          </a:p>
          <a:p>
            <a:pPr algn="ctr"/>
            <a:r>
              <a:rPr lang="en-US" sz="1400" dirty="0"/>
              <a:t>neutrino forward scattering</a:t>
            </a:r>
          </a:p>
          <a:p>
            <a:pPr algn="ctr"/>
            <a:r>
              <a:rPr lang="en-US" sz="1400" dirty="0"/>
              <a:t>on electrons</a:t>
            </a:r>
          </a:p>
          <a:p>
            <a:pPr algn="ctr"/>
            <a:r>
              <a:rPr lang="en-US" sz="1400" dirty="0"/>
              <a:t>MSW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0A32C9-B36B-4E56-D27B-97AABB1141CC}"/>
              </a:ext>
            </a:extLst>
          </p:cNvPr>
          <p:cNvSpPr txBox="1"/>
          <p:nvPr/>
        </p:nvSpPr>
        <p:spPr>
          <a:xfrm>
            <a:off x="4568466" y="2249912"/>
            <a:ext cx="219438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flavor mixing due to </a:t>
            </a:r>
          </a:p>
          <a:p>
            <a:pPr algn="ctr"/>
            <a:r>
              <a:rPr lang="en-US" sz="1400" dirty="0"/>
              <a:t>neutrino forward scattering</a:t>
            </a:r>
          </a:p>
          <a:p>
            <a:pPr algn="ctr"/>
            <a:r>
              <a:rPr lang="en-US" sz="1400" dirty="0"/>
              <a:t>on neutrinos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A065CF-7574-4825-78FD-F634648AFE90}"/>
              </a:ext>
            </a:extLst>
          </p:cNvPr>
          <p:cNvSpPr txBox="1"/>
          <p:nvPr/>
        </p:nvSpPr>
        <p:spPr>
          <a:xfrm>
            <a:off x="1179569" y="1972914"/>
            <a:ext cx="24891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flavor mixing due to </a:t>
            </a:r>
          </a:p>
          <a:p>
            <a:pPr algn="ctr"/>
            <a:r>
              <a:rPr lang="en-US" sz="1400" dirty="0"/>
              <a:t>fast flavor instability (FFI)</a:t>
            </a:r>
          </a:p>
          <a:p>
            <a:pPr algn="ctr"/>
            <a:r>
              <a:rPr lang="en-US" sz="1400" dirty="0"/>
              <a:t>collisional flavor instability (CFI)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950A73-400D-450B-BD9E-4A5CE7EAF5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182" y="3641325"/>
            <a:ext cx="3038578" cy="22180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4876EC4-20BB-7A8D-35A7-7E41524E51B4}"/>
              </a:ext>
            </a:extLst>
          </p:cNvPr>
          <p:cNvSpPr txBox="1"/>
          <p:nvPr/>
        </p:nvSpPr>
        <p:spPr>
          <a:xfrm>
            <a:off x="4007634" y="3131032"/>
            <a:ext cx="455741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Duan</a:t>
            </a:r>
            <a:r>
              <a:rPr lang="en-US" sz="1400" dirty="0"/>
              <a:t>, H., Fuller, G. M., &amp; Qian, Y.-Z. 2010, ARNPS </a:t>
            </a:r>
            <a:r>
              <a:rPr lang="en-US" sz="1400" b="1" dirty="0"/>
              <a:t>60</a:t>
            </a:r>
            <a:r>
              <a:rPr lang="en-US" sz="1400" dirty="0"/>
              <a:t>, 569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547458-66CB-B60D-0914-04C576DE13DE}"/>
              </a:ext>
            </a:extLst>
          </p:cNvPr>
          <p:cNvSpPr/>
          <p:nvPr/>
        </p:nvSpPr>
        <p:spPr>
          <a:xfrm>
            <a:off x="758697" y="2936983"/>
            <a:ext cx="3021415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Tamborra</a:t>
            </a:r>
            <a:r>
              <a:rPr lang="en-US" sz="1400" dirty="0"/>
              <a:t> I. and </a:t>
            </a:r>
            <a:r>
              <a:rPr lang="en-US" sz="1400" dirty="0" err="1"/>
              <a:t>Shalgar</a:t>
            </a:r>
            <a:r>
              <a:rPr lang="en-US" sz="1400" dirty="0"/>
              <a:t> S. ARNPS 2021 </a:t>
            </a:r>
            <a:r>
              <a:rPr lang="en-US" sz="1400" b="1" dirty="0"/>
              <a:t>71</a:t>
            </a:r>
            <a:r>
              <a:rPr lang="en-US" sz="1400" dirty="0"/>
              <a:t>, 165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5C84D34-2C4B-E111-1EB2-D09189DED872}"/>
              </a:ext>
            </a:extLst>
          </p:cNvPr>
          <p:cNvCxnSpPr>
            <a:cxnSpLocks/>
          </p:cNvCxnSpPr>
          <p:nvPr/>
        </p:nvCxnSpPr>
        <p:spPr>
          <a:xfrm>
            <a:off x="8752620" y="1334379"/>
            <a:ext cx="0" cy="35884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3278B01-2449-482E-7A85-2033DDE4D611}"/>
              </a:ext>
            </a:extLst>
          </p:cNvPr>
          <p:cNvCxnSpPr/>
          <p:nvPr/>
        </p:nvCxnSpPr>
        <p:spPr>
          <a:xfrm>
            <a:off x="8956128" y="4008202"/>
            <a:ext cx="273178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2957C93-9531-FDDE-4988-CCBDC4A8C90B}"/>
              </a:ext>
            </a:extLst>
          </p:cNvPr>
          <p:cNvSpPr txBox="1"/>
          <p:nvPr/>
        </p:nvSpPr>
        <p:spPr>
          <a:xfrm>
            <a:off x="9468867" y="4258029"/>
            <a:ext cx="1706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well understood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92ED0E-B647-D77E-7083-C3076D9EF91C}"/>
              </a:ext>
            </a:extLst>
          </p:cNvPr>
          <p:cNvSpPr txBox="1"/>
          <p:nvPr/>
        </p:nvSpPr>
        <p:spPr>
          <a:xfrm>
            <a:off x="6080897" y="4258029"/>
            <a:ext cx="2333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not as well understood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14C0F2F-2DA2-99BE-0F96-359BED56FA4F}"/>
              </a:ext>
            </a:extLst>
          </p:cNvPr>
          <p:cNvCxnSpPr>
            <a:cxnSpLocks/>
          </p:cNvCxnSpPr>
          <p:nvPr/>
        </p:nvCxnSpPr>
        <p:spPr>
          <a:xfrm flipH="1">
            <a:off x="5821549" y="4007742"/>
            <a:ext cx="274350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863038A-9742-D95B-C9E3-92AFEE233BD2}"/>
              </a:ext>
            </a:extLst>
          </p:cNvPr>
          <p:cNvSpPr txBox="1"/>
          <p:nvPr/>
        </p:nvSpPr>
        <p:spPr>
          <a:xfrm>
            <a:off x="520284" y="5880730"/>
            <a:ext cx="382053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Dasgupta, </a:t>
            </a:r>
            <a:r>
              <a:rPr lang="en-US" sz="1400" dirty="0" err="1"/>
              <a:t>Mirizzi</a:t>
            </a:r>
            <a:r>
              <a:rPr lang="en-US" sz="1400" dirty="0"/>
              <a:t>, and Sen, JCAP 1702, 019 (2017)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87A5DD5-B3BD-729E-11E8-62F5DE8A3B45}"/>
              </a:ext>
            </a:extLst>
          </p:cNvPr>
          <p:cNvCxnSpPr>
            <a:cxnSpLocks/>
          </p:cNvCxnSpPr>
          <p:nvPr/>
        </p:nvCxnSpPr>
        <p:spPr>
          <a:xfrm flipH="1" flipV="1">
            <a:off x="187584" y="2770979"/>
            <a:ext cx="377950" cy="870346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1122A31-7581-BDFF-62A3-6086E19725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0866" y="4928705"/>
            <a:ext cx="3038578" cy="17337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906EFB2-24D9-549A-E9CF-655CC5A6691E}"/>
              </a:ext>
            </a:extLst>
          </p:cNvPr>
          <p:cNvSpPr txBox="1"/>
          <p:nvPr/>
        </p:nvSpPr>
        <p:spPr>
          <a:xfrm>
            <a:off x="7977570" y="6224796"/>
            <a:ext cx="31760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Akaho et al. PRD </a:t>
            </a:r>
            <a:r>
              <a:rPr lang="en-US" sz="1600" b="1" dirty="0"/>
              <a:t>109</a:t>
            </a:r>
            <a:r>
              <a:rPr lang="en-US" sz="1600" dirty="0"/>
              <a:t> 023012 (2024)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973818-728D-C833-3E7D-C6B91CC9D747}"/>
              </a:ext>
            </a:extLst>
          </p:cNvPr>
          <p:cNvSpPr txBox="1"/>
          <p:nvPr/>
        </p:nvSpPr>
        <p:spPr>
          <a:xfrm>
            <a:off x="8171504" y="5027273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FFI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430A37-4A0C-2A6C-47F1-6C8B5F150C9A}"/>
              </a:ext>
            </a:extLst>
          </p:cNvPr>
          <p:cNvSpPr txBox="1"/>
          <p:nvPr/>
        </p:nvSpPr>
        <p:spPr>
          <a:xfrm>
            <a:off x="8171504" y="5559675"/>
            <a:ext cx="47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CFI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2B111E4-0F33-810E-86D8-11563E532001}"/>
              </a:ext>
            </a:extLst>
          </p:cNvPr>
          <p:cNvCxnSpPr>
            <a:stCxn id="20" idx="1"/>
          </p:cNvCxnSpPr>
          <p:nvPr/>
        </p:nvCxnSpPr>
        <p:spPr>
          <a:xfrm flipH="1">
            <a:off x="6802243" y="5211939"/>
            <a:ext cx="1369261" cy="347736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C058CBE-4F39-B2EE-516C-DA5C678C53F9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5776872" y="5744341"/>
            <a:ext cx="2394632" cy="358534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AAE4EB6-0F2E-711F-1988-3A8372AB4117}"/>
                  </a:ext>
                </a:extLst>
              </p:cNvPr>
              <p:cNvSpPr txBox="1"/>
              <p:nvPr/>
            </p:nvSpPr>
            <p:spPr>
              <a:xfrm>
                <a:off x="4311303" y="4884129"/>
                <a:ext cx="29565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AAE4EB6-0F2E-711F-1988-3A8372AB41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1303" y="4884129"/>
                <a:ext cx="295658" cy="276999"/>
              </a:xfrm>
              <a:prstGeom prst="rect">
                <a:avLst/>
              </a:prstGeom>
              <a:blipFill>
                <a:blip r:embed="rId8"/>
                <a:stretch>
                  <a:fillRect l="-16667" r="-4167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79E061B-FB53-6DE2-7D19-B747038A7847}"/>
              </a:ext>
            </a:extLst>
          </p:cNvPr>
          <p:cNvCxnSpPr/>
          <p:nvPr/>
        </p:nvCxnSpPr>
        <p:spPr>
          <a:xfrm>
            <a:off x="4750420" y="5027273"/>
            <a:ext cx="802887" cy="184666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51822CB-19EB-F085-1961-AE7BB9B01B4E}"/>
                  </a:ext>
                </a:extLst>
              </p:cNvPr>
              <p:cNvSpPr txBox="1"/>
              <p:nvPr/>
            </p:nvSpPr>
            <p:spPr>
              <a:xfrm>
                <a:off x="4314507" y="5397083"/>
                <a:ext cx="30707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51822CB-19EB-F085-1961-AE7BB9B01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4507" y="5397083"/>
                <a:ext cx="307071" cy="276999"/>
              </a:xfrm>
              <a:prstGeom prst="rect">
                <a:avLst/>
              </a:prstGeom>
              <a:blipFill>
                <a:blip r:embed="rId9"/>
                <a:stretch>
                  <a:fillRect l="-16000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92B4B05-0C51-8F1F-DBF5-58E2E4429DD0}"/>
              </a:ext>
            </a:extLst>
          </p:cNvPr>
          <p:cNvCxnSpPr>
            <a:cxnSpLocks/>
          </p:cNvCxnSpPr>
          <p:nvPr/>
        </p:nvCxnSpPr>
        <p:spPr>
          <a:xfrm>
            <a:off x="4780156" y="5558811"/>
            <a:ext cx="609602" cy="585934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280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>
            <a:extLst>
              <a:ext uri="{FF2B5EF4-FFF2-40B4-BE49-F238E27FC236}">
                <a16:creationId xmlns:a16="http://schemas.microsoft.com/office/drawing/2014/main" id="{B59740C8-FBA6-3E1D-808A-7CC2FBCE5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84455"/>
            <a:ext cx="12192000" cy="1261256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>
                  <a:alpha val="62999"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7AB837-9A30-7DD5-D585-3E63BC7A1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247" y="1041491"/>
            <a:ext cx="5822753" cy="44436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0AAB2F-79AA-4ABE-D885-DFD2D3E29ABC}"/>
              </a:ext>
            </a:extLst>
          </p:cNvPr>
          <p:cNvSpPr txBox="1"/>
          <p:nvPr/>
        </p:nvSpPr>
        <p:spPr>
          <a:xfrm>
            <a:off x="10029537" y="1637260"/>
            <a:ext cx="1901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Macroscopic Scale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F9E643-8661-2817-0695-5FF281B6CDDC}"/>
              </a:ext>
            </a:extLst>
          </p:cNvPr>
          <p:cNvSpPr txBox="1"/>
          <p:nvPr/>
        </p:nvSpPr>
        <p:spPr>
          <a:xfrm>
            <a:off x="10029537" y="2727901"/>
            <a:ext cx="1822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Mesoscopic Scale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B37E1D-DDC4-143E-11A1-834DB1ED7606}"/>
              </a:ext>
            </a:extLst>
          </p:cNvPr>
          <p:cNvSpPr txBox="1"/>
          <p:nvPr/>
        </p:nvSpPr>
        <p:spPr>
          <a:xfrm>
            <a:off x="10029537" y="4106178"/>
            <a:ext cx="1844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Microscopic Scale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0F7F10-9E16-1819-25BD-4ADD28E444F1}"/>
              </a:ext>
            </a:extLst>
          </p:cNvPr>
          <p:cNvSpPr/>
          <p:nvPr/>
        </p:nvSpPr>
        <p:spPr>
          <a:xfrm>
            <a:off x="3594886" y="78767"/>
            <a:ext cx="499726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Mesoscale Challenge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A1044E-D7A1-6DA5-A2CD-06D3B0DCFBAD}"/>
              </a:ext>
            </a:extLst>
          </p:cNvPr>
          <p:cNvSpPr txBox="1"/>
          <p:nvPr/>
        </p:nvSpPr>
        <p:spPr>
          <a:xfrm>
            <a:off x="6029078" y="1637260"/>
            <a:ext cx="2563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Neutrino Mean Free Path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F3B268-9FF8-2D1F-EEA0-84F5AA32D2F3}"/>
              </a:ext>
            </a:extLst>
          </p:cNvPr>
          <p:cNvSpPr txBox="1"/>
          <p:nvPr/>
        </p:nvSpPr>
        <p:spPr>
          <a:xfrm>
            <a:off x="6029078" y="2006592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Radius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7E35B0-9793-821C-0E5F-5099E3FA1AD8}"/>
              </a:ext>
            </a:extLst>
          </p:cNvPr>
          <p:cNvSpPr txBox="1"/>
          <p:nvPr/>
        </p:nvSpPr>
        <p:spPr>
          <a:xfrm>
            <a:off x="6029078" y="2727187"/>
            <a:ext cx="316535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Oscillation Length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FF0000"/>
                </a:solidFill>
              </a:rPr>
              <a:t>This will not be resolvable.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FF0000"/>
                </a:solidFill>
              </a:rPr>
              <a:t>We will need “</a:t>
            </a:r>
            <a:r>
              <a:rPr lang="en-US" sz="1600" i="1" dirty="0" err="1">
                <a:solidFill>
                  <a:srgbClr val="FF0000"/>
                </a:solidFill>
              </a:rPr>
              <a:t>subgrid</a:t>
            </a:r>
            <a:r>
              <a:rPr lang="en-US" sz="1600" i="1" dirty="0">
                <a:solidFill>
                  <a:srgbClr val="FF0000"/>
                </a:solidFill>
              </a:rPr>
              <a:t>” models.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B1179B-86E0-73B6-4DA0-E944436D9A52}"/>
              </a:ext>
            </a:extLst>
          </p:cNvPr>
          <p:cNvSpPr txBox="1"/>
          <p:nvPr/>
        </p:nvSpPr>
        <p:spPr>
          <a:xfrm>
            <a:off x="6029078" y="4106178"/>
            <a:ext cx="2261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Neutrino Wave Packet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737D38A-CF36-D8BF-E97F-0544B806630C}"/>
              </a:ext>
            </a:extLst>
          </p:cNvPr>
          <p:cNvCxnSpPr/>
          <p:nvPr/>
        </p:nvCxnSpPr>
        <p:spPr>
          <a:xfrm>
            <a:off x="0" y="732099"/>
            <a:ext cx="12192000" cy="0"/>
          </a:xfrm>
          <a:prstGeom prst="line">
            <a:avLst/>
          </a:prstGeom>
          <a:ln w="19050">
            <a:solidFill>
              <a:srgbClr val="FF9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60B9F09-372F-3619-AB49-E3873CAE4197}"/>
              </a:ext>
            </a:extLst>
          </p:cNvPr>
          <p:cNvSpPr txBox="1"/>
          <p:nvPr/>
        </p:nvSpPr>
        <p:spPr>
          <a:xfrm>
            <a:off x="7794200" y="5517908"/>
            <a:ext cx="42639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Mean Field vs. Many Body Treatments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Laraib and Richers </a:t>
            </a:r>
            <a:r>
              <a:rPr lang="en-US" sz="1400" dirty="0" err="1"/>
              <a:t>arXiv</a:t>
            </a:r>
            <a:r>
              <a:rPr lang="en-US" sz="1400" dirty="0"/>
              <a:t> 2507.02040v1 (2025)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8D6650-4B27-64B3-75DE-942993A4C812}"/>
              </a:ext>
            </a:extLst>
          </p:cNvPr>
          <p:cNvSpPr txBox="1"/>
          <p:nvPr/>
        </p:nvSpPr>
        <p:spPr>
          <a:xfrm>
            <a:off x="3733910" y="5518623"/>
            <a:ext cx="4024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Boltzmann vs. Two-Moment Kinetics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Cornelius et al. </a:t>
            </a:r>
            <a:r>
              <a:rPr lang="en-US" sz="1400" dirty="0" err="1"/>
              <a:t>arXiv</a:t>
            </a:r>
            <a:r>
              <a:rPr lang="en-US" sz="1400" dirty="0"/>
              <a:t> 2506.20723v1 (2025)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54798A-AC6B-FC7C-8111-D37E20E998CE}"/>
              </a:ext>
            </a:extLst>
          </p:cNvPr>
          <p:cNvSpPr txBox="1"/>
          <p:nvPr/>
        </p:nvSpPr>
        <p:spPr>
          <a:xfrm>
            <a:off x="139435" y="5518623"/>
            <a:ext cx="356283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Mixed Outcomes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Ehring et al. PRD </a:t>
            </a:r>
            <a:r>
              <a:rPr lang="en-US" sz="1400" b="1" dirty="0"/>
              <a:t>107</a:t>
            </a:r>
            <a:r>
              <a:rPr lang="en-US" sz="1400" dirty="0"/>
              <a:t> 103034 (2023)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Nagakura</a:t>
            </a:r>
            <a:r>
              <a:rPr lang="en-US" sz="1400" dirty="0"/>
              <a:t> PRL </a:t>
            </a:r>
            <a:r>
              <a:rPr lang="en-US" sz="1400" b="1" dirty="0"/>
              <a:t>130</a:t>
            </a:r>
            <a:r>
              <a:rPr lang="en-US" sz="1400" dirty="0"/>
              <a:t> 211401 (2023)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Ehring et al. PRL </a:t>
            </a:r>
            <a:r>
              <a:rPr lang="en-US" sz="1400" b="1" dirty="0"/>
              <a:t>131</a:t>
            </a:r>
            <a:r>
              <a:rPr lang="en-US" sz="1400" dirty="0"/>
              <a:t> 061401 (2024)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Mori et al. PASJ </a:t>
            </a:r>
            <a:r>
              <a:rPr lang="en-US" sz="1400" b="1" dirty="0"/>
              <a:t>77</a:t>
            </a:r>
            <a:r>
              <a:rPr lang="en-US" sz="1400" dirty="0"/>
              <a:t> L9 (2025)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CD35D1-FB07-D910-6B8D-340059F22C14}"/>
              </a:ext>
            </a:extLst>
          </p:cNvPr>
          <p:cNvSpPr txBox="1"/>
          <p:nvPr/>
        </p:nvSpPr>
        <p:spPr>
          <a:xfrm>
            <a:off x="915466" y="787855"/>
            <a:ext cx="5358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Johns, Richers, and Wu, to appear ARNPS, </a:t>
            </a:r>
            <a:r>
              <a:rPr lang="en-US" sz="1600" dirty="0" err="1"/>
              <a:t>arXiv</a:t>
            </a:r>
            <a:r>
              <a:rPr lang="en-US" sz="1600" dirty="0"/>
              <a:t> 2503.05959</a:t>
            </a:r>
          </a:p>
        </p:txBody>
      </p:sp>
    </p:spTree>
    <p:extLst>
      <p:ext uri="{BB962C8B-B14F-4D97-AF65-F5344CB8AC3E}">
        <p14:creationId xmlns:p14="http://schemas.microsoft.com/office/powerpoint/2010/main" val="993237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2B8325-0BC9-3C00-A40B-29E978DA7F91}"/>
              </a:ext>
            </a:extLst>
          </p:cNvPr>
          <p:cNvSpPr/>
          <p:nvPr/>
        </p:nvSpPr>
        <p:spPr>
          <a:xfrm>
            <a:off x="1408816" y="78767"/>
            <a:ext cx="93694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Uncertainties in the Neutrino Weak Interactions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25F2F31-84B9-E9AB-6BDD-9B9D4BEB9A82}"/>
              </a:ext>
            </a:extLst>
          </p:cNvPr>
          <p:cNvCxnSpPr/>
          <p:nvPr/>
        </p:nvCxnSpPr>
        <p:spPr>
          <a:xfrm>
            <a:off x="0" y="732099"/>
            <a:ext cx="12192000" cy="0"/>
          </a:xfrm>
          <a:prstGeom prst="line">
            <a:avLst/>
          </a:prstGeom>
          <a:ln w="19050">
            <a:solidFill>
              <a:srgbClr val="FF9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71620A4-4FBC-AF30-9F07-13548A67F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0069" y="759736"/>
            <a:ext cx="3297214" cy="21214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6C3126-5573-A706-6A33-78605D2E3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0077" y="2998013"/>
            <a:ext cx="3297206" cy="13467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FAD295-80E6-5F2C-CE86-6A67CDE02BEB}"/>
              </a:ext>
            </a:extLst>
          </p:cNvPr>
          <p:cNvSpPr txBox="1"/>
          <p:nvPr/>
        </p:nvSpPr>
        <p:spPr>
          <a:xfrm>
            <a:off x="2094243" y="967458"/>
            <a:ext cx="4764061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/>
              <a:t>In-Medium Effects</a:t>
            </a:r>
          </a:p>
          <a:p>
            <a:endParaRPr lang="en-US" sz="1600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Nucleons are Fermions (a zeroth-order correlation).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Nucleons are relativistic at high density.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Nucleons interact. Included via: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Mean Field: Each nucleon moves in the </a:t>
            </a:r>
          </a:p>
          <a:p>
            <a:pPr lvl="1"/>
            <a:r>
              <a:rPr lang="en-US" sz="1600" dirty="0"/>
              <a:t>       mean field of all other nucleons. </a:t>
            </a:r>
          </a:p>
          <a:p>
            <a:pPr lvl="1"/>
            <a:r>
              <a:rPr lang="en-US" sz="1600" dirty="0"/>
              <a:t>       	Includes:</a:t>
            </a:r>
          </a:p>
          <a:p>
            <a:pPr marL="1200150" lvl="2" indent="-285750">
              <a:buFont typeface="Wingdings" pitchFamily="2" charset="2"/>
              <a:buChar char="q"/>
            </a:pPr>
            <a:r>
              <a:rPr lang="en-US" sz="1600" dirty="0"/>
              <a:t>Forward Scattering</a:t>
            </a:r>
          </a:p>
          <a:p>
            <a:pPr marL="1200150" lvl="2" indent="-285750">
              <a:buFont typeface="Wingdings" pitchFamily="2" charset="2"/>
              <a:buChar char="q"/>
            </a:pPr>
            <a:r>
              <a:rPr lang="en-US" sz="1600" dirty="0"/>
              <a:t>Exchange Scattering</a:t>
            </a:r>
          </a:p>
          <a:p>
            <a:pPr lvl="1"/>
            <a:r>
              <a:rPr lang="en-US" sz="1600" dirty="0"/>
              <a:t>       Leads to</a:t>
            </a:r>
          </a:p>
          <a:p>
            <a:pPr marL="1200150" lvl="2" indent="-285750">
              <a:buFont typeface="Wingdings" pitchFamily="2" charset="2"/>
              <a:buChar char="q"/>
            </a:pPr>
            <a:r>
              <a:rPr lang="en-US" sz="1600" dirty="0"/>
              <a:t>Nucleon Effective Mass</a:t>
            </a:r>
          </a:p>
          <a:p>
            <a:pPr lvl="1"/>
            <a:endParaRPr lang="en-US" sz="16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Correlations (RPA)</a:t>
            </a:r>
          </a:p>
          <a:p>
            <a:pPr lvl="1"/>
            <a:r>
              <a:rPr lang="en-US" sz="1600" dirty="0"/>
              <a:t>	Includes:</a:t>
            </a:r>
          </a:p>
          <a:p>
            <a:pPr marL="1200150" lvl="2" indent="-285750">
              <a:buFont typeface="Wingdings" pitchFamily="2" charset="2"/>
              <a:buChar char="q"/>
            </a:pPr>
            <a:r>
              <a:rPr lang="en-US" sz="1600" dirty="0"/>
              <a:t>Screening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895705-381F-EA0C-F5C9-A44C713C0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588" y="1311720"/>
            <a:ext cx="1797044" cy="23960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020160-45A6-72C9-BB38-DE8022E9A5B7}"/>
              </a:ext>
            </a:extLst>
          </p:cNvPr>
          <p:cNvSpPr txBox="1"/>
          <p:nvPr/>
        </p:nvSpPr>
        <p:spPr>
          <a:xfrm>
            <a:off x="6679326" y="4573164"/>
            <a:ext cx="51409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Density-Dependent Nucleon–Nucleon Interaction</a:t>
            </a:r>
          </a:p>
          <a:p>
            <a:endParaRPr lang="en-US" sz="1600" dirty="0"/>
          </a:p>
          <a:p>
            <a:r>
              <a:rPr lang="en-US" sz="1600" u="sng" dirty="0"/>
              <a:t>not fully constrained</a:t>
            </a:r>
            <a:r>
              <a:rPr lang="en-US" sz="1600" dirty="0"/>
              <a:t> by low- and high-energy nuclear experiment or neutron star mass and radius observations</a:t>
            </a:r>
          </a:p>
          <a:p>
            <a:endParaRPr lang="en-US" sz="1600" dirty="0"/>
          </a:p>
          <a:p>
            <a:pPr marL="285750" indent="-285750">
              <a:buFont typeface="System Font Regular"/>
              <a:buChar char="→"/>
            </a:pPr>
            <a:r>
              <a:rPr lang="en-US" sz="1600" dirty="0"/>
              <a:t>uncertainties in neutrino opacities and nuclear equation of state</a:t>
            </a:r>
          </a:p>
          <a:p>
            <a:pPr marL="285750" indent="-285750">
              <a:buFont typeface="System Font Regular"/>
              <a:buChar char="→"/>
            </a:pPr>
            <a:endParaRPr lang="en-US" sz="1600" dirty="0"/>
          </a:p>
          <a:p>
            <a:r>
              <a:rPr lang="en-US" sz="1600" dirty="0"/>
              <a:t>Lin et al. PRC 107 015804 (2023)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176AD56-EE84-3067-62C2-51B7BDE646EA}"/>
              </a:ext>
            </a:extLst>
          </p:cNvPr>
          <p:cNvCxnSpPr/>
          <p:nvPr/>
        </p:nvCxnSpPr>
        <p:spPr>
          <a:xfrm flipH="1" flipV="1">
            <a:off x="8218449" y="3780266"/>
            <a:ext cx="122663" cy="7928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36E0BEE-CE6C-9E3C-2D7E-EC6C4C552A5D}"/>
              </a:ext>
            </a:extLst>
          </p:cNvPr>
          <p:cNvSpPr txBox="1"/>
          <p:nvPr/>
        </p:nvSpPr>
        <p:spPr>
          <a:xfrm>
            <a:off x="10597820" y="1252636"/>
            <a:ext cx="144648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Hartree–Fock</a:t>
            </a:r>
          </a:p>
          <a:p>
            <a:pPr algn="ctr"/>
            <a:r>
              <a:rPr lang="en-US" dirty="0"/>
              <a:t>(Mean Field)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0E7243-7C4B-CD78-58A3-05D108C0691A}"/>
              </a:ext>
            </a:extLst>
          </p:cNvPr>
          <p:cNvSpPr txBox="1"/>
          <p:nvPr/>
        </p:nvSpPr>
        <p:spPr>
          <a:xfrm>
            <a:off x="10586887" y="3348245"/>
            <a:ext cx="146835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RPA</a:t>
            </a:r>
          </a:p>
          <a:p>
            <a:pPr algn="ctr"/>
            <a:r>
              <a:rPr lang="en-US" dirty="0"/>
              <a:t>(Correlations)</a:t>
            </a:r>
          </a:p>
        </p:txBody>
      </p:sp>
      <p:sp>
        <p:nvSpPr>
          <p:cNvPr id="17" name="Plus 16">
            <a:extLst>
              <a:ext uri="{FF2B5EF4-FFF2-40B4-BE49-F238E27FC236}">
                <a16:creationId xmlns:a16="http://schemas.microsoft.com/office/drawing/2014/main" id="{63F09728-9B08-33DC-5E25-1C9255206AB2}"/>
              </a:ext>
            </a:extLst>
          </p:cNvPr>
          <p:cNvSpPr/>
          <p:nvPr/>
        </p:nvSpPr>
        <p:spPr>
          <a:xfrm>
            <a:off x="2149998" y="4352561"/>
            <a:ext cx="468351" cy="434898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14AE33D-387E-582F-8121-9B49BD179B63}"/>
              </a:ext>
            </a:extLst>
          </p:cNvPr>
          <p:cNvCxnSpPr>
            <a:cxnSpLocks/>
          </p:cNvCxnSpPr>
          <p:nvPr/>
        </p:nvCxnSpPr>
        <p:spPr>
          <a:xfrm flipH="1">
            <a:off x="1052110" y="1311720"/>
            <a:ext cx="1211588" cy="13868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9D56DAC-DC66-149B-E4EA-78B46F58C8DC}"/>
              </a:ext>
            </a:extLst>
          </p:cNvPr>
          <p:cNvSpPr txBox="1"/>
          <p:nvPr/>
        </p:nvSpPr>
        <p:spPr>
          <a:xfrm>
            <a:off x="86682" y="5343593"/>
            <a:ext cx="60093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Corrections for degeneracy, relativity, and the nucleon effective mass (the nucleon mass in medium) lead to small-energy neutrino–nucleon scattering, which was demonstrated to be important to neutrino shock reheating [e.g., see Mueller et al. </a:t>
            </a:r>
            <a:r>
              <a:rPr lang="en-US" sz="1600" i="1" dirty="0" err="1"/>
              <a:t>Ap.J</a:t>
            </a:r>
            <a:r>
              <a:rPr lang="en-US" sz="1600" i="1" dirty="0"/>
              <a:t>.</a:t>
            </a:r>
            <a:r>
              <a:rPr lang="en-US" sz="1600" dirty="0"/>
              <a:t> </a:t>
            </a:r>
            <a:r>
              <a:rPr lang="en-US" sz="1600" b="1" dirty="0"/>
              <a:t>756</a:t>
            </a:r>
            <a:r>
              <a:rPr lang="en-US" sz="1600" dirty="0"/>
              <a:t> 84 (2012)].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0D6E1FE-6E1D-D1F8-BA2D-966ED82D952C}"/>
              </a:ext>
            </a:extLst>
          </p:cNvPr>
          <p:cNvCxnSpPr/>
          <p:nvPr/>
        </p:nvCxnSpPr>
        <p:spPr>
          <a:xfrm>
            <a:off x="7081024" y="2948073"/>
            <a:ext cx="49632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10044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69101</TotalTime>
  <Words>1534</Words>
  <Application>Microsoft Macintosh PowerPoint</Application>
  <PresentationFormat>Widescreen</PresentationFormat>
  <Paragraphs>278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Courier New</vt:lpstr>
      <vt:lpstr>System Font Regular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Mezzacappa, Tony</dc:creator>
  <cp:lastModifiedBy>Mezzacappa, Tony</cp:lastModifiedBy>
  <cp:revision>661</cp:revision>
  <dcterms:created xsi:type="dcterms:W3CDTF">2021-09-19T15:42:55Z</dcterms:created>
  <dcterms:modified xsi:type="dcterms:W3CDTF">2025-07-24T22:25:28Z</dcterms:modified>
</cp:coreProperties>
</file>