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4" r:id="rId3"/>
  </p:sldMasterIdLst>
  <p:notesMasterIdLst>
    <p:notesMasterId r:id="rId52"/>
  </p:notesMasterIdLst>
  <p:sldIdLst>
    <p:sldId id="473" r:id="rId4"/>
    <p:sldId id="256" r:id="rId5"/>
    <p:sldId id="317" r:id="rId6"/>
    <p:sldId id="482" r:id="rId7"/>
    <p:sldId id="483" r:id="rId8"/>
    <p:sldId id="491" r:id="rId9"/>
    <p:sldId id="496" r:id="rId10"/>
    <p:sldId id="463" r:id="rId11"/>
    <p:sldId id="452" r:id="rId12"/>
    <p:sldId id="462" r:id="rId13"/>
    <p:sldId id="521" r:id="rId14"/>
    <p:sldId id="522" r:id="rId15"/>
    <p:sldId id="523" r:id="rId16"/>
    <p:sldId id="524" r:id="rId17"/>
    <p:sldId id="525" r:id="rId18"/>
    <p:sldId id="526" r:id="rId19"/>
    <p:sldId id="527" r:id="rId20"/>
    <p:sldId id="528" r:id="rId21"/>
    <p:sldId id="529" r:id="rId22"/>
    <p:sldId id="530" r:id="rId23"/>
    <p:sldId id="531" r:id="rId24"/>
    <p:sldId id="532" r:id="rId25"/>
    <p:sldId id="533" r:id="rId26"/>
    <p:sldId id="497" r:id="rId27"/>
    <p:sldId id="498" r:id="rId28"/>
    <p:sldId id="513" r:id="rId29"/>
    <p:sldId id="519" r:id="rId30"/>
    <p:sldId id="518" r:id="rId31"/>
    <p:sldId id="514" r:id="rId32"/>
    <p:sldId id="484" r:id="rId33"/>
    <p:sldId id="520" r:id="rId34"/>
    <p:sldId id="510" r:id="rId35"/>
    <p:sldId id="516" r:id="rId36"/>
    <p:sldId id="515" r:id="rId37"/>
    <p:sldId id="446" r:id="rId38"/>
    <p:sldId id="435" r:id="rId39"/>
    <p:sldId id="485" r:id="rId40"/>
    <p:sldId id="511" r:id="rId41"/>
    <p:sldId id="517" r:id="rId42"/>
    <p:sldId id="428" r:id="rId43"/>
    <p:sldId id="265" r:id="rId44"/>
    <p:sldId id="475" r:id="rId45"/>
    <p:sldId id="512" r:id="rId46"/>
    <p:sldId id="257" r:id="rId47"/>
    <p:sldId id="279" r:id="rId48"/>
    <p:sldId id="465" r:id="rId49"/>
    <p:sldId id="534" r:id="rId50"/>
    <p:sldId id="474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157"/>
    <p:restoredTop sz="95964"/>
  </p:normalViewPr>
  <p:slideViewPr>
    <p:cSldViewPr snapToGrid="0">
      <p:cViewPr varScale="1">
        <p:scale>
          <a:sx n="83" d="100"/>
          <a:sy n="83" d="100"/>
        </p:scale>
        <p:origin x="240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B0A2D-70D9-924D-B06F-5643B533175E}" type="datetimeFigureOut">
              <a:rPr lang="en-US" smtClean="0"/>
              <a:t>7/23/25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7ABA95-5E9D-2C48-8308-4A37A9F978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04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2FDD0E55-7B48-93F4-6766-0D147C8FDF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a9423df8e_0_270:notes">
            <a:extLst>
              <a:ext uri="{FF2B5EF4-FFF2-40B4-BE49-F238E27FC236}">
                <a16:creationId xmlns:a16="http://schemas.microsoft.com/office/drawing/2014/main" id="{E827F33D-F0ED-2219-5AA1-CF734CC6EE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fa9423df8e_0_270:notes">
            <a:extLst>
              <a:ext uri="{FF2B5EF4-FFF2-40B4-BE49-F238E27FC236}">
                <a16:creationId xmlns:a16="http://schemas.microsoft.com/office/drawing/2014/main" id="{B683CD51-5A80-D0D4-E8F1-CA758E36425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4169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>
          <a:extLst>
            <a:ext uri="{FF2B5EF4-FFF2-40B4-BE49-F238E27FC236}">
              <a16:creationId xmlns:a16="http://schemas.microsoft.com/office/drawing/2014/main" id="{38A04CA2-87A1-75BE-D9DE-5950FA5BE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fa9423df8e_0_270:notes">
            <a:extLst>
              <a:ext uri="{FF2B5EF4-FFF2-40B4-BE49-F238E27FC236}">
                <a16:creationId xmlns:a16="http://schemas.microsoft.com/office/drawing/2014/main" id="{31626D99-42FC-85B0-8CAF-C889DCBF23D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2fa9423df8e_0_270:notes">
            <a:extLst>
              <a:ext uri="{FF2B5EF4-FFF2-40B4-BE49-F238E27FC236}">
                <a16:creationId xmlns:a16="http://schemas.microsoft.com/office/drawing/2014/main" id="{8426CEA9-7B74-8A53-C280-47F40CAD392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547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211F9-2C0D-C07B-2C15-AAB58F90AD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08B02D-A6F0-07CB-ADF6-5139524F73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83BBE-36A6-6751-690A-55F480D91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FB9D8-D8EA-D92B-9EF0-762ADCB2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44BF31-D940-D568-A9FD-1A70AB385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06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ED5E1-D7A0-5655-2E5D-8900068D6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9524B9-389F-5D3C-2074-F889108957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F108D-31D3-4DEF-02B7-0919CD955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5E2B7-F43A-9DE0-028D-730165C966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BEB65A-C434-88C2-F6AB-0C2FF5100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06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3EC06-4332-4E66-CF0A-3725EF2802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19821A-884B-CB71-9667-F5CBED803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CF379-49B7-9C8F-0710-B3C76A32F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253A2-BB56-8793-6D2D-032193D8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CC040A-3FF9-C31B-AEA0-DFB3C750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06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-1828800" y="0"/>
            <a:ext cx="1828800" cy="2991580"/>
          </a:xfrm>
          <a:prstGeom prst="rect">
            <a:avLst/>
          </a:prstGeom>
          <a:noFill/>
        </p:spPr>
        <p:txBody>
          <a:bodyPr wrap="square" lIns="109720" tIns="54860" rIns="109720" bIns="54860" rtlCol="0">
            <a:spAutoFit/>
          </a:bodyPr>
          <a:lstStyle/>
          <a:p>
            <a:r>
              <a:rPr lang="en-US" sz="1440" b="1" dirty="0">
                <a:solidFill>
                  <a:srgbClr val="000000"/>
                </a:solidFill>
              </a:rPr>
              <a:t>NOTE</a:t>
            </a:r>
            <a:r>
              <a:rPr lang="en-US" sz="1440" b="0" dirty="0">
                <a:solidFill>
                  <a:srgbClr val="000000"/>
                </a:solidFill>
              </a:rPr>
              <a:t>: THIS IS YOUR WALK-IN SLIDE OPTION #1. </a:t>
            </a: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44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44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440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309670"/>
            <a:ext cx="12192000" cy="5595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096000" y="6647649"/>
            <a:ext cx="6096000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9" name="Picture 8" descr="LANL_allWHITE.ai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727086" y="385234"/>
            <a:ext cx="10056316" cy="4515863"/>
          </a:xfrm>
          <a:prstGeom prst="rect">
            <a:avLst/>
          </a:prstGeom>
        </p:spPr>
      </p:pic>
      <p:pic>
        <p:nvPicPr>
          <p:cNvPr id="13" name="Picture 12" descr="NNSA_80%.ai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10805981" y="6350311"/>
            <a:ext cx="1281735" cy="38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236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lk-in slide - Photo 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309670"/>
            <a:ext cx="12192000" cy="559576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0" cap="none" spc="0" normalizeH="0" baseline="0" noProof="0" dirty="0">
              <a:ln>
                <a:noFill/>
              </a:ln>
              <a:solidFill>
                <a:srgbClr val="0D0C2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6096000" y="6647649"/>
            <a:ext cx="6096000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marR="0" lvl="0" indent="0" algn="r" defTabSz="109728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" b="0" i="0" u="none" strike="noStrike" kern="0" cap="none" spc="0" normalizeH="0" baseline="0" noProof="0" dirty="0">
                <a:ln>
                  <a:noFill/>
                </a:ln>
                <a:solidFill>
                  <a:srgbClr val="666666"/>
                </a:solidFill>
                <a:effectLst/>
                <a:uLnTx/>
                <a:uFillTx/>
                <a:latin typeface="Arial" pitchFamily="34" charset="0"/>
                <a:ea typeface="ＭＳ Ｐゴシック" pitchFamily="34" charset="-128"/>
              </a:rPr>
              <a:t>Managed by Triad National Security, LLC for the U.S. Department of Energy’s NNSA</a:t>
            </a:r>
          </a:p>
        </p:txBody>
      </p:sp>
      <p:pic>
        <p:nvPicPr>
          <p:cNvPr id="12" name="Picture 11" descr="NNSA_80%.ai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16" t="44234" r="25200" b="40485"/>
          <a:stretch/>
        </p:blipFill>
        <p:spPr>
          <a:xfrm>
            <a:off x="10783405" y="6326302"/>
            <a:ext cx="1281735" cy="385862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0160"/>
            <a:ext cx="7112000" cy="631952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16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ight Triangle 4"/>
          <p:cNvSpPr/>
          <p:nvPr userDrawn="1"/>
        </p:nvSpPr>
        <p:spPr>
          <a:xfrm>
            <a:off x="7112000" y="-10160"/>
            <a:ext cx="5080000" cy="6309360"/>
          </a:xfrm>
          <a:custGeom>
            <a:avLst/>
            <a:gdLst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3810000 w 3810000"/>
              <a:gd name="connsiteY2" fmla="*/ 5257800 h 5257800"/>
              <a:gd name="connsiteX3" fmla="*/ 0 w 3810000"/>
              <a:gd name="connsiteY3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37733 w 3810000"/>
              <a:gd name="connsiteY2" fmla="*/ 3302000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0 w 3810000"/>
              <a:gd name="connsiteY2" fmla="*/ 3970867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346200 w 3810000"/>
              <a:gd name="connsiteY2" fmla="*/ 3852333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049867 w 3810000"/>
              <a:gd name="connsiteY2" fmla="*/ 3869266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  <a:gd name="connsiteX0" fmla="*/ 0 w 3810000"/>
              <a:gd name="connsiteY0" fmla="*/ 5257800 h 5257800"/>
              <a:gd name="connsiteX1" fmla="*/ 0 w 3810000"/>
              <a:gd name="connsiteY1" fmla="*/ 0 h 5257800"/>
              <a:gd name="connsiteX2" fmla="*/ 1193801 w 3810000"/>
              <a:gd name="connsiteY2" fmla="*/ 3911599 h 5257800"/>
              <a:gd name="connsiteX3" fmla="*/ 3810000 w 3810000"/>
              <a:gd name="connsiteY3" fmla="*/ 5257800 h 5257800"/>
              <a:gd name="connsiteX4" fmla="*/ 0 w 3810000"/>
              <a:gd name="connsiteY4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0000" h="5257800">
                <a:moveTo>
                  <a:pt x="0" y="5257800"/>
                </a:moveTo>
                <a:lnTo>
                  <a:pt x="0" y="0"/>
                </a:lnTo>
                <a:cubicBezTo>
                  <a:pt x="16933" y="708378"/>
                  <a:pt x="59269" y="2737554"/>
                  <a:pt x="1193801" y="3911599"/>
                </a:cubicBezTo>
                <a:cubicBezTo>
                  <a:pt x="1899356" y="4580464"/>
                  <a:pt x="2791178" y="5012267"/>
                  <a:pt x="3810000" y="5257800"/>
                </a:cubicBezTo>
                <a:lnTo>
                  <a:pt x="0" y="5257800"/>
                </a:lnTo>
                <a:close/>
              </a:path>
            </a:pathLst>
          </a:custGeom>
          <a:solidFill>
            <a:srgbClr val="080419">
              <a:alpha val="33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845780" y="3291843"/>
            <a:ext cx="3962397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ctr" defTabSz="5485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80" b="0" i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Delivering science and technology</a:t>
            </a:r>
            <a:br>
              <a:rPr lang="en-US" sz="168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68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to protect our nation</a:t>
            </a:r>
            <a:br>
              <a:rPr lang="en-US" sz="168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</a:br>
            <a:r>
              <a:rPr lang="en-US" sz="1680" b="0" i="0" baseline="0" dirty="0">
                <a:solidFill>
                  <a:srgbClr val="FFFFFF">
                    <a:alpha val="75000"/>
                  </a:srgbClr>
                </a:solidFill>
                <a:latin typeface="Arial"/>
                <a:cs typeface="Arial"/>
              </a:rPr>
              <a:t>and promote world stability</a:t>
            </a:r>
          </a:p>
          <a:p>
            <a:pPr algn="ctr"/>
            <a:endParaRPr lang="en-US" sz="1680" dirty="0">
              <a:solidFill>
                <a:srgbClr val="FFFFFF">
                  <a:alpha val="75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-1919110" y="2"/>
            <a:ext cx="1919111" cy="3434778"/>
          </a:xfrm>
          <a:prstGeom prst="rect">
            <a:avLst/>
          </a:prstGeom>
          <a:noFill/>
        </p:spPr>
        <p:txBody>
          <a:bodyPr wrap="square" lIns="109720" tIns="54860" rIns="109720" bIns="54860" rtlCol="0">
            <a:spAutoFit/>
          </a:bodyPr>
          <a:lstStyle/>
          <a:p>
            <a:r>
              <a:rPr lang="en-US" sz="1440" b="1" dirty="0">
                <a:solidFill>
                  <a:srgbClr val="000000"/>
                </a:solidFill>
              </a:rPr>
              <a:t>NOTE</a:t>
            </a:r>
            <a:r>
              <a:rPr lang="en-US" sz="1440" b="0" dirty="0">
                <a:solidFill>
                  <a:srgbClr val="000000"/>
                </a:solidFill>
              </a:rPr>
              <a:t>: THIS IS YOUR WALK</a:t>
            </a:r>
            <a:r>
              <a:rPr lang="en-US" sz="1440" b="0" baseline="0" dirty="0">
                <a:solidFill>
                  <a:srgbClr val="000000"/>
                </a:solidFill>
              </a:rPr>
              <a:t>-IN </a:t>
            </a:r>
            <a:r>
              <a:rPr lang="en-US" sz="1440" b="0" dirty="0">
                <a:solidFill>
                  <a:srgbClr val="000000"/>
                </a:solidFill>
              </a:rPr>
              <a:t>SLIDE OPTION #2.</a:t>
            </a:r>
            <a:r>
              <a:rPr lang="en-US" sz="1440" b="0" baseline="0" dirty="0">
                <a:solidFill>
                  <a:srgbClr val="000000"/>
                </a:solidFill>
              </a:rPr>
              <a:t> </a:t>
            </a: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Instead of the Title</a:t>
            </a:r>
            <a:r>
              <a:rPr lang="en-US" sz="144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Slide, display this slide on the venue screen while your audience is arriving. </a:t>
            </a:r>
          </a:p>
          <a:p>
            <a:endParaRPr lang="en-US" sz="144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is </a:t>
            </a:r>
            <a:r>
              <a:rPr lang="en-US" sz="1440" b="1" u="non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title slide. </a:t>
            </a:r>
            <a:b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440" dirty="0">
                <a:effectLst/>
              </a:rPr>
            </a:br>
            <a:r>
              <a:rPr lang="en-US" sz="144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only a high-resolution photograph.</a:t>
            </a:r>
            <a:endParaRPr lang="en-US" sz="1440" dirty="0">
              <a:solidFill>
                <a:srgbClr val="000000"/>
              </a:solidFill>
            </a:endParaRPr>
          </a:p>
        </p:txBody>
      </p:sp>
      <p:pic>
        <p:nvPicPr>
          <p:cNvPr id="15" name="Picture 14" descr="LANL_allWHITE.ai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021" t="26248" r="27098" b="30198"/>
          <a:stretch/>
        </p:blipFill>
        <p:spPr>
          <a:xfrm>
            <a:off x="7443785" y="720514"/>
            <a:ext cx="4074415" cy="182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44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632432"/>
            <a:ext cx="12192000" cy="489749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1219200" y="1"/>
            <a:ext cx="10363200" cy="1633361"/>
          </a:xfrm>
          <a:prstGeom prst="rect">
            <a:avLst/>
          </a:prstGeom>
        </p:spPr>
        <p:txBody>
          <a:bodyPr lIns="91433" tIns="45717" rIns="91433" bIns="45717" anchor="b"/>
          <a:lstStyle>
            <a:lvl1pPr algn="r">
              <a:defRPr sz="3840" b="0" i="0">
                <a:solidFill>
                  <a:srgbClr val="FFFFFF"/>
                </a:solidFill>
                <a:latin typeface="+mj-lt"/>
              </a:defRPr>
            </a:lvl1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Click to add title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 hasCustomPrompt="1"/>
          </p:nvPr>
        </p:nvSpPr>
        <p:spPr>
          <a:xfrm>
            <a:off x="6858000" y="3798488"/>
            <a:ext cx="4724400" cy="728290"/>
          </a:xfrm>
          <a:prstGeom prst="rect">
            <a:avLst/>
          </a:prstGeom>
        </p:spPr>
        <p:txBody>
          <a:bodyPr vert="horz" lIns="91433" tIns="45717" rIns="91433" bIns="45717" anchor="b"/>
          <a:lstStyle>
            <a:lvl1pPr marL="0" indent="0" algn="r">
              <a:buNone/>
              <a:defRPr sz="2400" b="1">
                <a:solidFill>
                  <a:schemeClr val="tx1"/>
                </a:solidFill>
              </a:defRPr>
            </a:lvl1pPr>
            <a:lvl2pPr marL="548597" indent="0">
              <a:buNone/>
              <a:defRPr sz="2880" b="1">
                <a:solidFill>
                  <a:schemeClr val="tx1"/>
                </a:solidFill>
              </a:defRPr>
            </a:lvl2pPr>
            <a:lvl3pPr marL="1097192" indent="0">
              <a:buNone/>
              <a:defRPr sz="2880" b="1">
                <a:solidFill>
                  <a:schemeClr val="tx1"/>
                </a:solidFill>
              </a:defRPr>
            </a:lvl3pPr>
            <a:lvl4pPr marL="1645789" indent="0">
              <a:buNone/>
              <a:defRPr sz="2880" b="1">
                <a:solidFill>
                  <a:schemeClr val="tx1"/>
                </a:solidFill>
              </a:defRPr>
            </a:lvl4pPr>
            <a:lvl5pPr marL="2194385" indent="0">
              <a:buNone/>
              <a:defRPr sz="288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presenter(s)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6858000" y="4527560"/>
            <a:ext cx="4724400" cy="752592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16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add date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219200" y="1632434"/>
            <a:ext cx="10363200" cy="1088908"/>
          </a:xfrm>
          <a:prstGeom prst="rect">
            <a:avLst/>
          </a:prstGeom>
        </p:spPr>
        <p:txBody>
          <a:bodyPr vert="horz" lIns="91433" tIns="45717" rIns="91433" bIns="45717"/>
          <a:lstStyle>
            <a:lvl1pPr marL="0" indent="0" algn="r">
              <a:buNone/>
              <a:defRPr sz="2880">
                <a:solidFill>
                  <a:schemeClr val="tx1"/>
                </a:solidFill>
              </a:defRPr>
            </a:lvl1pPr>
            <a:lvl2pPr marL="548597" indent="0" algn="r">
              <a:buNone/>
              <a:defRPr sz="4320"/>
            </a:lvl2pPr>
            <a:lvl3pPr marL="1097192" indent="0" algn="r">
              <a:buNone/>
              <a:defRPr sz="4320"/>
            </a:lvl3pPr>
            <a:lvl4pPr marL="1645789" indent="0" algn="r">
              <a:buNone/>
              <a:defRPr sz="4320"/>
            </a:lvl4pPr>
            <a:lvl5pPr marL="2194385" indent="0" algn="r">
              <a:buNone/>
              <a:defRPr sz="4320"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9595558" y="6529923"/>
            <a:ext cx="2596444" cy="316091"/>
          </a:xfrm>
          <a:prstGeom prst="rect">
            <a:avLst/>
          </a:prstGeom>
        </p:spPr>
        <p:txBody>
          <a:bodyPr vert="horz"/>
          <a:lstStyle>
            <a:lvl1pPr marL="0" indent="0" algn="r">
              <a:buNone/>
              <a:defRPr sz="960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LA-UR# </a:t>
            </a:r>
          </a:p>
        </p:txBody>
      </p:sp>
      <p:grpSp>
        <p:nvGrpSpPr>
          <p:cNvPr id="19" name="Group 18"/>
          <p:cNvGrpSpPr/>
          <p:nvPr userDrawn="1"/>
        </p:nvGrpSpPr>
        <p:grpSpPr>
          <a:xfrm>
            <a:off x="6096000" y="5986980"/>
            <a:ext cx="6096000" cy="524479"/>
            <a:chOff x="4572000" y="5026384"/>
            <a:chExt cx="4572000" cy="437066"/>
          </a:xfrm>
        </p:grpSpPr>
        <p:sp>
          <p:nvSpPr>
            <p:cNvPr id="20" name="Rectangle 19"/>
            <p:cNvSpPr>
              <a:spLocks noChangeArrowheads="1"/>
            </p:cNvSpPr>
            <p:nvPr/>
          </p:nvSpPr>
          <p:spPr bwMode="auto">
            <a:xfrm>
              <a:off x="4572000" y="5294172"/>
              <a:ext cx="4572000" cy="169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marL="0" marR="0" lvl="0" indent="0" algn="r" defTabSz="109728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20" b="0" i="0" u="none" strike="noStrike" kern="0" cap="none" spc="0" normalizeH="0" baseline="0" noProof="0" dirty="0">
                  <a:ln>
                    <a:noFill/>
                  </a:ln>
                  <a:solidFill>
                    <a:srgbClr val="666666"/>
                  </a:solidFill>
                  <a:effectLst/>
                  <a:uLnTx/>
                  <a:uFillTx/>
                  <a:latin typeface="Arial" pitchFamily="34" charset="0"/>
                  <a:ea typeface="ＭＳ Ｐゴシック" pitchFamily="34" charset="-128"/>
                </a:rPr>
                <a:t>Managed by Triad National Security, LLC for the U.S. Department of Energy’s NNSA</a:t>
              </a:r>
            </a:p>
          </p:txBody>
        </p:sp>
        <p:pic>
          <p:nvPicPr>
            <p:cNvPr id="21" name="Picture 20" descr="NNSA_80%.ai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116" t="44234" r="25200" b="40485"/>
            <a:stretch/>
          </p:blipFill>
          <p:spPr>
            <a:xfrm>
              <a:off x="8087551" y="5026384"/>
              <a:ext cx="961301" cy="32155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" y="3489511"/>
            <a:ext cx="6217920" cy="29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976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agenda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C695E-3847-284B-804A-F0C0441E204C}" type="datetime1">
              <a:rPr lang="en-US" smtClean="0"/>
              <a:t>7/23/25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6175024" y="1131636"/>
            <a:ext cx="0" cy="519412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 Placehold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3860802" y="1131637"/>
            <a:ext cx="2156884" cy="381074"/>
          </a:xfrm>
          <a:prstGeom prst="rect">
            <a:avLst/>
          </a:prstGeom>
        </p:spPr>
        <p:txBody>
          <a:bodyPr vert="horz"/>
          <a:lstStyle>
            <a:lvl1pPr marL="0" indent="0" algn="r" defTabSz="-889636">
              <a:buFont typeface="Arial"/>
              <a:buNone/>
              <a:tabLst/>
              <a:defRPr sz="1320" b="0"/>
            </a:lvl1pPr>
            <a:lvl2pPr marL="278130" indent="0" defTabSz="-889636">
              <a:buNone/>
              <a:tabLst/>
              <a:defRPr sz="1260"/>
            </a:lvl2pPr>
            <a:lvl3pPr marL="546734" indent="0" defTabSz="-889636">
              <a:buNone/>
              <a:tabLst/>
              <a:defRPr sz="1200"/>
            </a:lvl3pPr>
            <a:lvl4pPr marL="817244" indent="0" defTabSz="-889636">
              <a:buNone/>
              <a:tabLst/>
              <a:defRPr sz="1080"/>
            </a:lvl4pPr>
            <a:lvl5pPr marL="1095376" indent="0" defTabSz="-889636">
              <a:buNone/>
              <a:tabLst/>
              <a:defRPr sz="1080"/>
            </a:lvl5pPr>
          </a:lstStyle>
          <a:p>
            <a:pPr lvl="0"/>
            <a:r>
              <a:rPr lang="en-US" dirty="0"/>
              <a:t>Click to edit date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3860802" y="1882258"/>
            <a:ext cx="2156884" cy="381074"/>
          </a:xfrm>
          <a:prstGeom prst="rect">
            <a:avLst/>
          </a:prstGeom>
        </p:spPr>
        <p:txBody>
          <a:bodyPr vert="horz"/>
          <a:lstStyle>
            <a:lvl1pPr marL="0" indent="0" algn="r" defTabSz="-889636">
              <a:buFont typeface="Arial"/>
              <a:buNone/>
              <a:tabLst/>
              <a:defRPr sz="1320" b="0"/>
            </a:lvl1pPr>
            <a:lvl2pPr marL="278130" indent="0" defTabSz="-889636">
              <a:buNone/>
              <a:tabLst/>
              <a:defRPr sz="1260"/>
            </a:lvl2pPr>
            <a:lvl3pPr marL="546734" indent="0" defTabSz="-889636">
              <a:buNone/>
              <a:tabLst/>
              <a:defRPr sz="1200"/>
            </a:lvl3pPr>
            <a:lvl4pPr marL="817244" indent="0" defTabSz="-889636">
              <a:buNone/>
              <a:tabLst/>
              <a:defRPr sz="1080"/>
            </a:lvl4pPr>
            <a:lvl5pPr marL="1095376" indent="0" defTabSz="-889636">
              <a:buNone/>
              <a:tabLst/>
              <a:defRPr sz="1080"/>
            </a:lvl5pPr>
          </a:lstStyle>
          <a:p>
            <a:pPr lvl="0"/>
            <a:r>
              <a:rPr lang="en-US" dirty="0"/>
              <a:t>Click to edit location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6400800" y="1131636"/>
            <a:ext cx="51816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agenda item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5" y="3489511"/>
            <a:ext cx="6217920" cy="298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149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664180"/>
            <a:ext cx="10972800" cy="985093"/>
          </a:xfrm>
          <a:prstGeom prst="rect">
            <a:avLst/>
          </a:prstGeom>
        </p:spPr>
        <p:txBody>
          <a:bodyPr anchor="ctr"/>
          <a:lstStyle>
            <a:lvl1pPr algn="ctr">
              <a:defRPr b="0"/>
            </a:lvl1pPr>
          </a:lstStyle>
          <a:p>
            <a:r>
              <a:rPr lang="en-US" dirty="0"/>
              <a:t>Click to edit section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CA6442-326F-BF43-9512-C754596C1A34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9180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01946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-11364"/>
            <a:ext cx="10972800" cy="1143000"/>
          </a:xfrm>
          <a:prstGeom prst="rect">
            <a:avLst/>
          </a:prstGeom>
        </p:spPr>
        <p:txBody>
          <a:bodyPr vert="horz"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497D45A-E2C2-5444-8727-94AA467EBF1A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>
                <a:solidFill>
                  <a:srgbClr val="FFFFFF"/>
                </a:solidFill>
              </a:defRPr>
            </a:lvl1pPr>
            <a:lvl2pPr marL="415290" indent="-205740">
              <a:defRPr sz="2160">
                <a:solidFill>
                  <a:srgbClr val="FFFFFF"/>
                </a:solidFill>
              </a:defRPr>
            </a:lvl2pPr>
            <a:lvl3pPr marL="619126" indent="-207646">
              <a:defRPr sz="1920">
                <a:solidFill>
                  <a:srgbClr val="FFFFFF"/>
                </a:solidFill>
              </a:defRPr>
            </a:lvl3pPr>
            <a:lvl4pPr marL="822960" indent="-207646">
              <a:defRPr sz="1680">
                <a:solidFill>
                  <a:srgbClr val="FFFFFF"/>
                </a:solidFill>
              </a:defRPr>
            </a:lvl4pPr>
            <a:lvl5pPr marL="1026796" indent="-209550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57057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383824"/>
            <a:ext cx="12192000" cy="610905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CD5A60-AEBD-CD41-AE13-C139EF5F076B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83822"/>
            <a:ext cx="10972800" cy="6012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1609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B0E39-4D06-D9E8-CBDE-BD9CF7523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A6F24-A0A8-5DC3-7E2C-8E9A83ACF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BB9DD-69FD-A11F-D9E9-E055FE063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ECE36-A345-A7E0-5CF7-F834C07DF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89F8C7-2B7F-513E-8933-ECB0F95A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912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4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75171"/>
            <a:ext cx="12192000" cy="6308195"/>
          </a:xfrm>
          <a:prstGeom prst="rect">
            <a:avLst/>
          </a:prstGeom>
        </p:spPr>
        <p:txBody>
          <a:bodyPr vert="horz" lIns="91433" tIns="45717" rIns="91433" bIns="45717" anchor="ctr"/>
          <a:lstStyle>
            <a:lvl1pPr marL="0" marR="0" indent="0" algn="ctr" defTabSz="54859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1800" smtClean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icon to insert photo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2500439" y="3656395"/>
            <a:ext cx="7191123" cy="553991"/>
          </a:xfrm>
          <a:prstGeom prst="rect">
            <a:avLst/>
          </a:prstGeom>
          <a:noFill/>
        </p:spPr>
        <p:txBody>
          <a:bodyPr vert="horz" wrap="square" lIns="91433" tIns="45717" rIns="91433" bIns="45717">
            <a:spAutoFit/>
          </a:bodyPr>
          <a:lstStyle>
            <a:lvl1pPr algn="ctr">
              <a:defRPr sz="288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statement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-156094" y="1337846"/>
            <a:ext cx="134891" cy="40310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-156094" y="1740950"/>
            <a:ext cx="134891" cy="40310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-156094" y="2144054"/>
            <a:ext cx="134891" cy="40310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-156094" y="2547159"/>
            <a:ext cx="134891" cy="40310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-156094" y="2"/>
            <a:ext cx="134891" cy="40310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-156094" y="403106"/>
            <a:ext cx="134891" cy="40310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35" name="Rectangle 34"/>
          <p:cNvSpPr/>
          <p:nvPr userDrawn="1"/>
        </p:nvSpPr>
        <p:spPr>
          <a:xfrm>
            <a:off x="-156094" y="872773"/>
            <a:ext cx="134891" cy="40310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</p:spTree>
    <p:extLst>
      <p:ext uri="{BB962C8B-B14F-4D97-AF65-F5344CB8AC3E}">
        <p14:creationId xmlns:p14="http://schemas.microsoft.com/office/powerpoint/2010/main" val="94069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6C372-B5C4-454D-BA55-B3DCD2663AE7}" type="datetimeFigureOut">
              <a:rPr lang="en-US" smtClean="0"/>
              <a:t>7/23/25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64DD3-74E8-294F-A79B-1C64EB7CD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53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ullets" type="tx">
  <p:cSld name="Title &amp; Bulle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603251" y="476251"/>
            <a:ext cx="10985600" cy="7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1"/>
          </p:nvPr>
        </p:nvSpPr>
        <p:spPr>
          <a:xfrm>
            <a:off x="603251" y="1122981"/>
            <a:ext cx="10985600" cy="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7150" tIns="17150" rIns="17150" bIns="17150" anchor="t" anchorCtr="0">
            <a:normAutofit/>
          </a:bodyPr>
          <a:lstStyle>
            <a:lvl1pPr marL="609585" lvl="0" indent="-30479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100"/>
              <a:buFont typeface="Helvetica Neue"/>
              <a:buNone/>
              <a:defRPr sz="2800" b="1"/>
            </a:lvl1pPr>
            <a:lvl2pPr marL="1219170" lvl="1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2pPr>
            <a:lvl3pPr marL="1828754" lvl="2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3pPr>
            <a:lvl4pPr marL="2438339" lvl="3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4pPr>
            <a:lvl5pPr marL="3047924" lvl="4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5pPr>
            <a:lvl6pPr marL="3657509" lvl="5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6pPr>
            <a:lvl7pPr marL="4267093" lvl="6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7pPr>
            <a:lvl8pPr marL="4876678" lvl="7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8pPr>
            <a:lvl9pPr marL="5486263" lvl="8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2"/>
          </p:nvPr>
        </p:nvSpPr>
        <p:spPr>
          <a:xfrm>
            <a:off x="603251" y="2124252"/>
            <a:ext cx="10985600" cy="412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rmAutofit/>
          </a:bodyPr>
          <a:lstStyle>
            <a:lvl1pPr marL="609585" lvl="0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1pPr>
            <a:lvl2pPr marL="1219170" lvl="1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2pPr>
            <a:lvl3pPr marL="1828754" lvl="2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3pPr>
            <a:lvl4pPr marL="2438339" lvl="3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4pPr>
            <a:lvl5pPr marL="3047924" lvl="4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5pPr>
            <a:lvl6pPr marL="3657509" lvl="5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6pPr>
            <a:lvl7pPr marL="4267093" lvl="6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7pPr>
            <a:lvl8pPr marL="4876678" lvl="7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8pPr>
            <a:lvl9pPr marL="5486263" lvl="8" indent="-372524" algn="l">
              <a:lnSpc>
                <a:spcPct val="90000"/>
              </a:lnSpc>
              <a:spcBef>
                <a:spcPts val="2267"/>
              </a:spcBef>
              <a:spcAft>
                <a:spcPts val="0"/>
              </a:spcAft>
              <a:buClr>
                <a:srgbClr val="FFFFFF"/>
              </a:buClr>
              <a:buSzPts val="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ldNum" idx="12"/>
          </p:nvPr>
        </p:nvSpPr>
        <p:spPr>
          <a:xfrm>
            <a:off x="6000749" y="6553263"/>
            <a:ext cx="184400" cy="182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b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933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933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933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933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933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933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933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933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00"/>
              <a:buFont typeface="Helvetica Neue"/>
              <a:buNone/>
              <a:defRPr sz="933"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87124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000F7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A7D230E-980C-6C49-AAFE-3F8388D614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704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09832" y="1981873"/>
            <a:ext cx="5107093" cy="1559401"/>
          </a:xfrm>
        </p:spPr>
        <p:txBody>
          <a:bodyPr lIns="0" tIns="0" rIns="0" bIns="0" anchor="t" anchorCtr="0">
            <a:normAutofit/>
          </a:bodyPr>
          <a:lstStyle>
            <a:lvl1pPr algn="l" fontAlgn="t">
              <a:lnSpc>
                <a:spcPct val="100000"/>
              </a:lnSpc>
              <a:defRPr sz="288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 of presentation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09600" y="3561745"/>
            <a:ext cx="5107093" cy="646853"/>
          </a:xfrm>
        </p:spPr>
        <p:txBody>
          <a:bodyPr lIns="0" tIns="0" rIns="0" bIns="0"/>
          <a:lstStyle>
            <a:lvl1pPr marL="0" indent="0" algn="l">
              <a:buNone/>
              <a:defRPr sz="1920" b="0" i="0">
                <a:solidFill>
                  <a:schemeClr val="bg1"/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 dirty="0"/>
              <a:t>Click to add presenter or presenting org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D57AE5-8F4A-FA4E-90E4-E2EE525E9D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77830"/>
            <a:ext cx="4441952" cy="2039672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1000446-DC24-2642-A21F-0BEA0073149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2" y="4396171"/>
            <a:ext cx="3618807" cy="324812"/>
          </a:xfrm>
        </p:spPr>
        <p:txBody>
          <a:bodyPr lIns="0" tIns="0" rIns="0" bIns="0"/>
          <a:lstStyle>
            <a:lvl1pPr>
              <a:buNone/>
              <a:defRPr sz="144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the date of the presentation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85AE9854-7A76-C34E-9D7F-DE749A698C73}"/>
              </a:ext>
            </a:extLst>
          </p:cNvPr>
          <p:cNvSpPr txBox="1">
            <a:spLocks/>
          </p:cNvSpPr>
          <p:nvPr userDrawn="1"/>
        </p:nvSpPr>
        <p:spPr>
          <a:xfrm>
            <a:off x="11654847" y="6465497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4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84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84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2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277856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840" smtClean="0"/>
              <a:pPr/>
              <a:t>7/23/25</a:t>
            </a:fld>
            <a:endParaRPr lang="en-US" sz="84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615BFA-90C1-0F46-AAA7-8C67D48F46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5520164"/>
            <a:ext cx="3462867" cy="505883"/>
          </a:xfrm>
        </p:spPr>
        <p:txBody>
          <a:bodyPr lIns="0" tIns="0" rIns="0" bIns="0" anchor="t" anchorCtr="0"/>
          <a:lstStyle>
            <a:lvl1pPr>
              <a:buFontTx/>
              <a:buNone/>
              <a:defRPr sz="1200">
                <a:solidFill>
                  <a:schemeClr val="bg1">
                    <a:lumMod val="65000"/>
                  </a:schemeClr>
                </a:solidFill>
              </a:defRPr>
            </a:lvl1pPr>
            <a:lvl2pPr>
              <a:buFontTx/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2pPr>
            <a:lvl3pPr>
              <a:buFontTx/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3pPr>
            <a:lvl4pPr>
              <a:buFontTx/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4pPr>
            <a:lvl5pPr>
              <a:buFontTx/>
              <a:buNone/>
              <a:defRPr sz="1440">
                <a:solidFill>
                  <a:schemeClr val="bg1">
                    <a:lumMod val="6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LA-UR number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14CA33-8F7C-674C-8C40-9D83B5A1C5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48537" y="6335201"/>
            <a:ext cx="797465" cy="3661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45E8F88-2F04-A24D-B64D-D31A64C16106}"/>
              </a:ext>
            </a:extLst>
          </p:cNvPr>
          <p:cNvSpPr txBox="1"/>
          <p:nvPr userDrawn="1"/>
        </p:nvSpPr>
        <p:spPr>
          <a:xfrm>
            <a:off x="1224912" y="6479877"/>
            <a:ext cx="5184345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Managed by Triad National Security, LLC., for the U.S. Department of Energy’s NNSA.</a:t>
            </a:r>
          </a:p>
        </p:txBody>
      </p:sp>
    </p:spTree>
    <p:extLst>
      <p:ext uri="{BB962C8B-B14F-4D97-AF65-F5344CB8AC3E}">
        <p14:creationId xmlns:p14="http://schemas.microsoft.com/office/powerpoint/2010/main" val="40408631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Statemen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8" y="0"/>
            <a:ext cx="5023103" cy="6858000"/>
          </a:xfrm>
          <a:noFill/>
          <a:ln>
            <a:noFill/>
          </a:ln>
        </p:spPr>
        <p:txBody>
          <a:bodyPr/>
          <a:lstStyle>
            <a:lvl1pPr>
              <a:buFontTx/>
              <a:buNone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E3296A8-807F-5647-9E27-81056A8089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1"/>
            <a:ext cx="603504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66E7E14-724D-564D-8C8A-AA19AF322B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62147" y="5894428"/>
            <a:ext cx="2006751" cy="56690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950A1-C470-5C48-B92A-282D2269A9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2" y="1524000"/>
            <a:ext cx="6034617" cy="4260851"/>
          </a:xfrm>
        </p:spPr>
        <p:txBody>
          <a:bodyPr lIns="0" tIns="0" rIns="0" bIns="0">
            <a:noAutofit/>
          </a:bodyPr>
          <a:lstStyle>
            <a:lvl1pPr marL="276226" indent="-276226">
              <a:lnSpc>
                <a:spcPct val="100000"/>
              </a:lnSpc>
              <a:spcBef>
                <a:spcPts val="72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946185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-No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1"/>
            <a:ext cx="10972800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24F4C0B-8E0E-D247-8998-89B0F977E90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4000"/>
            <a:ext cx="10972800" cy="4260851"/>
          </a:xfrm>
        </p:spPr>
        <p:txBody>
          <a:bodyPr wrap="square" lIns="0" tIns="0" rIns="0" bIns="0">
            <a:noAutofit/>
          </a:bodyPr>
          <a:lstStyle>
            <a:lvl1pPr marL="276226" indent="-276226">
              <a:lnSpc>
                <a:spcPct val="100000"/>
              </a:lnSpc>
              <a:spcBef>
                <a:spcPts val="720"/>
              </a:spcBef>
              <a:tabLst/>
              <a:defRPr>
                <a:solidFill>
                  <a:schemeClr val="tx1"/>
                </a:solidFill>
              </a:defRPr>
            </a:lvl1pPr>
            <a:lvl2pPr marL="552450" indent="-276226">
              <a:tabLst/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 marL="1097280" indent="-272416">
              <a:tabLst/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548888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_w logo wtrm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5E9668F-554A-0F4B-80F7-13B7BAD0A5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l="22143" t="9719" r="31261" b="20370"/>
          <a:stretch/>
        </p:blipFill>
        <p:spPr>
          <a:xfrm>
            <a:off x="6096000" y="460586"/>
            <a:ext cx="6096000" cy="6397414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1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1523999"/>
            <a:ext cx="10968072" cy="4267200"/>
          </a:xfrm>
        </p:spPr>
        <p:txBody>
          <a:bodyPr lIns="0" tIns="0" rIns="0" bIns="0">
            <a:noAutofit/>
          </a:bodyPr>
          <a:lstStyle>
            <a:lvl1pPr marL="276226" indent="-276226">
              <a:lnSpc>
                <a:spcPct val="100000"/>
              </a:lnSpc>
              <a:spcBef>
                <a:spcPts val="720"/>
              </a:spcBef>
              <a:tabLst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351EB0E6-A70D-CE45-BB73-DE0110A910ED}"/>
              </a:ext>
            </a:extLst>
          </p:cNvPr>
          <p:cNvSpPr txBox="1">
            <a:spLocks/>
          </p:cNvSpPr>
          <p:nvPr userDrawn="1"/>
        </p:nvSpPr>
        <p:spPr>
          <a:xfrm>
            <a:off x="11654847" y="6461335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4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84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84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7AA508B-E60F-E649-B511-759C564E884D}"/>
              </a:ext>
            </a:extLst>
          </p:cNvPr>
          <p:cNvSpPr txBox="1">
            <a:spLocks/>
          </p:cNvSpPr>
          <p:nvPr userDrawn="1"/>
        </p:nvSpPr>
        <p:spPr>
          <a:xfrm>
            <a:off x="10277856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840" smtClean="0"/>
              <a:pPr/>
              <a:t>7/23/25</a:t>
            </a:fld>
            <a:endParaRPr lang="en-US" sz="840" dirty="0"/>
          </a:p>
        </p:txBody>
      </p:sp>
    </p:spTree>
    <p:extLst>
      <p:ext uri="{BB962C8B-B14F-4D97-AF65-F5344CB8AC3E}">
        <p14:creationId xmlns:p14="http://schemas.microsoft.com/office/powerpoint/2010/main" val="1255796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2" y="1524000"/>
            <a:ext cx="10968073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6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5FC89D9-A95D-984D-AA31-A11221C38E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1"/>
            <a:ext cx="10968072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0429E5-795A-8A43-A273-2BC100111C0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0" y="2011681"/>
            <a:ext cx="10968072" cy="3875484"/>
          </a:xfrm>
        </p:spPr>
        <p:txBody>
          <a:bodyPr lIns="0" tIns="0" rIns="0" bIns="0">
            <a:noAutofit/>
          </a:bodyPr>
          <a:lstStyle>
            <a:lvl1pPr marL="219456" indent="-219456">
              <a:lnSpc>
                <a:spcPct val="100000"/>
              </a:lnSpc>
              <a:spcBef>
                <a:spcPts val="72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2940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08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9450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0">
          <p15:clr>
            <a:srgbClr val="FBAE40"/>
          </p15:clr>
        </p15:guide>
        <p15:guide id="2" pos="28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Text and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8" y="0"/>
            <a:ext cx="5023103" cy="6858000"/>
          </a:xfrm>
          <a:noFill/>
          <a:ln>
            <a:noFill/>
          </a:ln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7168896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588F3D-C3FA-9E48-8758-4B1C374268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417" y="6317902"/>
            <a:ext cx="341439" cy="341438"/>
          </a:xfrm>
          <a:prstGeom prst="rect">
            <a:avLst/>
          </a:prstGeom>
        </p:spPr>
      </p:pic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EDF54824-3A03-A745-AD49-C744B2A21D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1"/>
            <a:ext cx="6031157" cy="89220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2709C09F-8C0C-7248-AEB2-1C7859F51F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62146" y="5894428"/>
            <a:ext cx="2007005" cy="56690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E94CDEA-D510-9F45-84BD-82CAA8464E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602" y="1524000"/>
            <a:ext cx="6034617" cy="4260851"/>
          </a:xfrm>
        </p:spPr>
        <p:txBody>
          <a:bodyPr lIns="0" tIns="0" rIns="0" bIns="0">
            <a:noAutofit/>
          </a:bodyPr>
          <a:lstStyle>
            <a:lvl1pPr marL="219456" indent="-219456">
              <a:lnSpc>
                <a:spcPct val="100000"/>
              </a:lnSpc>
              <a:spcBef>
                <a:spcPts val="72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643033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D7BBB-89AD-7FC3-D207-DB6E8D37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E7F623-1B96-A081-B561-5520835082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0A1238-5B8C-9B50-130E-53C00B80F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306C3-7481-8E33-4477-FC5606AB7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9F06E-25ED-46A1-4C26-0E4E4FA89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79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hoto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68899" y="3429000"/>
            <a:ext cx="5023103" cy="3429000"/>
          </a:xfrm>
          <a:noFill/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6" y="0"/>
            <a:ext cx="5023104" cy="3429000"/>
          </a:xfrm>
          <a:noFill/>
          <a:ln>
            <a:noFill/>
          </a:ln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B4117486-5C49-E242-8CBE-03C8F87112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1157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FE409C5D-AFD1-7745-A713-F12280BE810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146" y="5894428"/>
            <a:ext cx="2007005" cy="56690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E46F9CE-9C02-284E-A17F-0C31F82B2F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1524000"/>
            <a:ext cx="6034617" cy="4260851"/>
          </a:xfrm>
        </p:spPr>
        <p:txBody>
          <a:bodyPr lIns="0" tIns="0" rIns="0" bIns="0">
            <a:noAutofit/>
          </a:bodyPr>
          <a:lstStyle>
            <a:lvl1pPr marL="219456" indent="-219456">
              <a:lnSpc>
                <a:spcPct val="100000"/>
              </a:lnSpc>
              <a:spcBef>
                <a:spcPts val="720"/>
              </a:spcBef>
              <a:defRPr/>
            </a:lvl1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270076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ent with 2 Photos and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856035B-8130-D844-B0F2-44CBE0D2869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168897" y="3429000"/>
            <a:ext cx="5023104" cy="3429000"/>
          </a:xfrm>
          <a:noFill/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1DBF6C-0676-5247-8404-7764B27D9124}"/>
              </a:ext>
            </a:extLst>
          </p:cNvPr>
          <p:cNvSpPr/>
          <p:nvPr userDrawn="1"/>
        </p:nvSpPr>
        <p:spPr>
          <a:xfrm>
            <a:off x="0" y="0"/>
            <a:ext cx="7168896" cy="6858000"/>
          </a:xfrm>
          <a:prstGeom prst="rect">
            <a:avLst/>
          </a:prstGeom>
          <a:solidFill>
            <a:srgbClr val="000F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6CF9DAC-DCA3-AD4A-B1B3-5725742FC1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8896" y="0"/>
            <a:ext cx="5023104" cy="3429000"/>
          </a:xfrm>
          <a:noFill/>
          <a:ln>
            <a:noFill/>
          </a:ln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77A152A-9C21-0D44-8A36-C5AF5536E4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1417" y="6317902"/>
            <a:ext cx="341439" cy="341438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225C079B-5F34-5149-9937-5E0A7D19101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6031157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1" name="Text Placeholder 13">
            <a:extLst>
              <a:ext uri="{FF2B5EF4-FFF2-40B4-BE49-F238E27FC236}">
                <a16:creationId xmlns:a16="http://schemas.microsoft.com/office/drawing/2014/main" id="{2C113B2A-25B6-4D4F-BE66-8FD128DADFB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62146" y="5894428"/>
            <a:ext cx="2007005" cy="566906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4511911-ADCF-3F4A-9C7A-1469A5E0746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2" y="1524000"/>
            <a:ext cx="6034617" cy="4260851"/>
          </a:xfrm>
        </p:spPr>
        <p:txBody>
          <a:bodyPr lIns="0" tIns="0" rIns="0" bIns="0">
            <a:noAutofit/>
          </a:bodyPr>
          <a:lstStyle>
            <a:lvl1pPr marL="219456" indent="-219456">
              <a:lnSpc>
                <a:spcPct val="100000"/>
              </a:lnSpc>
              <a:spcBef>
                <a:spcPts val="720"/>
              </a:spcBef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827049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 Area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D46214E2-32D4-424B-9DE1-4EDE442968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1524000"/>
            <a:ext cx="512064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6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240E4E95-1B27-5348-9471-7BB69800EDD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buNone/>
              <a:defRPr b="1" i="0">
                <a:latin typeface="Acumin Pro" panose="020B0504020202020204" pitchFamily="34" charset="77"/>
              </a:defRPr>
            </a:lvl2pPr>
            <a:lvl3pPr>
              <a:buNone/>
              <a:defRPr b="1" i="0">
                <a:latin typeface="Acumin Pro" panose="020B0504020202020204" pitchFamily="34" charset="77"/>
              </a:defRPr>
            </a:lvl3pPr>
            <a:lvl4pPr>
              <a:buNone/>
              <a:defRPr b="1" i="0">
                <a:latin typeface="Acumin Pro" panose="020B0504020202020204" pitchFamily="34" charset="77"/>
              </a:defRPr>
            </a:lvl4pPr>
            <a:lvl5pPr>
              <a:buNone/>
              <a:defRPr b="1" i="0">
                <a:latin typeface="Acumin Pro" panose="020B0504020202020204" pitchFamily="34" charset="77"/>
              </a:defRPr>
            </a:lvl5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1B65E676-959E-0E41-8EAD-45D6F7E076B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61760" y="1524000"/>
            <a:ext cx="5120640" cy="36317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16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81900B1-3D44-764E-9A42-70386E05E54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" y="2011680"/>
            <a:ext cx="5120640" cy="4046357"/>
          </a:xfrm>
        </p:spPr>
        <p:txBody>
          <a:bodyPr lIns="0" tIns="0" rIns="0" bIns="0">
            <a:noAutofit/>
          </a:bodyPr>
          <a:lstStyle>
            <a:lvl1pPr marL="219456" indent="-219456">
              <a:lnSpc>
                <a:spcPct val="100000"/>
              </a:lnSpc>
              <a:spcBef>
                <a:spcPts val="72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8685422-C0F4-174C-BFA6-015246A3D42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61760" y="2011680"/>
            <a:ext cx="5120640" cy="4046357"/>
          </a:xfrm>
        </p:spPr>
        <p:txBody>
          <a:bodyPr lIns="0" tIns="0" rIns="0" bIns="0">
            <a:noAutofit/>
          </a:bodyPr>
          <a:lstStyle>
            <a:lvl1pPr marL="219456" indent="-219456">
              <a:lnSpc>
                <a:spcPct val="100000"/>
              </a:lnSpc>
              <a:spcBef>
                <a:spcPts val="720"/>
              </a:spcBef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/>
              <a:t>Click to add first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271162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s and Text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84D7D689-7F2D-0348-816C-97C77A8D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DB2A39F7-5A62-2B4C-A657-BD57B5768EF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09600" y="1524000"/>
            <a:ext cx="4913376" cy="2706624"/>
          </a:xfrm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6CCEB416-B433-8F46-8DFF-FFAC7ACCA5F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693920"/>
            <a:ext cx="4913376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66B16311-DD9F-7D43-964B-E92B217DC39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09600" y="5120640"/>
            <a:ext cx="491337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20"/>
              </a:spcBef>
              <a:buFont typeface="Arial" panose="020B0604020202020204" pitchFamily="34" charset="0"/>
              <a:buNone/>
              <a:defRPr sz="132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023AA45D-8199-F644-847B-E64A5EC3FB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4328160"/>
            <a:ext cx="491337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3" name="Picture Placeholder 9">
            <a:extLst>
              <a:ext uri="{FF2B5EF4-FFF2-40B4-BE49-F238E27FC236}">
                <a16:creationId xmlns:a16="http://schemas.microsoft.com/office/drawing/2014/main" id="{2652C890-3579-2E47-9AB6-1D78A5E47643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6669024" y="1524000"/>
            <a:ext cx="4913376" cy="2706624"/>
          </a:xfrm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DD1D0C09-D811-144F-BEBD-275B6A12072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9024" y="4693920"/>
            <a:ext cx="4913376" cy="241445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2213ED2D-D77F-7D49-9E2D-96B09A5A751F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669024" y="5120640"/>
            <a:ext cx="491337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720"/>
              </a:spcBef>
              <a:buFont typeface="Arial" panose="020B0604020202020204" pitchFamily="34" charset="0"/>
              <a:buNone/>
              <a:defRPr sz="132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5AA83665-F240-0345-B903-C8950DEFAF0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669024" y="4328160"/>
            <a:ext cx="491337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6099463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13F276B-7B5E-4A45-AB9F-2B475F2AEA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" y="1524000"/>
            <a:ext cx="3324376" cy="2706624"/>
          </a:xfrm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225D86E-8C5D-1841-9FAC-7F27816076D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" y="469392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3F0E9DEE-404F-3B49-8159-94FE1CD37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5120640"/>
            <a:ext cx="332841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2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F7A3DBA4-BE0E-254D-B5C0-8A64DDD66A6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41D2BBC2-2746-3640-A719-673E2A8446C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32816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4" name="Picture Placeholder 9">
            <a:extLst>
              <a:ext uri="{FF2B5EF4-FFF2-40B4-BE49-F238E27FC236}">
                <a16:creationId xmlns:a16="http://schemas.microsoft.com/office/drawing/2014/main" id="{89502A4B-C79D-094E-AB5C-63DF6E12EF81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4436533" y="1524000"/>
            <a:ext cx="3328416" cy="2706624"/>
          </a:xfrm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EAC29D9-3DBA-0242-8290-359D5CA84B6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47989" y="469392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3F9A309D-AA80-C54C-9A92-012D53D91C2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447989" y="5120640"/>
            <a:ext cx="332841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2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03EA5BB2-66F6-4F44-964B-E9F9D73F21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447988" y="432816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898309A4-718B-084E-8229-17E4D40AEA42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8251489" y="1524000"/>
            <a:ext cx="3328416" cy="2706624"/>
          </a:xfrm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36A0BC0D-8996-364B-A361-13CBBB9B478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8265036" y="469392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 i="0">
                <a:solidFill>
                  <a:srgbClr val="09198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8D60D97D-2394-F140-9FBA-975ED64074F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8266176" y="5120640"/>
            <a:ext cx="3328416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2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5AA90BFA-AE15-3049-88D8-EA2FDB94E716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8264089" y="4328160"/>
            <a:ext cx="3328416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317285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">
          <p15:clr>
            <a:srgbClr val="FBAE40"/>
          </p15:clr>
        </p15:guide>
        <p15:guide id="2" pos="4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_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61FE822B-AC64-EF4D-8FBA-F5A67DA6075B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609600" y="1524000"/>
            <a:ext cx="2438400" cy="2706624"/>
          </a:xfrm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31" name="Text Placeholder 12">
            <a:extLst>
              <a:ext uri="{FF2B5EF4-FFF2-40B4-BE49-F238E27FC236}">
                <a16:creationId xmlns:a16="http://schemas.microsoft.com/office/drawing/2014/main" id="{55F05C8A-25A6-8743-93FA-19E18F32CEE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09600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5" name="Text Placeholder 12">
            <a:extLst>
              <a:ext uri="{FF2B5EF4-FFF2-40B4-BE49-F238E27FC236}">
                <a16:creationId xmlns:a16="http://schemas.microsoft.com/office/drawing/2014/main" id="{5FCE87CD-A10E-D049-9E39-8C800BEF41A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9600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2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50" name="Text Placeholder 13">
            <a:extLst>
              <a:ext uri="{FF2B5EF4-FFF2-40B4-BE49-F238E27FC236}">
                <a16:creationId xmlns:a16="http://schemas.microsoft.com/office/drawing/2014/main" id="{7B382B21-A741-2447-9794-C4BAAA2A348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09600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819E2C4F-8306-5F45-9827-3921D5E3EB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D4247F89-81E5-374A-93B4-95F0EBEEB198}"/>
              </a:ext>
            </a:extLst>
          </p:cNvPr>
          <p:cNvSpPr>
            <a:spLocks noGrp="1"/>
          </p:cNvSpPr>
          <p:nvPr>
            <p:ph type="pic" sz="quarter" idx="51"/>
          </p:nvPr>
        </p:nvSpPr>
        <p:spPr>
          <a:xfrm>
            <a:off x="3467947" y="1524000"/>
            <a:ext cx="2438400" cy="2706624"/>
          </a:xfrm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7F65FAA-0013-D547-8E1C-08509B0C9756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3467947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E0CC8275-50BB-9D46-8CBD-03E17397C17B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467947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2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657B4D06-BD92-7545-B5A7-8502A750427B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3467947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CF4ED884-6C25-824B-BDBF-AF0431A6640B}"/>
              </a:ext>
            </a:extLst>
          </p:cNvPr>
          <p:cNvSpPr>
            <a:spLocks noGrp="1"/>
          </p:cNvSpPr>
          <p:nvPr>
            <p:ph type="pic" sz="quarter" idx="55"/>
          </p:nvPr>
        </p:nvSpPr>
        <p:spPr>
          <a:xfrm>
            <a:off x="6312747" y="1524000"/>
            <a:ext cx="2438400" cy="2706624"/>
          </a:xfrm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A0BC496-BA6C-7C4D-AC5E-A59885AE42A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6312747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07D1AADA-118E-BE41-B80B-51BBD18F656A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6312747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2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E24E11C2-3904-B24A-8E60-8EA03D6D30B9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312747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17E6B775-F183-E24D-B8C8-C5A9D75E35BE}"/>
              </a:ext>
            </a:extLst>
          </p:cNvPr>
          <p:cNvSpPr>
            <a:spLocks noGrp="1"/>
          </p:cNvSpPr>
          <p:nvPr>
            <p:ph type="pic" sz="quarter" idx="59"/>
          </p:nvPr>
        </p:nvSpPr>
        <p:spPr>
          <a:xfrm>
            <a:off x="9144000" y="1524000"/>
            <a:ext cx="2438400" cy="2706624"/>
          </a:xfrm>
        </p:spPr>
        <p:txBody>
          <a:bodyPr/>
          <a:lstStyle>
            <a:lvl1pPr marL="205740" marR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05740" marR="0" lvl="0" indent="-205740" algn="l" defTabSz="822960" rtl="0" eaLnBrk="1" fontAlgn="auto" latinLnBrk="0" hangingPunct="1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  <a:p>
            <a:endParaRPr lang="en-US" dirty="0"/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7BA052C5-1320-4341-BC7F-17F881F3CCB5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144000" y="469392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subhead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2BD7FEF4-B67E-064E-B1C5-49DA8EA68519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144000" y="5120640"/>
            <a:ext cx="2438400" cy="97536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2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text </a:t>
            </a:r>
          </a:p>
        </p:txBody>
      </p:sp>
      <p:sp>
        <p:nvSpPr>
          <p:cNvPr id="33" name="Text Placeholder 13">
            <a:extLst>
              <a:ext uri="{FF2B5EF4-FFF2-40B4-BE49-F238E27FC236}">
                <a16:creationId xmlns:a16="http://schemas.microsoft.com/office/drawing/2014/main" id="{EF1030E4-D0AC-614F-A18A-38721222865A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9144000" y="4328160"/>
            <a:ext cx="24384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</p:spTree>
    <p:extLst>
      <p:ext uri="{BB962C8B-B14F-4D97-AF65-F5344CB8AC3E}">
        <p14:creationId xmlns:p14="http://schemas.microsoft.com/office/powerpoint/2010/main" val="27341429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White_Visual 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0C70A86-A745-E949-B1D0-41B5D2173B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609600"/>
            <a:ext cx="10972800" cy="890016"/>
          </a:xfrm>
        </p:spPr>
        <p:txBody>
          <a:bodyPr lIns="0" tIns="0" rIns="0" bIns="0" anchor="t" anchorCtr="0">
            <a:normAutofit/>
          </a:bodyPr>
          <a:lstStyle>
            <a:lvl1pPr algn="l">
              <a:lnSpc>
                <a:spcPct val="100000"/>
              </a:lnSpc>
              <a:defRPr sz="2880" b="1" i="0">
                <a:solidFill>
                  <a:srgbClr val="000F7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 brief slide title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374AFBB-4A85-9144-9EB0-15F9294B61F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09600" y="1524001"/>
            <a:ext cx="10972800" cy="4141621"/>
          </a:xfrm>
        </p:spPr>
        <p:txBody>
          <a:bodyPr/>
          <a:lstStyle>
            <a:lvl1pPr>
              <a:buNone/>
              <a:defRPr sz="192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icon to add graph, photo, or data visualization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F0B3C679-22DF-8940-B381-273549871C6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5862323"/>
            <a:ext cx="10972800" cy="243840"/>
          </a:xfr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840" b="0" i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caption for image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71237F-D7E9-904A-BC33-1E69BDE7303D}"/>
              </a:ext>
            </a:extLst>
          </p:cNvPr>
          <p:cNvSpPr/>
          <p:nvPr userDrawn="1"/>
        </p:nvSpPr>
        <p:spPr>
          <a:xfrm>
            <a:off x="-1109514" y="1"/>
            <a:ext cx="754145" cy="754145"/>
          </a:xfrm>
          <a:prstGeom prst="rect">
            <a:avLst/>
          </a:prstGeom>
          <a:solidFill>
            <a:srgbClr val="0A197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7B0030-82A1-3149-AAC5-8B912D85AC60}"/>
              </a:ext>
            </a:extLst>
          </p:cNvPr>
          <p:cNvSpPr/>
          <p:nvPr userDrawn="1"/>
        </p:nvSpPr>
        <p:spPr>
          <a:xfrm>
            <a:off x="-1109514" y="1332324"/>
            <a:ext cx="754145" cy="754145"/>
          </a:xfrm>
          <a:prstGeom prst="rect">
            <a:avLst/>
          </a:prstGeom>
          <a:solidFill>
            <a:srgbClr val="1A70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678108-D8E6-6F48-9E71-79B4060AB9EF}"/>
              </a:ext>
            </a:extLst>
          </p:cNvPr>
          <p:cNvSpPr/>
          <p:nvPr userDrawn="1"/>
        </p:nvSpPr>
        <p:spPr>
          <a:xfrm>
            <a:off x="-1109514" y="2714922"/>
            <a:ext cx="754145" cy="754145"/>
          </a:xfrm>
          <a:prstGeom prst="rect">
            <a:avLst/>
          </a:prstGeom>
          <a:solidFill>
            <a:srgbClr val="00AA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2500438-DFE5-1541-A57C-CCDAE308867C}"/>
              </a:ext>
            </a:extLst>
          </p:cNvPr>
          <p:cNvSpPr/>
          <p:nvPr userDrawn="1"/>
        </p:nvSpPr>
        <p:spPr>
          <a:xfrm>
            <a:off x="-1109514" y="4097521"/>
            <a:ext cx="754145" cy="754145"/>
          </a:xfrm>
          <a:prstGeom prst="rect">
            <a:avLst/>
          </a:prstGeom>
          <a:solidFill>
            <a:srgbClr val="FF912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A0A870-4CCE-B041-ADAA-FFD498F6B5DE}"/>
              </a:ext>
            </a:extLst>
          </p:cNvPr>
          <p:cNvSpPr txBox="1"/>
          <p:nvPr userDrawn="1"/>
        </p:nvSpPr>
        <p:spPr>
          <a:xfrm>
            <a:off x="-2379527" y="-953887"/>
            <a:ext cx="202415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LANL-APPROVED </a:t>
            </a:r>
          </a:p>
          <a:p>
            <a:r>
              <a:rPr lang="en-US" sz="144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 PALETTE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BAD157-F0FF-E841-B877-5FF726EE6DB4}"/>
              </a:ext>
            </a:extLst>
          </p:cNvPr>
          <p:cNvSpPr txBox="1"/>
          <p:nvPr userDrawn="1"/>
        </p:nvSpPr>
        <p:spPr>
          <a:xfrm>
            <a:off x="-2812573" y="-3329"/>
            <a:ext cx="174393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COLOR: ULTRAMARINE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EF9DA1-1206-D94F-936A-8C56D3FA0437}"/>
              </a:ext>
            </a:extLst>
          </p:cNvPr>
          <p:cNvSpPr txBox="1"/>
          <p:nvPr userDrawn="1"/>
        </p:nvSpPr>
        <p:spPr>
          <a:xfrm>
            <a:off x="-2812573" y="1316423"/>
            <a:ext cx="174393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COLOR: BLUE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18CEFD-1271-3F43-A3DB-664C3A2A6F61}"/>
              </a:ext>
            </a:extLst>
          </p:cNvPr>
          <p:cNvSpPr txBox="1"/>
          <p:nvPr userDrawn="1"/>
        </p:nvSpPr>
        <p:spPr>
          <a:xfrm>
            <a:off x="-2812573" y="2711591"/>
            <a:ext cx="174393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GREEN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2C2957-98B7-7447-A979-8F5F9439F931}"/>
              </a:ext>
            </a:extLst>
          </p:cNvPr>
          <p:cNvSpPr txBox="1"/>
          <p:nvPr userDrawn="1"/>
        </p:nvSpPr>
        <p:spPr>
          <a:xfrm>
            <a:off x="-2812573" y="4106758"/>
            <a:ext cx="1743933" cy="387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EXTENDED PALETTE: ORANGE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17D5F0D-5C60-5143-BF1E-4A0546C4287F}"/>
              </a:ext>
            </a:extLst>
          </p:cNvPr>
          <p:cNvSpPr/>
          <p:nvPr userDrawn="1"/>
        </p:nvSpPr>
        <p:spPr>
          <a:xfrm>
            <a:off x="-1109514" y="5541578"/>
            <a:ext cx="754145" cy="754145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A6A2F-D5F2-CB4B-A618-B3021CB6FE30}"/>
              </a:ext>
            </a:extLst>
          </p:cNvPr>
          <p:cNvSpPr txBox="1"/>
          <p:nvPr userDrawn="1"/>
        </p:nvSpPr>
        <p:spPr>
          <a:xfrm>
            <a:off x="-2812573" y="5550815"/>
            <a:ext cx="1743933" cy="2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MONOCHROMATIC: GREY</a:t>
            </a:r>
          </a:p>
        </p:txBody>
      </p:sp>
    </p:spTree>
    <p:extLst>
      <p:ext uri="{BB962C8B-B14F-4D97-AF65-F5344CB8AC3E}">
        <p14:creationId xmlns:p14="http://schemas.microsoft.com/office/powerpoint/2010/main" val="34116334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B92E6-0771-F02E-29C5-D4DBB5D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88DF4-2B23-D102-EF8E-63B74619A6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AE75A5-4884-A1A1-468A-36975B1331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FB7C3-27C9-5C3F-2BD7-FE84508B9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D9674-8D78-4C08-96DC-1A2CD8C70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F83935-3F3F-AE22-2451-C820D8A0C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605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92E9C-E25C-A16C-8E30-C86A37FEB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AAA90B-D6E9-2675-7C5D-056EC32DA8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0F80B0-8A70-1ED4-9F46-0DCCD5DE40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9A0281-22FD-3C6F-623D-3DF0A33AA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974664-0843-5BE1-E89F-B4A1F87DE3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4BB635-D80D-483A-B8DD-9A729AF49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33CE86-95D4-1E0C-7A02-EA759EE11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1D14B8-767B-FFD3-8D1B-57D75584A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76793-ED3B-CA2C-C746-F26D62F88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58EA303-4A4F-7B39-1ABF-64C8E90C3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92EB8-9AFE-FD36-C9D5-0741802B1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8DE176-237D-A915-4F02-D066627C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508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E60684-4F8F-B8C9-2E0A-3713213C6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974519-4DF1-5F13-568A-07685FAD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60100-2F3B-2679-6736-CCAEC6504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9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C5F88-9689-105C-D202-D2D2E30F2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D4B03-7C87-205C-9F81-8F328660B1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437441-F0B3-41ED-DD56-F8FD26B8D8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B874B-8CC6-9D80-4680-C1B11C7D6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9E7ED-6977-2CC9-D620-09923E9F8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9F3654-EF88-34E8-B42A-F3E4F5E7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80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FB8C-DF8C-1C4E-6B87-0944ECD86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2358E3-1380-7EFD-06C4-DFF8FC43EA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6EA26-2E01-8A03-C81F-343A021246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793F-2DA4-2D5A-9E07-EC905C313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94C25-4F0B-D464-7B59-99632B64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EADFE-A23A-DC6F-D900-53585656D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64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BE8241D-44BD-2582-B2B0-8C757F394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AADF6A-2932-AA76-FB46-837E78AEF9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18B5C-B538-58D6-495D-BE364C3662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07CDD-DC3C-1C47-9E76-2EE1445B8CBF}" type="datetimeFigureOut">
              <a:rPr lang="en-US" smtClean="0"/>
              <a:t>7/23/25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87A08-B56D-B545-683A-7780FA40C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D5356-64F1-44C1-23C7-A693B67A3F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9177E-A404-964B-BAC4-3B4E8B5243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774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51D7D"/>
            </a:gs>
            <a:gs pos="100000">
              <a:schemeClr val="accent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>
          <a:xfrm>
            <a:off x="-1" y="6491818"/>
            <a:ext cx="4413956" cy="366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rgbClr val="FFFFFF"/>
                </a:solidFill>
              </a:defRPr>
            </a:lvl1pPr>
          </a:lstStyle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9338733" y="6491818"/>
            <a:ext cx="2844800" cy="36618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rgbClr val="FFFFFF"/>
                </a:solidFill>
              </a:defRPr>
            </a:lvl1pPr>
          </a:lstStyle>
          <a:p>
            <a:fld id="{33415E80-817E-41B3-A1DB-15C0B125CF72}" type="datetime1">
              <a:rPr lang="en-US" smtClean="0"/>
              <a:pPr/>
              <a:t>7/23/25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-156094" y="1486493"/>
            <a:ext cx="134891" cy="447895"/>
          </a:xfrm>
          <a:prstGeom prst="rect">
            <a:avLst/>
          </a:prstGeom>
          <a:solidFill>
            <a:srgbClr val="2682C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-156094" y="1934387"/>
            <a:ext cx="134891" cy="447895"/>
          </a:xfrm>
          <a:prstGeom prst="rect">
            <a:avLst/>
          </a:prstGeom>
          <a:solidFill>
            <a:srgbClr val="EA77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8" name="Rectangle 17"/>
          <p:cNvSpPr/>
          <p:nvPr userDrawn="1"/>
        </p:nvSpPr>
        <p:spPr>
          <a:xfrm>
            <a:off x="-156094" y="2382281"/>
            <a:ext cx="134891" cy="447895"/>
          </a:xfrm>
          <a:prstGeom prst="rect">
            <a:avLst/>
          </a:prstGeom>
          <a:solidFill>
            <a:srgbClr val="F448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-156094" y="2830175"/>
            <a:ext cx="134891" cy="447895"/>
          </a:xfrm>
          <a:prstGeom prst="rect">
            <a:avLst/>
          </a:prstGeom>
          <a:solidFill>
            <a:srgbClr val="22935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0" name="Rectangle 19"/>
          <p:cNvSpPr/>
          <p:nvPr userDrawn="1"/>
        </p:nvSpPr>
        <p:spPr>
          <a:xfrm>
            <a:off x="-156094" y="0"/>
            <a:ext cx="134891" cy="447895"/>
          </a:xfrm>
          <a:prstGeom prst="rect">
            <a:avLst/>
          </a:prstGeom>
          <a:solidFill>
            <a:srgbClr val="0D0E2F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1" name="Rectangle 20"/>
          <p:cNvSpPr/>
          <p:nvPr userDrawn="1"/>
        </p:nvSpPr>
        <p:spPr>
          <a:xfrm>
            <a:off x="-156094" y="447894"/>
            <a:ext cx="134891" cy="447895"/>
          </a:xfrm>
          <a:prstGeom prst="rect">
            <a:avLst/>
          </a:prstGeom>
          <a:solidFill>
            <a:srgbClr val="F8B61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2" name="Rectangle 21"/>
          <p:cNvSpPr/>
          <p:nvPr userDrawn="1"/>
        </p:nvSpPr>
        <p:spPr>
          <a:xfrm>
            <a:off x="-156094" y="969744"/>
            <a:ext cx="134891" cy="4478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-846667" y="-2"/>
            <a:ext cx="6905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" b="1" dirty="0">
                <a:solidFill>
                  <a:srgbClr val="0D0C2E"/>
                </a:solidFill>
              </a:rPr>
              <a:t>NOTE:</a:t>
            </a:r>
          </a:p>
          <a:p>
            <a:pPr algn="r"/>
            <a:r>
              <a:rPr lang="en-US" sz="960" dirty="0">
                <a:solidFill>
                  <a:srgbClr val="0D0C2E"/>
                </a:solidFill>
              </a:rPr>
              <a:t>This is</a:t>
            </a:r>
            <a:r>
              <a:rPr lang="en-US" sz="960" baseline="0" dirty="0">
                <a:solidFill>
                  <a:srgbClr val="0D0C2E"/>
                </a:solidFill>
              </a:rPr>
              <a:t> the lab color palette.</a:t>
            </a:r>
            <a:endParaRPr lang="en-US" sz="960" baseline="0" dirty="0">
              <a:solidFill>
                <a:srgbClr val="0D0C2E"/>
              </a:solidFill>
              <a:latin typeface="Wingdings"/>
              <a:ea typeface="Wingdings"/>
              <a:cs typeface="Wingdings"/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845080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3" r:id="rId10"/>
    <p:sldLayoutId id="2147483706" r:id="rId11"/>
  </p:sldLayoutIdLst>
  <p:hf sldNum="0" hdr="0"/>
  <p:txStyles>
    <p:titleStyle>
      <a:lvl1pPr algn="l" defTabSz="548640" rtl="0" eaLnBrk="1" latinLnBrk="0" hangingPunct="1">
        <a:spcBef>
          <a:spcPct val="0"/>
        </a:spcBef>
        <a:buNone/>
        <a:defRPr sz="2880" b="1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/>
        <a:buChar char="•"/>
        <a:defRPr sz="216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83870" indent="-205740" algn="l" defTabSz="548640" rtl="0" eaLnBrk="1" latinLnBrk="0" hangingPunct="1">
        <a:spcBef>
          <a:spcPct val="20000"/>
        </a:spcBef>
        <a:buFont typeface="Arial"/>
        <a:buChar char="–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indent="-207646" algn="l" defTabSz="548640" rtl="0" eaLnBrk="1" latinLnBrk="0" hangingPunct="1">
        <a:spcBef>
          <a:spcPct val="20000"/>
        </a:spcBef>
        <a:buFont typeface="Arial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3pPr>
      <a:lvl4pPr marL="1024890" indent="-207646" algn="l" defTabSz="548640" rtl="0" eaLnBrk="1" latinLnBrk="0" hangingPunct="1">
        <a:spcBef>
          <a:spcPct val="20000"/>
        </a:spcBef>
        <a:buFont typeface="Arial"/>
        <a:buChar char="–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304926" indent="-209550" algn="l" defTabSz="548640" rtl="0" eaLnBrk="1" latinLnBrk="0" hangingPunct="1">
        <a:spcBef>
          <a:spcPct val="20000"/>
        </a:spcBef>
        <a:buFont typeface="Arial"/>
        <a:buChar char="»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09601"/>
            <a:ext cx="10972800" cy="88836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24000"/>
            <a:ext cx="10972800" cy="443788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A82B3-C28E-1643-B3C3-E4437965478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51417" y="6317902"/>
            <a:ext cx="341439" cy="3414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53C9D7-E9D0-FF4B-A8C0-A88200BA90FB}"/>
              </a:ext>
            </a:extLst>
          </p:cNvPr>
          <p:cNvSpPr txBox="1">
            <a:spLocks/>
          </p:cNvSpPr>
          <p:nvPr userDrawn="1"/>
        </p:nvSpPr>
        <p:spPr>
          <a:xfrm>
            <a:off x="11654847" y="6461335"/>
            <a:ext cx="293980" cy="270473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4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F16E1515-8F3D-DE4D-94E5-8D9BEBCD7A49}" type="slidenum">
              <a:rPr lang="en-US" sz="840" smtClean="0">
                <a:solidFill>
                  <a:schemeClr val="bg1">
                    <a:lumMod val="65000"/>
                  </a:schemeClr>
                </a:solidFill>
              </a:rPr>
              <a:pPr/>
              <a:t>‹#›</a:t>
            </a:fld>
            <a:endParaRPr lang="en-US" sz="84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D9D28ED-2D06-3A46-9727-8A9B2D7E7F63}"/>
              </a:ext>
            </a:extLst>
          </p:cNvPr>
          <p:cNvSpPr txBox="1">
            <a:spLocks/>
          </p:cNvSpPr>
          <p:nvPr userDrawn="1"/>
        </p:nvSpPr>
        <p:spPr>
          <a:xfrm>
            <a:off x="10277856" y="6461336"/>
            <a:ext cx="813219" cy="19800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marL="0" algn="r" defTabSz="457200" rtl="0" eaLnBrk="1" latinLnBrk="0" hangingPunct="1">
              <a:defRPr sz="700" b="0" i="0" kern="12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Source Sans Pro Semibold" panose="020B0503030403020204" pitchFamily="34" charset="0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B39BF0A-C635-544F-850F-946AD8E7975B}" type="datetime1">
              <a:rPr lang="en-US" sz="840" smtClean="0"/>
              <a:pPr/>
              <a:t>7/23/25</a:t>
            </a:fld>
            <a:endParaRPr lang="en-US" sz="84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DC4B54-5885-0F4D-A67B-4761A905B25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36521" y="6302865"/>
            <a:ext cx="363175" cy="363175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0939BB87-462B-EB4F-8A6A-42E48CA78929}"/>
              </a:ext>
            </a:extLst>
          </p:cNvPr>
          <p:cNvSpPr txBox="1">
            <a:spLocks/>
          </p:cNvSpPr>
          <p:nvPr userDrawn="1"/>
        </p:nvSpPr>
        <p:spPr>
          <a:xfrm>
            <a:off x="807749" y="6400800"/>
            <a:ext cx="8534400" cy="3048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" dirty="0">
                <a:latin typeface="Arial" panose="020B0604020202020204" pitchFamily="34" charset="0"/>
                <a:cs typeface="Arial" panose="020B0604020202020204" pitchFamily="34" charset="0"/>
              </a:rPr>
              <a:t>Los Alamos National Laboratory | 2022 Nuclear and Particle Futures</a:t>
            </a:r>
          </a:p>
        </p:txBody>
      </p:sp>
    </p:spTree>
    <p:extLst>
      <p:ext uri="{BB962C8B-B14F-4D97-AF65-F5344CB8AC3E}">
        <p14:creationId xmlns:p14="http://schemas.microsoft.com/office/powerpoint/2010/main" val="342919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 ftr="0"/>
  <p:txStyles>
    <p:titleStyle>
      <a:lvl1pPr algn="l" defTabSz="822960" rtl="0" eaLnBrk="1" latinLnBrk="0" hangingPunct="1">
        <a:lnSpc>
          <a:spcPct val="100000"/>
        </a:lnSpc>
        <a:spcBef>
          <a:spcPct val="0"/>
        </a:spcBef>
        <a:buNone/>
        <a:defRPr sz="2880" b="1" kern="1200">
          <a:solidFill>
            <a:srgbClr val="000F7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6226" indent="-266700" algn="l" defTabSz="82296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tabLst/>
        <a:defRPr sz="216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2450" indent="-27622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−"/>
        <a:tabLst/>
        <a:defRPr sz="192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26770" indent="-278130" algn="l" defTabSz="822960" rtl="0" eaLnBrk="1" latinLnBrk="0" hangingPunct="1">
        <a:lnSpc>
          <a:spcPct val="90000"/>
        </a:lnSpc>
        <a:spcBef>
          <a:spcPts val="450"/>
        </a:spcBef>
        <a:buFont typeface="Wingdings" panose="05000000000000000000" pitchFamily="2" charset="2"/>
        <a:buChar char="§"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097280" indent="-27241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−"/>
        <a:defRPr sz="144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108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6.jpg"/><Relationship Id="rId4" Type="http://schemas.openxmlformats.org/officeDocument/2006/relationships/image" Target="../media/image4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0.jpeg"/><Relationship Id="rId5" Type="http://schemas.openxmlformats.org/officeDocument/2006/relationships/image" Target="../media/image46.jpg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png"/><Relationship Id="rId18" Type="http://schemas.openxmlformats.org/officeDocument/2006/relationships/image" Target="../media/image3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png"/><Relationship Id="rId11" Type="http://schemas.openxmlformats.org/officeDocument/2006/relationships/image" Target="../media/image32.jpeg"/><Relationship Id="rId5" Type="http://schemas.openxmlformats.org/officeDocument/2006/relationships/image" Target="../media/image24.png"/><Relationship Id="rId15" Type="http://schemas.openxmlformats.org/officeDocument/2006/relationships/image" Target="../media/image28.png"/><Relationship Id="rId10" Type="http://schemas.openxmlformats.org/officeDocument/2006/relationships/image" Target="../media/image31.jpeg"/><Relationship Id="rId4" Type="http://schemas.openxmlformats.org/officeDocument/2006/relationships/image" Target="../media/image23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755A-0D14-3063-F733-F35425EEF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Constraints on the Supernova Engine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52C83-6F9A-AD72-D581-25ABFB9B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3E1FE-28C6-A865-3F51-9A3B4E95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1AD1C-860D-5140-8BDF-4FFE6E9BC1EE}"/>
              </a:ext>
            </a:extLst>
          </p:cNvPr>
          <p:cNvSpPr txBox="1"/>
          <p:nvPr/>
        </p:nvSpPr>
        <p:spPr>
          <a:xfrm>
            <a:off x="6293476" y="1061793"/>
            <a:ext cx="24785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Chris Fryer (LANL)</a:t>
            </a:r>
          </a:p>
        </p:txBody>
      </p:sp>
      <p:pic>
        <p:nvPicPr>
          <p:cNvPr id="10" name="Picture 2" descr="figure2-4_topright.tif">
            <a:extLst>
              <a:ext uri="{FF2B5EF4-FFF2-40B4-BE49-F238E27FC236}">
                <a16:creationId xmlns:a16="http://schemas.microsoft.com/office/drawing/2014/main" id="{186D6FDF-CF68-FB5F-A3EB-1269E71D1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 r="8975" b="6248"/>
          <a:stretch/>
        </p:blipFill>
        <p:spPr bwMode="auto">
          <a:xfrm>
            <a:off x="64222" y="1008881"/>
            <a:ext cx="6087533" cy="5460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hart, histogram&#10;&#10;AI-generated content may be incorrect.">
            <a:extLst>
              <a:ext uri="{FF2B5EF4-FFF2-40B4-BE49-F238E27FC236}">
                <a16:creationId xmlns:a16="http://schemas.microsoft.com/office/drawing/2014/main" id="{3531BA36-6A81-F928-0B36-1029E53C0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2011" y="2589708"/>
            <a:ext cx="4535342" cy="3869860"/>
          </a:xfrm>
          <a:prstGeom prst="rect">
            <a:avLst/>
          </a:prstGeom>
        </p:spPr>
      </p:pic>
      <p:pic>
        <p:nvPicPr>
          <p:cNvPr id="14" name="Picture 13" descr="Chart, line chart&#10;&#10;AI-generated content may be incorrect.">
            <a:extLst>
              <a:ext uri="{FF2B5EF4-FFF2-40B4-BE49-F238E27FC236}">
                <a16:creationId xmlns:a16="http://schemas.microsoft.com/office/drawing/2014/main" id="{8DE5B59A-CA9B-EB84-C01D-8F46191A9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562" y="1789773"/>
            <a:ext cx="3882438" cy="43433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A826A4A-EE80-E34F-CA7D-12A081F99A69}"/>
              </a:ext>
            </a:extLst>
          </p:cNvPr>
          <p:cNvSpPr txBox="1"/>
          <p:nvPr/>
        </p:nvSpPr>
        <p:spPr>
          <a:xfrm>
            <a:off x="9528304" y="1463375"/>
            <a:ext cx="2167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Rastinejad</a:t>
            </a:r>
            <a:r>
              <a:rPr lang="en-US" sz="1600" dirty="0"/>
              <a:t> et al. 2025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DFA82B-D578-BD9E-2A07-5E966B100810}"/>
              </a:ext>
            </a:extLst>
          </p:cNvPr>
          <p:cNvSpPr txBox="1"/>
          <p:nvPr/>
        </p:nvSpPr>
        <p:spPr>
          <a:xfrm>
            <a:off x="6293476" y="2241206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Soderberg et al. 2008d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C593BB-CDE8-66B8-A3F3-A41C3B41B02E}"/>
              </a:ext>
            </a:extLst>
          </p:cNvPr>
          <p:cNvSpPr txBox="1"/>
          <p:nvPr/>
        </p:nvSpPr>
        <p:spPr>
          <a:xfrm>
            <a:off x="190282" y="1122145"/>
            <a:ext cx="23744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Cassiopeia A:  Chandra + </a:t>
            </a:r>
            <a:r>
              <a:rPr lang="en-US" dirty="0" err="1">
                <a:solidFill>
                  <a:schemeClr val="bg1"/>
                </a:solidFill>
              </a:rPr>
              <a:t>NuSTAR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290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0F84D-A390-C840-B95C-BF9C6D3164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91163" cy="985093"/>
          </a:xfrm>
        </p:spPr>
        <p:txBody>
          <a:bodyPr/>
          <a:lstStyle/>
          <a:p>
            <a:r>
              <a:rPr lang="en-US" sz="2600" dirty="0"/>
              <a:t>Probes of the Central Engine Morphology:  </a:t>
            </a:r>
            <a:r>
              <a:rPr lang="en-US" sz="2600" baseline="30000" dirty="0"/>
              <a:t>56</a:t>
            </a:r>
            <a:r>
              <a:rPr lang="en-US" sz="2600" dirty="0"/>
              <a:t>Ni Gamma-Rays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7E74AA-BA54-E643-A692-9BE8F79C6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F1997-B187-BD47-BE4A-118AD6D88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6" name="Picture 2" descr="anggam_f3th40">
            <a:extLst>
              <a:ext uri="{FF2B5EF4-FFF2-40B4-BE49-F238E27FC236}">
                <a16:creationId xmlns:a16="http://schemas.microsoft.com/office/drawing/2014/main" id="{E69A6623-9741-6E41-B0D3-B4821DDED2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8" y="2"/>
            <a:ext cx="6310052" cy="6310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745EDB-AA3D-B741-BA31-D292E806F7D2}"/>
              </a:ext>
            </a:extLst>
          </p:cNvPr>
          <p:cNvSpPr txBox="1"/>
          <p:nvPr/>
        </p:nvSpPr>
        <p:spPr>
          <a:xfrm>
            <a:off x="322730" y="1143765"/>
            <a:ext cx="4487606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20" dirty="0"/>
              <a:t>The convective engine produces asymmetric explosions.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20" dirty="0"/>
              <a:t>With mild rotation, the convection is aligned with the rotation axis (the angular momentum gradient prevents convection on the equator).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20" dirty="0"/>
              <a:t>Based on the convective engine, 3-dimensional SN calculations coupled with 3D gamma-ray transport calculations demonstrated how this engine could explain the features in SN 1987A.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20" dirty="0">
                <a:solidFill>
                  <a:srgbClr val="7030A0"/>
                </a:solidFill>
              </a:rPr>
              <a:t>Clumpy explosions (from low-mode convection) is critical.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572FA5-63CF-674D-830F-2385763FDDDF}"/>
              </a:ext>
            </a:extLst>
          </p:cNvPr>
          <p:cNvSpPr txBox="1"/>
          <p:nvPr/>
        </p:nvSpPr>
        <p:spPr>
          <a:xfrm>
            <a:off x="8798775" y="589064"/>
            <a:ext cx="2321612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>
                <a:solidFill>
                  <a:srgbClr val="00B050"/>
                </a:solidFill>
              </a:rPr>
              <a:t>Hungerford et al. 2003</a:t>
            </a:r>
          </a:p>
        </p:txBody>
      </p:sp>
    </p:spTree>
    <p:extLst>
      <p:ext uri="{BB962C8B-B14F-4D97-AF65-F5344CB8AC3E}">
        <p14:creationId xmlns:p14="http://schemas.microsoft.com/office/powerpoint/2010/main" val="1924770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57548-B5E5-39CA-80FB-B9FA97D94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"/>
            <a:ext cx="2518611" cy="985093"/>
          </a:xfrm>
        </p:spPr>
        <p:txBody>
          <a:bodyPr/>
          <a:lstStyle/>
          <a:p>
            <a:r>
              <a:rPr lang="en-US" dirty="0"/>
              <a:t>Galactic SN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DD23E-1C1C-93F6-9854-0A16E5C95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6D478C-D3A0-67E9-0141-8F94EEE49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 descr="Chart&#10;&#10;AI-generated content may be incorrect.">
            <a:extLst>
              <a:ext uri="{FF2B5EF4-FFF2-40B4-BE49-F238E27FC236}">
                <a16:creationId xmlns:a16="http://schemas.microsoft.com/office/drawing/2014/main" id="{DE011215-98A3-90BF-FF1E-6E06C8F3E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6673" y="375144"/>
            <a:ext cx="6346860" cy="590534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C48C4B-964F-E3F7-19B2-03DBFC07F958}"/>
              </a:ext>
            </a:extLst>
          </p:cNvPr>
          <p:cNvSpPr txBox="1"/>
          <p:nvPr/>
        </p:nvSpPr>
        <p:spPr>
          <a:xfrm>
            <a:off x="9127958" y="577516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Andrews et al.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C53806-6122-4DD2-B78B-B860DA1552F4}"/>
              </a:ext>
            </a:extLst>
          </p:cNvPr>
          <p:cNvSpPr txBox="1"/>
          <p:nvPr/>
        </p:nvSpPr>
        <p:spPr>
          <a:xfrm>
            <a:off x="116868" y="1106905"/>
            <a:ext cx="50166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With the </a:t>
            </a:r>
            <a:r>
              <a:rPr lang="en-US" sz="2000" dirty="0" err="1"/>
              <a:t>COmpton</a:t>
            </a:r>
            <a:r>
              <a:rPr lang="en-US" sz="2000" dirty="0"/>
              <a:t> Spectrometer and Imager or next generation gamma-ray detector, we will be able to detect a broad set of lines.</a:t>
            </a:r>
          </a:p>
        </p:txBody>
      </p:sp>
      <p:pic>
        <p:nvPicPr>
          <p:cNvPr id="10" name="Picture 9" descr="Chart, diagram, histogram&#10;&#10;AI-generated content may be incorrect.">
            <a:extLst>
              <a:ext uri="{FF2B5EF4-FFF2-40B4-BE49-F238E27FC236}">
                <a16:creationId xmlns:a16="http://schemas.microsoft.com/office/drawing/2014/main" id="{B4B45FF4-586E-71D0-EAE5-34911D21F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7" y="2372735"/>
            <a:ext cx="6126680" cy="448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44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35AA25-8826-4C82-7FC8-99B7523FD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C85B4-EA4E-7255-EA99-37FFACAD8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pipeline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53A5-CB7C-1862-2DC9-FC558ED19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3B08C2-2533-0810-C9F5-0A2D6B57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6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2A354F88-F944-C954-9A0E-E400D230F2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" y="2393304"/>
            <a:ext cx="2155472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0139D1-7354-80CF-584C-A3BC356F6655}"/>
              </a:ext>
            </a:extLst>
          </p:cNvPr>
          <p:cNvSpPr txBox="1"/>
          <p:nvPr/>
        </p:nvSpPr>
        <p:spPr>
          <a:xfrm>
            <a:off x="51505" y="5079354"/>
            <a:ext cx="2155472" cy="641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the </a:t>
            </a:r>
            <a:r>
              <a:rPr lang="en-US" baseline="30000" dirty="0"/>
              <a:t>44</a:t>
            </a:r>
            <a:r>
              <a:rPr lang="en-US" dirty="0"/>
              <a:t>Ti(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dirty="0" err="1"/>
              <a:t>,p</a:t>
            </a:r>
            <a:r>
              <a:rPr lang="en-US" dirty="0"/>
              <a:t>)</a:t>
            </a:r>
            <a:r>
              <a:rPr lang="en-US" baseline="30000" dirty="0"/>
              <a:t>47</a:t>
            </a:r>
            <a:r>
              <a:rPr lang="en-US" dirty="0"/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5EA813-E49C-EE40-80E4-64F6B9CBCC1A}"/>
              </a:ext>
            </a:extLst>
          </p:cNvPr>
          <p:cNvSpPr txBox="1"/>
          <p:nvPr/>
        </p:nvSpPr>
        <p:spPr>
          <a:xfrm>
            <a:off x="51506" y="1252977"/>
            <a:ext cx="1415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cross sections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01D948-2870-12A7-9CC2-0C20E3BA81CD}"/>
              </a:ext>
            </a:extLst>
          </p:cNvPr>
          <p:cNvSpPr txBox="1"/>
          <p:nvPr/>
        </p:nvSpPr>
        <p:spPr>
          <a:xfrm>
            <a:off x="2546190" y="1158432"/>
            <a:ext cx="175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Coupling with theory to get full reaction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3361FF-08E7-6917-1C65-C835870DE272}"/>
              </a:ext>
            </a:extLst>
          </p:cNvPr>
          <p:cNvSpPr txBox="1"/>
          <p:nvPr/>
        </p:nvSpPr>
        <p:spPr>
          <a:xfrm>
            <a:off x="4930763" y="1298668"/>
            <a:ext cx="203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Implementation into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799084-1004-07C7-1B63-31EB5C64C97E}"/>
              </a:ext>
            </a:extLst>
          </p:cNvPr>
          <p:cNvSpPr txBox="1"/>
          <p:nvPr/>
        </p:nvSpPr>
        <p:spPr>
          <a:xfrm>
            <a:off x="7699385" y="1189371"/>
            <a:ext cx="185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Understanding ejecta trajectories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3659C-455A-83D3-AAA4-9CA599894E88}"/>
              </a:ext>
            </a:extLst>
          </p:cNvPr>
          <p:cNvSpPr txBox="1"/>
          <p:nvPr/>
        </p:nvSpPr>
        <p:spPr>
          <a:xfrm>
            <a:off x="10247970" y="1168631"/>
            <a:ext cx="1621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the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signal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24948D21-9028-A1B6-4AC2-753182A9388A}"/>
              </a:ext>
            </a:extLst>
          </p:cNvPr>
          <p:cNvSpPr/>
          <p:nvPr/>
        </p:nvSpPr>
        <p:spPr>
          <a:xfrm>
            <a:off x="1752866" y="1536964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CBA81924-A4DD-7FC6-5314-BCCFDAB9DC3B}"/>
              </a:ext>
            </a:extLst>
          </p:cNvPr>
          <p:cNvSpPr/>
          <p:nvPr/>
        </p:nvSpPr>
        <p:spPr>
          <a:xfrm>
            <a:off x="4233133" y="1474080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92179A5C-8B4C-0DE4-A946-C17A01D6BF01}"/>
              </a:ext>
            </a:extLst>
          </p:cNvPr>
          <p:cNvSpPr/>
          <p:nvPr/>
        </p:nvSpPr>
        <p:spPr>
          <a:xfrm>
            <a:off x="6986821" y="1499523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063ACF86-D916-59AB-231C-7E5021B56FB5}"/>
              </a:ext>
            </a:extLst>
          </p:cNvPr>
          <p:cNvSpPr/>
          <p:nvPr/>
        </p:nvSpPr>
        <p:spPr>
          <a:xfrm>
            <a:off x="9436462" y="1514275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E4EF97-A5F1-BD66-6A74-67331C72AAD9}"/>
              </a:ext>
            </a:extLst>
          </p:cNvPr>
          <p:cNvSpPr txBox="1"/>
          <p:nvPr/>
        </p:nvSpPr>
        <p:spPr>
          <a:xfrm rot="5400000">
            <a:off x="1799173" y="3407786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K. Chipps</a:t>
            </a:r>
          </a:p>
        </p:txBody>
      </p:sp>
    </p:spTree>
    <p:extLst>
      <p:ext uri="{BB962C8B-B14F-4D97-AF65-F5344CB8AC3E}">
        <p14:creationId xmlns:p14="http://schemas.microsoft.com/office/powerpoint/2010/main" val="601168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20ABD-F99F-1046-B127-D47E4C54F5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44F6-3507-2400-D24A-0F16CFCED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pipeline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C616BF-DE8C-8286-A0DC-654F4CFED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40DDBE-33CA-F876-4BAB-89078F57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6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269041E9-7B69-ABED-63AE-6709992BC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" y="2393304"/>
            <a:ext cx="2155472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84AFD6-8404-3979-8907-C31A3166569A}"/>
              </a:ext>
            </a:extLst>
          </p:cNvPr>
          <p:cNvSpPr txBox="1"/>
          <p:nvPr/>
        </p:nvSpPr>
        <p:spPr>
          <a:xfrm>
            <a:off x="51505" y="5079354"/>
            <a:ext cx="2155472" cy="641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the </a:t>
            </a:r>
            <a:r>
              <a:rPr lang="en-US" baseline="30000" dirty="0"/>
              <a:t>44</a:t>
            </a:r>
            <a:r>
              <a:rPr lang="en-US" dirty="0"/>
              <a:t>Ti(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dirty="0" err="1"/>
              <a:t>,p</a:t>
            </a:r>
            <a:r>
              <a:rPr lang="en-US" dirty="0"/>
              <a:t>)</a:t>
            </a:r>
            <a:r>
              <a:rPr lang="en-US" baseline="30000" dirty="0"/>
              <a:t>47</a:t>
            </a:r>
            <a:r>
              <a:rPr lang="en-US" dirty="0"/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82ECFF-A79E-93D0-374E-4FCB2D96F121}"/>
              </a:ext>
            </a:extLst>
          </p:cNvPr>
          <p:cNvSpPr txBox="1"/>
          <p:nvPr/>
        </p:nvSpPr>
        <p:spPr>
          <a:xfrm>
            <a:off x="51506" y="1252977"/>
            <a:ext cx="1415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cross sections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39771A-6DEA-57FC-FFFE-7CA5038B55DE}"/>
              </a:ext>
            </a:extLst>
          </p:cNvPr>
          <p:cNvSpPr txBox="1"/>
          <p:nvPr/>
        </p:nvSpPr>
        <p:spPr>
          <a:xfrm>
            <a:off x="2546190" y="1158432"/>
            <a:ext cx="175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Coupling with theory to get full reaction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D0165-D0D2-CF85-66A7-6BF4CAB0C669}"/>
              </a:ext>
            </a:extLst>
          </p:cNvPr>
          <p:cNvSpPr txBox="1"/>
          <p:nvPr/>
        </p:nvSpPr>
        <p:spPr>
          <a:xfrm>
            <a:off x="4930763" y="1298668"/>
            <a:ext cx="203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Implementation into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CA39AD-B799-3BF5-B465-3D7E965E5FDC}"/>
              </a:ext>
            </a:extLst>
          </p:cNvPr>
          <p:cNvSpPr txBox="1"/>
          <p:nvPr/>
        </p:nvSpPr>
        <p:spPr>
          <a:xfrm>
            <a:off x="7699385" y="1189371"/>
            <a:ext cx="185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Understanding ejecta trajectories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238D35-0D55-C212-E1C6-EF8B62776EE1}"/>
              </a:ext>
            </a:extLst>
          </p:cNvPr>
          <p:cNvSpPr txBox="1"/>
          <p:nvPr/>
        </p:nvSpPr>
        <p:spPr>
          <a:xfrm>
            <a:off x="10247970" y="1168631"/>
            <a:ext cx="1621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the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signal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5A049D4E-3AE1-9905-BCA8-E391D74AE519}"/>
              </a:ext>
            </a:extLst>
          </p:cNvPr>
          <p:cNvSpPr/>
          <p:nvPr/>
        </p:nvSpPr>
        <p:spPr>
          <a:xfrm>
            <a:off x="1752866" y="1536964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213B7D2C-48AA-D0E4-E9FA-0AF8EF57F1A7}"/>
              </a:ext>
            </a:extLst>
          </p:cNvPr>
          <p:cNvSpPr/>
          <p:nvPr/>
        </p:nvSpPr>
        <p:spPr>
          <a:xfrm>
            <a:off x="4233133" y="1474080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5E43D8DE-E0DD-A33F-2C98-297D4CE69F18}"/>
              </a:ext>
            </a:extLst>
          </p:cNvPr>
          <p:cNvSpPr/>
          <p:nvPr/>
        </p:nvSpPr>
        <p:spPr>
          <a:xfrm>
            <a:off x="6986821" y="1499523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A384DD3B-3E7C-AC83-89AC-F9704CB7D2EA}"/>
              </a:ext>
            </a:extLst>
          </p:cNvPr>
          <p:cNvSpPr/>
          <p:nvPr/>
        </p:nvSpPr>
        <p:spPr>
          <a:xfrm>
            <a:off x="9436462" y="1514275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5AE77FAE-1D16-C0B6-FC77-9D74F76057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77" y="2493600"/>
            <a:ext cx="4060008" cy="40600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7EBE3A7-2689-2886-2E7F-F7891BCE5173}"/>
              </a:ext>
            </a:extLst>
          </p:cNvPr>
          <p:cNvSpPr txBox="1"/>
          <p:nvPr/>
        </p:nvSpPr>
        <p:spPr>
          <a:xfrm>
            <a:off x="6690963" y="2470578"/>
            <a:ext cx="34677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Model Uncertainties for unmeasured rates have ~ order of magnitude uncertainties.  Laboratory measurements can constrain these, but typically in a limited energy regime.</a:t>
            </a:r>
          </a:p>
          <a:p>
            <a:endParaRPr lang="en-US" dirty="0"/>
          </a:p>
          <a:p>
            <a:r>
              <a:rPr lang="en-US" dirty="0">
                <a:solidFill>
                  <a:schemeClr val="accent6"/>
                </a:solidFill>
              </a:rPr>
              <a:t>Rate study from joint JINA-</a:t>
            </a:r>
            <a:r>
              <a:rPr lang="en-US" dirty="0" err="1">
                <a:solidFill>
                  <a:schemeClr val="accent6"/>
                </a:solidFill>
              </a:rPr>
              <a:t>CeNAM</a:t>
            </a:r>
            <a:r>
              <a:rPr lang="en-US" dirty="0">
                <a:solidFill>
                  <a:schemeClr val="accent6"/>
                </a:solidFill>
              </a:rPr>
              <a:t>-INT-CNLS-ASC workshop (R. </a:t>
            </a:r>
            <a:r>
              <a:rPr lang="en-US" dirty="0" err="1">
                <a:solidFill>
                  <a:schemeClr val="accent6"/>
                </a:solidFill>
              </a:rPr>
              <a:t>Longland</a:t>
            </a:r>
            <a:r>
              <a:rPr lang="en-US" dirty="0">
                <a:solidFill>
                  <a:schemeClr val="accent6"/>
                </a:solidFill>
              </a:rPr>
              <a:t>)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2F721F-5954-5039-DE68-8DD8DCC26930}"/>
              </a:ext>
            </a:extLst>
          </p:cNvPr>
          <p:cNvSpPr txBox="1"/>
          <p:nvPr/>
        </p:nvSpPr>
        <p:spPr>
          <a:xfrm>
            <a:off x="4497840" y="4040238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23Na(</a:t>
            </a:r>
            <a:r>
              <a:rPr lang="en-US" dirty="0" err="1">
                <a:solidFill>
                  <a:schemeClr val="accent6"/>
                </a:solidFill>
                <a:latin typeface="Symbol" pitchFamily="2" charset="2"/>
              </a:rPr>
              <a:t>a</a:t>
            </a:r>
            <a:r>
              <a:rPr lang="en-US" dirty="0" err="1">
                <a:solidFill>
                  <a:schemeClr val="accent6"/>
                </a:solidFill>
              </a:rPr>
              <a:t>,p</a:t>
            </a:r>
            <a:r>
              <a:rPr lang="en-US" dirty="0">
                <a:solidFill>
                  <a:schemeClr val="accent6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828299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41443-C05C-9223-A12C-0C0027A53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9A13-B9B1-37C0-797E-777D8C74E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pipeline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8FDD0F-4DE0-5E59-EF01-5FC786942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8B9FBD-9A4B-CA2D-030E-36CAF4186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6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FBCD6DCD-E441-C2D2-00D8-FF2D73ECD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" y="2393304"/>
            <a:ext cx="2155472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1BA509-B538-D957-F3AD-955C0B2CDA87}"/>
              </a:ext>
            </a:extLst>
          </p:cNvPr>
          <p:cNvSpPr txBox="1"/>
          <p:nvPr/>
        </p:nvSpPr>
        <p:spPr>
          <a:xfrm>
            <a:off x="51505" y="5079354"/>
            <a:ext cx="2155472" cy="641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the </a:t>
            </a:r>
            <a:r>
              <a:rPr lang="en-US" baseline="30000" dirty="0"/>
              <a:t>44</a:t>
            </a:r>
            <a:r>
              <a:rPr lang="en-US" dirty="0"/>
              <a:t>Ti(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dirty="0" err="1"/>
              <a:t>,p</a:t>
            </a:r>
            <a:r>
              <a:rPr lang="en-US" dirty="0"/>
              <a:t>)</a:t>
            </a:r>
            <a:r>
              <a:rPr lang="en-US" baseline="30000" dirty="0"/>
              <a:t>47</a:t>
            </a:r>
            <a:r>
              <a:rPr lang="en-US" dirty="0"/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181ACF-9493-17A5-C2CE-092D45E7C4DB}"/>
              </a:ext>
            </a:extLst>
          </p:cNvPr>
          <p:cNvSpPr txBox="1"/>
          <p:nvPr/>
        </p:nvSpPr>
        <p:spPr>
          <a:xfrm>
            <a:off x="51506" y="1252977"/>
            <a:ext cx="1415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cross sections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DF25A-C117-0637-A496-D41D202D8813}"/>
              </a:ext>
            </a:extLst>
          </p:cNvPr>
          <p:cNvSpPr txBox="1"/>
          <p:nvPr/>
        </p:nvSpPr>
        <p:spPr>
          <a:xfrm>
            <a:off x="2546190" y="1158432"/>
            <a:ext cx="175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Coupling with theory to get full reaction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8F69BD-A787-D15B-658E-8EE15AEB8846}"/>
              </a:ext>
            </a:extLst>
          </p:cNvPr>
          <p:cNvSpPr txBox="1"/>
          <p:nvPr/>
        </p:nvSpPr>
        <p:spPr>
          <a:xfrm>
            <a:off x="4930763" y="1298668"/>
            <a:ext cx="203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Implementation into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A9C31F-C514-55F9-F294-7D9FF5B1DBE5}"/>
              </a:ext>
            </a:extLst>
          </p:cNvPr>
          <p:cNvSpPr txBox="1"/>
          <p:nvPr/>
        </p:nvSpPr>
        <p:spPr>
          <a:xfrm>
            <a:off x="7699385" y="1189371"/>
            <a:ext cx="185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Understanding ejecta trajectories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0F41DA-913D-97A8-75D4-65D55B27B613}"/>
              </a:ext>
            </a:extLst>
          </p:cNvPr>
          <p:cNvSpPr txBox="1"/>
          <p:nvPr/>
        </p:nvSpPr>
        <p:spPr>
          <a:xfrm>
            <a:off x="10247970" y="1168631"/>
            <a:ext cx="1621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the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signal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F7751FEF-BC9A-F4F2-EEFF-0BA145EDD0B1}"/>
              </a:ext>
            </a:extLst>
          </p:cNvPr>
          <p:cNvSpPr/>
          <p:nvPr/>
        </p:nvSpPr>
        <p:spPr>
          <a:xfrm>
            <a:off x="1752866" y="1536964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A7B6591B-CDC5-4315-91DD-04ACD8FB1F6A}"/>
              </a:ext>
            </a:extLst>
          </p:cNvPr>
          <p:cNvSpPr/>
          <p:nvPr/>
        </p:nvSpPr>
        <p:spPr>
          <a:xfrm>
            <a:off x="4233133" y="1474080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8FB8314A-258E-3E7A-B22F-D0C616605891}"/>
              </a:ext>
            </a:extLst>
          </p:cNvPr>
          <p:cNvSpPr/>
          <p:nvPr/>
        </p:nvSpPr>
        <p:spPr>
          <a:xfrm>
            <a:off x="6986821" y="1499523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25A8E410-8053-672C-2D8B-A5D675CC7685}"/>
              </a:ext>
            </a:extLst>
          </p:cNvPr>
          <p:cNvSpPr/>
          <p:nvPr/>
        </p:nvSpPr>
        <p:spPr>
          <a:xfrm>
            <a:off x="9436462" y="1514275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54BCE8A-4601-F309-C82A-E6E898582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77" y="2432500"/>
            <a:ext cx="4121108" cy="41211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9FCFCE-B275-694A-CD4E-AC3F01EA3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513" y="2369616"/>
            <a:ext cx="7725525" cy="27737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14BA438-AC01-FED1-7A81-11AA69FFC926}"/>
              </a:ext>
            </a:extLst>
          </p:cNvPr>
          <p:cNvSpPr txBox="1"/>
          <p:nvPr/>
        </p:nvSpPr>
        <p:spPr>
          <a:xfrm>
            <a:off x="6383760" y="5167680"/>
            <a:ext cx="5756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At 30% for many shell trajectories, these uncertainties are among the smallest, but a better understanding of the differences can reduce these significantly.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ED41E87-4610-EFFC-BE0B-960E2566099F}"/>
              </a:ext>
            </a:extLst>
          </p:cNvPr>
          <p:cNvSpPr txBox="1"/>
          <p:nvPr/>
        </p:nvSpPr>
        <p:spPr>
          <a:xfrm>
            <a:off x="10111504" y="2453302"/>
            <a:ext cx="175817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Network Comparisons from joint JINA-</a:t>
            </a:r>
            <a:r>
              <a:rPr lang="en-US" dirty="0" err="1">
                <a:solidFill>
                  <a:schemeClr val="accent6"/>
                </a:solidFill>
              </a:rPr>
              <a:t>CeNAM</a:t>
            </a:r>
            <a:r>
              <a:rPr lang="en-US" dirty="0">
                <a:solidFill>
                  <a:schemeClr val="accent6"/>
                </a:solidFill>
              </a:rPr>
              <a:t>-INT-CNLS-ASC workshop (S. Jones)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6743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07E06-6D2C-C89C-3224-63CEB1A9D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D719A-26BF-882A-E914-1EE328473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pipeline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AE3FC-988C-8C80-8EE4-5FAC381F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7656F-8DB3-3BF6-BACB-CDA539D27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6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B221CA97-4B28-4C72-3A58-EB57CB1A8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" y="2393304"/>
            <a:ext cx="2155472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DCB5A3-CF31-ACE8-19D0-95084B246B08}"/>
              </a:ext>
            </a:extLst>
          </p:cNvPr>
          <p:cNvSpPr txBox="1"/>
          <p:nvPr/>
        </p:nvSpPr>
        <p:spPr>
          <a:xfrm>
            <a:off x="51505" y="5079354"/>
            <a:ext cx="2155472" cy="641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the </a:t>
            </a:r>
            <a:r>
              <a:rPr lang="en-US" baseline="30000" dirty="0"/>
              <a:t>44</a:t>
            </a:r>
            <a:r>
              <a:rPr lang="en-US" dirty="0"/>
              <a:t>Ti(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dirty="0" err="1"/>
              <a:t>,p</a:t>
            </a:r>
            <a:r>
              <a:rPr lang="en-US" dirty="0"/>
              <a:t>)</a:t>
            </a:r>
            <a:r>
              <a:rPr lang="en-US" baseline="30000" dirty="0"/>
              <a:t>47</a:t>
            </a:r>
            <a:r>
              <a:rPr lang="en-US" dirty="0"/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0F611D-9496-157E-1662-647FCECCD0DC}"/>
              </a:ext>
            </a:extLst>
          </p:cNvPr>
          <p:cNvSpPr txBox="1"/>
          <p:nvPr/>
        </p:nvSpPr>
        <p:spPr>
          <a:xfrm>
            <a:off x="51506" y="1252977"/>
            <a:ext cx="1415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cross sections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648772-95F6-AEF9-210C-42C79FDDC7D1}"/>
              </a:ext>
            </a:extLst>
          </p:cNvPr>
          <p:cNvSpPr txBox="1"/>
          <p:nvPr/>
        </p:nvSpPr>
        <p:spPr>
          <a:xfrm>
            <a:off x="2546190" y="1158432"/>
            <a:ext cx="175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Coupling with theory to get full reaction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9FF0F3-FDE9-8CBF-D453-1AEC14BC36E4}"/>
              </a:ext>
            </a:extLst>
          </p:cNvPr>
          <p:cNvSpPr txBox="1"/>
          <p:nvPr/>
        </p:nvSpPr>
        <p:spPr>
          <a:xfrm>
            <a:off x="4930763" y="1298668"/>
            <a:ext cx="203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Implementation into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861A6C-64FA-BAA7-07CD-A7EC389EEE12}"/>
              </a:ext>
            </a:extLst>
          </p:cNvPr>
          <p:cNvSpPr txBox="1"/>
          <p:nvPr/>
        </p:nvSpPr>
        <p:spPr>
          <a:xfrm>
            <a:off x="7699385" y="1189371"/>
            <a:ext cx="185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Understanding ejecta trajectories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DA4CBF-A3FA-1BEE-816D-F01F7632380E}"/>
              </a:ext>
            </a:extLst>
          </p:cNvPr>
          <p:cNvSpPr txBox="1"/>
          <p:nvPr/>
        </p:nvSpPr>
        <p:spPr>
          <a:xfrm>
            <a:off x="10247970" y="1168631"/>
            <a:ext cx="1621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the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signal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0397B899-475C-55AC-0FD5-D61C8AAF9389}"/>
              </a:ext>
            </a:extLst>
          </p:cNvPr>
          <p:cNvSpPr/>
          <p:nvPr/>
        </p:nvSpPr>
        <p:spPr>
          <a:xfrm>
            <a:off x="1752866" y="1536964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3C5ABECA-710B-D4D9-2F1F-CBC61C890F65}"/>
              </a:ext>
            </a:extLst>
          </p:cNvPr>
          <p:cNvSpPr/>
          <p:nvPr/>
        </p:nvSpPr>
        <p:spPr>
          <a:xfrm>
            <a:off x="4233133" y="1474080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D4A424A5-77B1-1669-EF6C-FE0694F26EED}"/>
              </a:ext>
            </a:extLst>
          </p:cNvPr>
          <p:cNvSpPr/>
          <p:nvPr/>
        </p:nvSpPr>
        <p:spPr>
          <a:xfrm>
            <a:off x="6986821" y="1499523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EA8D5AF7-7B78-DCE9-F19E-7C628CE8F42D}"/>
              </a:ext>
            </a:extLst>
          </p:cNvPr>
          <p:cNvSpPr/>
          <p:nvPr/>
        </p:nvSpPr>
        <p:spPr>
          <a:xfrm>
            <a:off x="9436462" y="1514275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13F5559-8F6C-7C64-CFC9-1214A2DB8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77" y="2432500"/>
            <a:ext cx="4121108" cy="41211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44AFE74-2E01-A881-E162-4B49670D39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513" y="2369616"/>
            <a:ext cx="7725525" cy="2773743"/>
          </a:xfrm>
          <a:prstGeom prst="rect">
            <a:avLst/>
          </a:prstGeom>
        </p:spPr>
      </p:pic>
      <p:pic>
        <p:nvPicPr>
          <p:cNvPr id="25" name="Picture 24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5E7FEADD-FFAA-5033-6F22-F78498460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377" y="2379995"/>
            <a:ext cx="5351325" cy="39204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9952090-7CB5-F3B8-6B1F-A482044497AB}"/>
              </a:ext>
            </a:extLst>
          </p:cNvPr>
          <p:cNvSpPr txBox="1"/>
          <p:nvPr/>
        </p:nvSpPr>
        <p:spPr>
          <a:xfrm>
            <a:off x="6677145" y="3067910"/>
            <a:ext cx="1300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Vance et al. 2020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D9FF0-43D2-4A6E-E171-D827654D9643}"/>
              </a:ext>
            </a:extLst>
          </p:cNvPr>
          <p:cNvSpPr txBox="1"/>
          <p:nvPr/>
        </p:nvSpPr>
        <p:spPr>
          <a:xfrm>
            <a:off x="10370098" y="2796988"/>
            <a:ext cx="16327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Accurate trajectories require combining understanding gained from </a:t>
            </a:r>
            <a:r>
              <a:rPr lang="en-US" dirty="0" err="1">
                <a:solidFill>
                  <a:schemeClr val="accent6"/>
                </a:solidFill>
              </a:rPr>
              <a:t>analytica</a:t>
            </a:r>
            <a:r>
              <a:rPr lang="en-US" dirty="0">
                <a:solidFill>
                  <a:schemeClr val="accent6"/>
                </a:solidFill>
              </a:rPr>
              <a:t> studies and 1-,2-,3-D simulations</a:t>
            </a:r>
          </a:p>
        </p:txBody>
      </p:sp>
    </p:spTree>
    <p:extLst>
      <p:ext uri="{BB962C8B-B14F-4D97-AF65-F5344CB8AC3E}">
        <p14:creationId xmlns:p14="http://schemas.microsoft.com/office/powerpoint/2010/main" val="24848104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06A7A-996C-BC7D-675E-08142E9AA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FE79B-EDFD-C0C9-D5B0-C77D52A93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Production pipeline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BE58DA-FFA8-5874-86D7-B1EA5212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D8CC2-22D9-AB15-E214-949A39F0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6" descr="A person working on a machine&#10;&#10;AI-generated content may be incorrect.">
            <a:extLst>
              <a:ext uri="{FF2B5EF4-FFF2-40B4-BE49-F238E27FC236}">
                <a16:creationId xmlns:a16="http://schemas.microsoft.com/office/drawing/2014/main" id="{D5E26053-ABDD-568C-DD52-0F8A0A5E5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05" y="2393304"/>
            <a:ext cx="2155472" cy="26860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6DFF4A-9345-A33D-D262-2C0C17FD71E9}"/>
              </a:ext>
            </a:extLst>
          </p:cNvPr>
          <p:cNvSpPr txBox="1"/>
          <p:nvPr/>
        </p:nvSpPr>
        <p:spPr>
          <a:xfrm>
            <a:off x="51505" y="5079354"/>
            <a:ext cx="2155472" cy="641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the </a:t>
            </a:r>
            <a:r>
              <a:rPr lang="en-US" baseline="30000" dirty="0"/>
              <a:t>44</a:t>
            </a:r>
            <a:r>
              <a:rPr lang="en-US" dirty="0"/>
              <a:t>Ti(</a:t>
            </a:r>
            <a:r>
              <a:rPr lang="en-US" dirty="0" err="1">
                <a:latin typeface="Symbol" pitchFamily="2" charset="2"/>
              </a:rPr>
              <a:t>a</a:t>
            </a:r>
            <a:r>
              <a:rPr lang="en-US" dirty="0" err="1"/>
              <a:t>,p</a:t>
            </a:r>
            <a:r>
              <a:rPr lang="en-US" dirty="0"/>
              <a:t>)</a:t>
            </a:r>
            <a:r>
              <a:rPr lang="en-US" baseline="30000" dirty="0"/>
              <a:t>47</a:t>
            </a:r>
            <a:r>
              <a:rPr lang="en-US" dirty="0"/>
              <a:t>V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873A2-D837-C341-8C87-26C0E53773F4}"/>
              </a:ext>
            </a:extLst>
          </p:cNvPr>
          <p:cNvSpPr txBox="1"/>
          <p:nvPr/>
        </p:nvSpPr>
        <p:spPr>
          <a:xfrm>
            <a:off x="51506" y="1252977"/>
            <a:ext cx="14156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Measuring cross sections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27016E-4052-BCB6-38DC-0E3F1A5E97EC}"/>
              </a:ext>
            </a:extLst>
          </p:cNvPr>
          <p:cNvSpPr txBox="1"/>
          <p:nvPr/>
        </p:nvSpPr>
        <p:spPr>
          <a:xfrm>
            <a:off x="2546190" y="1158432"/>
            <a:ext cx="1758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Coupling with theory to get full reaction rates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ED3B4-1897-AC2E-0C5A-CB7510E797E3}"/>
              </a:ext>
            </a:extLst>
          </p:cNvPr>
          <p:cNvSpPr txBox="1"/>
          <p:nvPr/>
        </p:nvSpPr>
        <p:spPr>
          <a:xfrm>
            <a:off x="4930763" y="1298668"/>
            <a:ext cx="2030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Implementation into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67090C-91B7-8B09-6739-CE06BDD06D90}"/>
              </a:ext>
            </a:extLst>
          </p:cNvPr>
          <p:cNvSpPr txBox="1"/>
          <p:nvPr/>
        </p:nvSpPr>
        <p:spPr>
          <a:xfrm>
            <a:off x="7699385" y="1189371"/>
            <a:ext cx="1850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Understanding ejecta trajectories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F70A9-236D-2211-91B0-3E12A3B59F00}"/>
              </a:ext>
            </a:extLst>
          </p:cNvPr>
          <p:cNvSpPr txBox="1"/>
          <p:nvPr/>
        </p:nvSpPr>
        <p:spPr>
          <a:xfrm>
            <a:off x="10247970" y="1168631"/>
            <a:ext cx="16217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Calculating the </a:t>
            </a:r>
            <a:r>
              <a:rPr lang="en-US" dirty="0">
                <a:latin typeface="Symbol" pitchFamily="2" charset="2"/>
              </a:rPr>
              <a:t>g</a:t>
            </a:r>
            <a:r>
              <a:rPr lang="en-US" dirty="0"/>
              <a:t>-ray signal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id="{DE949A4D-77F7-2552-A1BF-69C43F23EC08}"/>
              </a:ext>
            </a:extLst>
          </p:cNvPr>
          <p:cNvSpPr/>
          <p:nvPr/>
        </p:nvSpPr>
        <p:spPr>
          <a:xfrm>
            <a:off x="1752866" y="1536964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triped Right Arrow 16">
            <a:extLst>
              <a:ext uri="{FF2B5EF4-FFF2-40B4-BE49-F238E27FC236}">
                <a16:creationId xmlns:a16="http://schemas.microsoft.com/office/drawing/2014/main" id="{1CE928C0-A25A-E2C2-CE12-12DBC39708E3}"/>
              </a:ext>
            </a:extLst>
          </p:cNvPr>
          <p:cNvSpPr/>
          <p:nvPr/>
        </p:nvSpPr>
        <p:spPr>
          <a:xfrm>
            <a:off x="4233133" y="1474080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riped Right Arrow 17">
            <a:extLst>
              <a:ext uri="{FF2B5EF4-FFF2-40B4-BE49-F238E27FC236}">
                <a16:creationId xmlns:a16="http://schemas.microsoft.com/office/drawing/2014/main" id="{C1C38793-6317-B483-E48D-870655EAD6C6}"/>
              </a:ext>
            </a:extLst>
          </p:cNvPr>
          <p:cNvSpPr/>
          <p:nvPr/>
        </p:nvSpPr>
        <p:spPr>
          <a:xfrm>
            <a:off x="6986821" y="1499523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8">
            <a:extLst>
              <a:ext uri="{FF2B5EF4-FFF2-40B4-BE49-F238E27FC236}">
                <a16:creationId xmlns:a16="http://schemas.microsoft.com/office/drawing/2014/main" id="{35CAE2F7-AB95-D60E-3037-EE85C2F63300}"/>
              </a:ext>
            </a:extLst>
          </p:cNvPr>
          <p:cNvSpPr/>
          <p:nvPr/>
        </p:nvSpPr>
        <p:spPr>
          <a:xfrm>
            <a:off x="9436462" y="1514275"/>
            <a:ext cx="529415" cy="215119"/>
          </a:xfrm>
          <a:prstGeom prst="stripedRightArrow">
            <a:avLst/>
          </a:prstGeom>
          <a:solidFill>
            <a:schemeClr val="accent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F2243EA-C9B6-46E2-33CC-447BE39BE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77" y="2432500"/>
            <a:ext cx="4121108" cy="41211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8DA3DED-CE68-7419-343F-4471EE12C4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5513" y="2369616"/>
            <a:ext cx="7725525" cy="2773743"/>
          </a:xfrm>
          <a:prstGeom prst="rect">
            <a:avLst/>
          </a:prstGeom>
        </p:spPr>
      </p:pic>
      <p:pic>
        <p:nvPicPr>
          <p:cNvPr id="25" name="Picture 24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9CFFA2C5-84E9-6A8F-233D-E96C4F89D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7377" y="2379995"/>
            <a:ext cx="5351325" cy="3920445"/>
          </a:xfrm>
          <a:prstGeom prst="rect">
            <a:avLst/>
          </a:prstGeom>
        </p:spPr>
      </p:pic>
      <p:pic>
        <p:nvPicPr>
          <p:cNvPr id="26" name="Picture 2" descr="anggam_f3th40">
            <a:extLst>
              <a:ext uri="{FF2B5EF4-FFF2-40B4-BE49-F238E27FC236}">
                <a16:creationId xmlns:a16="http://schemas.microsoft.com/office/drawing/2014/main" id="{D38ABB30-71CE-280E-B31E-E953673A593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777" y="2108624"/>
            <a:ext cx="3700386" cy="3700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F9F91A4-6062-4A44-2D8D-1743BB59F6D2}"/>
              </a:ext>
            </a:extLst>
          </p:cNvPr>
          <p:cNvSpPr txBox="1"/>
          <p:nvPr/>
        </p:nvSpPr>
        <p:spPr>
          <a:xfrm>
            <a:off x="10522619" y="2393304"/>
            <a:ext cx="13008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Hungerford et al. 2003</a:t>
            </a:r>
          </a:p>
        </p:txBody>
      </p:sp>
    </p:spTree>
    <p:extLst>
      <p:ext uri="{BB962C8B-B14F-4D97-AF65-F5344CB8AC3E}">
        <p14:creationId xmlns:p14="http://schemas.microsoft.com/office/powerpoint/2010/main" val="1860499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D3B73C-08FF-32C2-BF2E-8AD47B40B8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D2E05-8B5B-220F-726F-92AB8F86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in a trajectory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65AC48-C51C-81D6-F4C8-1AD9B0B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19A1D4-F586-7942-1A3C-49A108C4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473CDB-8E37-F3CB-78E5-650E9AF85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68572"/>
            <a:ext cx="5593827" cy="5194128"/>
          </a:xfrm>
        </p:spPr>
        <p:txBody>
          <a:bodyPr/>
          <a:lstStyle/>
          <a:p>
            <a:r>
              <a:rPr lang="en-US" sz="2300" dirty="0">
                <a:solidFill>
                  <a:schemeClr val="accent6"/>
                </a:solidFill>
              </a:rPr>
              <a:t>Power law vs. deceleration</a:t>
            </a:r>
          </a:p>
          <a:p>
            <a:r>
              <a:rPr lang="en-US" sz="2300" dirty="0"/>
              <a:t>Continuous explosion – this causes reheating in the trajectory (requires multi-dimensions)</a:t>
            </a:r>
          </a:p>
          <a:p>
            <a:r>
              <a:rPr lang="en-US" sz="2300" dirty="0"/>
              <a:t>Re-implosion of material (multi-d)</a:t>
            </a:r>
          </a:p>
          <a:p>
            <a:r>
              <a:rPr lang="en-US" sz="2300" dirty="0"/>
              <a:t>Auxiliary shocks (e.g. asymmetries in star, requires multi-dimensions)</a:t>
            </a:r>
          </a:p>
          <a:p>
            <a:r>
              <a:rPr lang="en-US" sz="2300" dirty="0"/>
              <a:t>Capturing the strong shock:  Multi-dimensional models typically can’t capture the shock heating</a:t>
            </a:r>
          </a:p>
          <a:p>
            <a:r>
              <a:rPr lang="en-US" sz="2300" dirty="0">
                <a:solidFill>
                  <a:srgbClr val="FF0000"/>
                </a:solidFill>
              </a:rPr>
              <a:t>Any approach requires a full understanding of the trajectories (combining 1-,2-,3-d simulations with analytic solutions)</a:t>
            </a:r>
            <a:endParaRPr lang="en-US" sz="2300" dirty="0"/>
          </a:p>
        </p:txBody>
      </p:sp>
      <p:pic>
        <p:nvPicPr>
          <p:cNvPr id="8" name="Picture 7" descr="Chart, line chart&#10;&#10;AI-generated content may be incorrect.">
            <a:extLst>
              <a:ext uri="{FF2B5EF4-FFF2-40B4-BE49-F238E27FC236}">
                <a16:creationId xmlns:a16="http://schemas.microsoft.com/office/drawing/2014/main" id="{E2FCA2FB-1C13-890A-B35B-E14F37A9F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841" y="1131636"/>
            <a:ext cx="6321692" cy="474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76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2BADC4-2393-9016-B37D-B4043D0B7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46A350-7B01-06C0-AF6D-183C10BF7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in a trajectory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68022C-A6BD-FDF7-81FC-C72E85597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 dirty="0"/>
              <a:t>   |   </a:t>
            </a:r>
            <a:fld id="{5D01E7E5-6465-7A46-A26D-BAABC2D34D38}" type="slidenum">
              <a:rPr lang="en-US" smtClean="0"/>
              <a:t>18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FF775-F3A8-9E9E-ACA5-771EDDB30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6" descr="Chart, line chart&#10;&#10;AI-generated content may be incorrect.">
            <a:extLst>
              <a:ext uri="{FF2B5EF4-FFF2-40B4-BE49-F238E27FC236}">
                <a16:creationId xmlns:a16="http://schemas.microsoft.com/office/drawing/2014/main" id="{C7088059-6771-F766-24A9-2D25F24C7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2400" y="618716"/>
            <a:ext cx="6401133" cy="4800850"/>
          </a:xfrm>
          <a:prstGeom prst="rect">
            <a:avLst/>
          </a:prstGeom>
        </p:spPr>
      </p:pic>
      <p:pic>
        <p:nvPicPr>
          <p:cNvPr id="9" name="Picture 8" descr="Text&#10;&#10;AI-generated content may be incorrect.">
            <a:extLst>
              <a:ext uri="{FF2B5EF4-FFF2-40B4-BE49-F238E27FC236}">
                <a16:creationId xmlns:a16="http://schemas.microsoft.com/office/drawing/2014/main" id="{4F475B35-EDB2-A37A-FD52-EAC230AA9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5419566"/>
            <a:ext cx="3598423" cy="8197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5FAA45-B9CB-CA27-D2FF-F385C6D4573E}"/>
              </a:ext>
            </a:extLst>
          </p:cNvPr>
          <p:cNvSpPr txBox="1"/>
          <p:nvPr/>
        </p:nvSpPr>
        <p:spPr>
          <a:xfrm>
            <a:off x="9675032" y="5622957"/>
            <a:ext cx="2010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where </a:t>
            </a:r>
            <a:r>
              <a:rPr lang="en-US" sz="2400" dirty="0">
                <a:latin typeface="Symbol" pitchFamily="2" charset="2"/>
              </a:rPr>
              <a:t>r ~ r</a:t>
            </a:r>
            <a:r>
              <a:rPr lang="en-US" sz="2400" baseline="30000" dirty="0">
                <a:latin typeface="Symbol" pitchFamily="2" charset="2"/>
              </a:rPr>
              <a:t>-a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8728E128-A597-2461-01DB-818A3A125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68572"/>
            <a:ext cx="5632724" cy="5194128"/>
          </a:xfrm>
        </p:spPr>
        <p:txBody>
          <a:bodyPr/>
          <a:lstStyle/>
          <a:p>
            <a:r>
              <a:rPr lang="en-US" sz="2300" dirty="0">
                <a:solidFill>
                  <a:schemeClr val="accent6"/>
                </a:solidFill>
              </a:rPr>
              <a:t>Power law vs. deceleration</a:t>
            </a:r>
          </a:p>
          <a:p>
            <a:r>
              <a:rPr lang="en-US" sz="2300" dirty="0"/>
              <a:t>Continuous explosion – this causes reheating in the trajectory (requires multi-dimensions)</a:t>
            </a:r>
          </a:p>
          <a:p>
            <a:r>
              <a:rPr lang="en-US" sz="2300" dirty="0"/>
              <a:t>Re-implosion of material (multi-d)</a:t>
            </a:r>
          </a:p>
          <a:p>
            <a:r>
              <a:rPr lang="en-US" sz="2300" dirty="0"/>
              <a:t>Auxiliary shocks (e.g. asymmetries in star, requires multi-dimensions)</a:t>
            </a:r>
          </a:p>
          <a:p>
            <a:r>
              <a:rPr lang="en-US" sz="2300" dirty="0"/>
              <a:t>Capturing the strong shock:  Multi-dimensional models typically can’t capture the shock heating</a:t>
            </a:r>
          </a:p>
          <a:p>
            <a:r>
              <a:rPr lang="en-US" sz="2300" dirty="0">
                <a:solidFill>
                  <a:srgbClr val="FF0000"/>
                </a:solidFill>
              </a:rPr>
              <a:t>Any approach requires a full understanding of the trajectories (combining 1-,2-,3-d simulations with analytic solutions)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609046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34C455-C236-64A2-56CD-491B0EDA81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0E34-BFCD-5901-6678-A5D38B998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in a trajectory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4DD055-799B-6135-AEA9-F9A271CE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D3E59-C5D8-1A45-BB19-16AE62615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8" name="Picture 7" descr="Calendar&#10;&#10;AI-generated content may be incorrect.">
            <a:extLst>
              <a:ext uri="{FF2B5EF4-FFF2-40B4-BE49-F238E27FC236}">
                <a16:creationId xmlns:a16="http://schemas.microsoft.com/office/drawing/2014/main" id="{F6A98F0D-3E16-3905-9680-67CE557A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7257" y="213619"/>
            <a:ext cx="5695647" cy="62529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ED3A55-039A-DEE3-849B-F349A3C72BC7}"/>
              </a:ext>
            </a:extLst>
          </p:cNvPr>
          <p:cNvSpPr txBox="1"/>
          <p:nvPr/>
        </p:nvSpPr>
        <p:spPr>
          <a:xfrm rot="16200000">
            <a:off x="4811387" y="3541166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Sieverding</a:t>
            </a:r>
            <a:r>
              <a:rPr lang="en-US" dirty="0">
                <a:solidFill>
                  <a:schemeClr val="accent6"/>
                </a:solidFill>
              </a:rPr>
              <a:t> et al. 2023</a:t>
            </a:r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785B8CC-9FED-3E93-39CC-B50AA23D9F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68572"/>
            <a:ext cx="5827986" cy="5194128"/>
          </a:xfrm>
        </p:spPr>
        <p:txBody>
          <a:bodyPr/>
          <a:lstStyle/>
          <a:p>
            <a:r>
              <a:rPr lang="en-US" sz="2300" dirty="0">
                <a:solidFill>
                  <a:schemeClr val="accent1"/>
                </a:solidFill>
              </a:rPr>
              <a:t>Power law vs. deceleration</a:t>
            </a:r>
          </a:p>
          <a:p>
            <a:r>
              <a:rPr lang="en-US" sz="2300" dirty="0">
                <a:solidFill>
                  <a:schemeClr val="accent6"/>
                </a:solidFill>
              </a:rPr>
              <a:t>Continuous explosion – this causes reheating in the trajectory (requires multi-dimensions)</a:t>
            </a:r>
          </a:p>
          <a:p>
            <a:r>
              <a:rPr lang="en-US" sz="2300" dirty="0">
                <a:solidFill>
                  <a:schemeClr val="accent6"/>
                </a:solidFill>
              </a:rPr>
              <a:t>Re-implosion of material (multi-d)</a:t>
            </a:r>
          </a:p>
          <a:p>
            <a:r>
              <a:rPr lang="en-US" sz="2300" dirty="0"/>
              <a:t>Auxiliary shocks (e.g. asymmetries in star, requires multi-dimensions)</a:t>
            </a:r>
          </a:p>
          <a:p>
            <a:r>
              <a:rPr lang="en-US" sz="2300" dirty="0"/>
              <a:t>Capturing the strong shock:  Multi-dimensional models typically can’t capture the shock heating</a:t>
            </a:r>
          </a:p>
          <a:p>
            <a:r>
              <a:rPr lang="en-US" sz="2300" dirty="0">
                <a:solidFill>
                  <a:srgbClr val="FF0000"/>
                </a:solidFill>
              </a:rPr>
              <a:t>Any approach requires a full understanding of the trajectories (combining 1-,2-,3-d simulations with analytic solutions)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2840567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oster with text and images&#10;&#10;Description automatically generated">
            <a:extLst>
              <a:ext uri="{FF2B5EF4-FFF2-40B4-BE49-F238E27FC236}">
                <a16:creationId xmlns:a16="http://schemas.microsoft.com/office/drawing/2014/main" id="{021CE7C7-CEE0-119D-8A90-427C9F7B8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5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75790-CEAC-53AB-9EAC-7B556A493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EFBBB-2B3D-6BDD-2BD0-20FF0EDF0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in a trajectory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1146E6-52E7-6D45-F7DA-B59A2647B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68E851-511D-596E-F7EC-7B8D646A0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6" descr="Chart, histogram&#10;&#10;AI-generated content may be incorrect.">
            <a:extLst>
              <a:ext uri="{FF2B5EF4-FFF2-40B4-BE49-F238E27FC236}">
                <a16:creationId xmlns:a16="http://schemas.microsoft.com/office/drawing/2014/main" id="{F9B12B69-702D-1FBD-41D7-670085D5F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994" y="3429000"/>
            <a:ext cx="6265377" cy="29990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B8E78E-9B3E-1975-AAB6-9FD01C4908D3}"/>
              </a:ext>
            </a:extLst>
          </p:cNvPr>
          <p:cNvSpPr txBox="1"/>
          <p:nvPr/>
        </p:nvSpPr>
        <p:spPr>
          <a:xfrm>
            <a:off x="8418286" y="3628571"/>
            <a:ext cx="132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Wang &amp; Burrows 2024</a:t>
            </a:r>
          </a:p>
        </p:txBody>
      </p:sp>
      <p:pic>
        <p:nvPicPr>
          <p:cNvPr id="12" name="Picture 11" descr="Chart, line chart&#10;&#10;AI-generated content may be incorrect.">
            <a:extLst>
              <a:ext uri="{FF2B5EF4-FFF2-40B4-BE49-F238E27FC236}">
                <a16:creationId xmlns:a16="http://schemas.microsoft.com/office/drawing/2014/main" id="{1CCBF62B-944D-48D8-3FA0-8E2116375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4114" y="116051"/>
            <a:ext cx="6096000" cy="2760453"/>
          </a:xfrm>
          <a:prstGeom prst="rect">
            <a:avLst/>
          </a:prstGeom>
        </p:spPr>
      </p:pic>
      <p:pic>
        <p:nvPicPr>
          <p:cNvPr id="14" name="Picture 13" descr="Logo&#10;&#10;AI-generated content may be incorrect.">
            <a:extLst>
              <a:ext uri="{FF2B5EF4-FFF2-40B4-BE49-F238E27FC236}">
                <a16:creationId xmlns:a16="http://schemas.microsoft.com/office/drawing/2014/main" id="{BF1EFC9F-D0AC-810D-A690-00B1768B1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3978" y="2905469"/>
            <a:ext cx="4315278" cy="520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46C72C-9D57-C1E4-A47F-490B63D361FE}"/>
              </a:ext>
            </a:extLst>
          </p:cNvPr>
          <p:cNvSpPr txBox="1"/>
          <p:nvPr/>
        </p:nvSpPr>
        <p:spPr>
          <a:xfrm>
            <a:off x="9083480" y="766377"/>
            <a:ext cx="14297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6"/>
                </a:solidFill>
              </a:rPr>
              <a:t>Sieverding</a:t>
            </a:r>
            <a:r>
              <a:rPr lang="en-US" dirty="0">
                <a:solidFill>
                  <a:schemeClr val="accent6"/>
                </a:solidFill>
              </a:rPr>
              <a:t> et al. 2023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EFB9DA80-D6D0-D706-57AA-EBF31FE22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68572"/>
            <a:ext cx="5827986" cy="5194128"/>
          </a:xfrm>
        </p:spPr>
        <p:txBody>
          <a:bodyPr/>
          <a:lstStyle/>
          <a:p>
            <a:r>
              <a:rPr lang="en-US" sz="2300" dirty="0">
                <a:solidFill>
                  <a:schemeClr val="accent1"/>
                </a:solidFill>
              </a:rPr>
              <a:t>Power law vs. deceleration</a:t>
            </a:r>
          </a:p>
          <a:p>
            <a:r>
              <a:rPr lang="en-US" sz="2300" dirty="0">
                <a:solidFill>
                  <a:schemeClr val="accent6"/>
                </a:solidFill>
              </a:rPr>
              <a:t>Continuous explosion – this causes reheating in the trajectory (requires multi-dimensions)</a:t>
            </a:r>
          </a:p>
          <a:p>
            <a:r>
              <a:rPr lang="en-US" sz="2300" dirty="0">
                <a:solidFill>
                  <a:schemeClr val="accent6"/>
                </a:solidFill>
              </a:rPr>
              <a:t>Re-implosion of material (multi-d)</a:t>
            </a:r>
          </a:p>
          <a:p>
            <a:r>
              <a:rPr lang="en-US" sz="2300" dirty="0"/>
              <a:t>Auxiliary shocks (e.g. asymmetries in star, requires multi-dimensions)</a:t>
            </a:r>
          </a:p>
          <a:p>
            <a:r>
              <a:rPr lang="en-US" sz="2300" dirty="0"/>
              <a:t>Capturing the strong shock:  Multi-dimensional models typically can’t capture the shock heating</a:t>
            </a:r>
          </a:p>
          <a:p>
            <a:r>
              <a:rPr lang="en-US" sz="2300" dirty="0">
                <a:solidFill>
                  <a:srgbClr val="FF0000"/>
                </a:solidFill>
              </a:rPr>
              <a:t>Any approach requires a full understanding of the trajectories (combining 1-,2-,3-d simulations with analytic solutions)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546677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58362-870D-1AB9-3A59-15F509C0B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09117-EBB8-3A5D-7A3E-11046215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Factors in a trajectory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717BA-6FA9-5D27-6EDF-19728D5CE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A37A4A-0626-711A-BE2D-D70DDBF48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6" descr="Chart, histogram&#10;&#10;AI-generated content may be incorrect.">
            <a:extLst>
              <a:ext uri="{FF2B5EF4-FFF2-40B4-BE49-F238E27FC236}">
                <a16:creationId xmlns:a16="http://schemas.microsoft.com/office/drawing/2014/main" id="{A3742685-0EBF-D7D2-7FA5-7A5F3FEF8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3460" y="0"/>
            <a:ext cx="6077415" cy="6858000"/>
          </a:xfrm>
          <a:prstGeom prst="rect">
            <a:avLst/>
          </a:prstGeom>
        </p:spPr>
      </p:pic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ECEAAE3-8192-F2D5-EC30-88557B97C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014" y="1068572"/>
            <a:ext cx="5827986" cy="5194128"/>
          </a:xfrm>
        </p:spPr>
        <p:txBody>
          <a:bodyPr/>
          <a:lstStyle/>
          <a:p>
            <a:r>
              <a:rPr lang="en-US" sz="2300" dirty="0">
                <a:solidFill>
                  <a:schemeClr val="accent1"/>
                </a:solidFill>
              </a:rPr>
              <a:t>Power law vs. deceleration</a:t>
            </a:r>
          </a:p>
          <a:p>
            <a:r>
              <a:rPr lang="en-US" sz="2300" dirty="0"/>
              <a:t>Continuous explosion – this causes reheating in the trajectory (requires multi-dimensions)</a:t>
            </a:r>
          </a:p>
          <a:p>
            <a:r>
              <a:rPr lang="en-US" sz="2300" dirty="0"/>
              <a:t>Re-implosion of material (multi-d)</a:t>
            </a:r>
          </a:p>
          <a:p>
            <a:r>
              <a:rPr lang="en-US" sz="2300" dirty="0"/>
              <a:t>Auxiliary shocks (e.g. asymmetries in star, requires multi-dimensions)</a:t>
            </a:r>
          </a:p>
          <a:p>
            <a:r>
              <a:rPr lang="en-US" sz="2300" dirty="0">
                <a:solidFill>
                  <a:schemeClr val="accent6"/>
                </a:solidFill>
              </a:rPr>
              <a:t>Capturing the strong shock:  Multi-dimensional models typically can’t capture the shock heating</a:t>
            </a:r>
          </a:p>
          <a:p>
            <a:r>
              <a:rPr lang="en-US" sz="2300" dirty="0">
                <a:solidFill>
                  <a:srgbClr val="FF0000"/>
                </a:solidFill>
              </a:rPr>
              <a:t>Any approach requires a full understanding of the trajectories (combining 1-,2-,3-d simulations with analytic solutions)</a:t>
            </a:r>
            <a:endParaRPr lang="en-US" sz="23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9AB54-EF61-1509-FEB1-CB8AF051F7EE}"/>
              </a:ext>
            </a:extLst>
          </p:cNvPr>
          <p:cNvSpPr txBox="1"/>
          <p:nvPr/>
        </p:nvSpPr>
        <p:spPr>
          <a:xfrm>
            <a:off x="7135907" y="376518"/>
            <a:ext cx="1703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FLASH </a:t>
            </a:r>
            <a:r>
              <a:rPr lang="en-US" dirty="0" err="1">
                <a:solidFill>
                  <a:schemeClr val="accent6"/>
                </a:solidFill>
              </a:rPr>
              <a:t>Sedov</a:t>
            </a:r>
            <a:r>
              <a:rPr lang="en-US" dirty="0">
                <a:solidFill>
                  <a:schemeClr val="accent6"/>
                </a:solidFill>
              </a:rPr>
              <a:t> test calculation</a:t>
            </a:r>
          </a:p>
        </p:txBody>
      </p:sp>
    </p:spTree>
    <p:extLst>
      <p:ext uri="{BB962C8B-B14F-4D97-AF65-F5344CB8AC3E}">
        <p14:creationId xmlns:p14="http://schemas.microsoft.com/office/powerpoint/2010/main" val="14330212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E993B-EC7C-EC94-F208-94FFF20BF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681C1-3889-D274-7CFD-8D03BFB3C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0"/>
            <a:ext cx="5965371" cy="985093"/>
          </a:xfrm>
        </p:spPr>
        <p:txBody>
          <a:bodyPr/>
          <a:lstStyle/>
          <a:p>
            <a:r>
              <a:rPr lang="en-US" dirty="0"/>
              <a:t>Neutrinos and the Electron Fraction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3C2C73-7190-E184-0290-8AC4CB0BB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DAA5AA-AAFD-46A7-B177-D7C582B17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51380B0-2BE6-E6D6-9659-20D4989E89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629" y="1141391"/>
            <a:ext cx="5050971" cy="5194128"/>
          </a:xfrm>
        </p:spPr>
        <p:txBody>
          <a:bodyPr/>
          <a:lstStyle/>
          <a:p>
            <a:r>
              <a:rPr lang="en-US" sz="2000" baseline="30000" dirty="0"/>
              <a:t>44</a:t>
            </a:r>
            <a:r>
              <a:rPr lang="en-US" sz="2000" dirty="0"/>
              <a:t>Ti is made in a flow from lighter elements up to the iron peak and, as such, it is sensitive to alterations in the follow. </a:t>
            </a:r>
          </a:p>
          <a:p>
            <a:r>
              <a:rPr lang="en-US" sz="2000" dirty="0"/>
              <a:t>Both p- and </a:t>
            </a:r>
            <a:r>
              <a:rPr lang="en-US" sz="2000" dirty="0">
                <a:latin typeface="Symbol" pitchFamily="2" charset="2"/>
              </a:rPr>
              <a:t>a</a:t>
            </a:r>
            <a:r>
              <a:rPr lang="en-US" sz="2000" dirty="0"/>
              <a:t>- capture reactions are critical in determining the flow.</a:t>
            </a:r>
          </a:p>
          <a:p>
            <a:r>
              <a:rPr lang="en-US" sz="2000" dirty="0"/>
              <a:t>Changing the electron fraction can have a drastic effect on the free proton fraction and proton capture can alter the flow dramatically.</a:t>
            </a:r>
          </a:p>
          <a:p>
            <a:r>
              <a:rPr lang="en-US" sz="2000" dirty="0"/>
              <a:t>Advanced neutrino physics (e.g. neutrino oscillations) can alter the electron fraction.  If we reduce the other uncertainties, we can use 44Ti measurements to probe this neutrino physics. </a:t>
            </a:r>
          </a:p>
        </p:txBody>
      </p:sp>
      <p:pic>
        <p:nvPicPr>
          <p:cNvPr id="7" name="Picture 6" descr="Chart, histogram&#10;&#10;AI-generated content may be incorrect.">
            <a:extLst>
              <a:ext uri="{FF2B5EF4-FFF2-40B4-BE49-F238E27FC236}">
                <a16:creationId xmlns:a16="http://schemas.microsoft.com/office/drawing/2014/main" id="{4A0B4DC6-821B-58C2-5A9A-44427FE37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168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53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DD40D-3464-6842-4BFD-00BA6DFDE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B12FF-04E4-2F24-E641-883712250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Physics Uncertainties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78AE8D-A984-E10B-2CFC-5D8EFE3F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948C9-EF3A-9AFE-940A-5C83BB51C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6AD881-F160-BB71-8EF3-D04E52776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0" y="1131636"/>
            <a:ext cx="5780690" cy="5194128"/>
          </a:xfrm>
        </p:spPr>
        <p:txBody>
          <a:bodyPr/>
          <a:lstStyle/>
          <a:p>
            <a:r>
              <a:rPr lang="en-US" sz="2200" baseline="30000" dirty="0"/>
              <a:t>44</a:t>
            </a:r>
            <a:r>
              <a:rPr lang="en-US" sz="2200" dirty="0"/>
              <a:t>Ti is produced and destroyed many different ways (depending on the exact conditions of the explosion.</a:t>
            </a:r>
          </a:p>
          <a:p>
            <a:r>
              <a:rPr lang="en-US" sz="2200" dirty="0" err="1"/>
              <a:t>Magkotsios</a:t>
            </a:r>
            <a:r>
              <a:rPr lang="en-US" sz="2200" dirty="0"/>
              <a:t> et al. 2010 found that the most critical reaction rates depend on the conditions of the trajectory.</a:t>
            </a:r>
          </a:p>
          <a:p>
            <a:r>
              <a:rPr lang="en-US" sz="2200" dirty="0"/>
              <a:t>From the </a:t>
            </a:r>
            <a:r>
              <a:rPr lang="en-US" sz="2200" dirty="0">
                <a:latin typeface="Symbol" pitchFamily="2" charset="2"/>
              </a:rPr>
              <a:t>a</a:t>
            </a:r>
            <a:r>
              <a:rPr lang="en-US" sz="2200" dirty="0"/>
              <a:t>-rich trajectory incorporating multi-dimensional effects in </a:t>
            </a:r>
            <a:r>
              <a:rPr lang="en-US" sz="2200" dirty="0">
                <a:solidFill>
                  <a:schemeClr val="accent1"/>
                </a:solidFill>
              </a:rPr>
              <a:t>our  joint JINA-</a:t>
            </a:r>
            <a:r>
              <a:rPr lang="en-US" sz="2200" dirty="0" err="1">
                <a:solidFill>
                  <a:schemeClr val="accent1"/>
                </a:solidFill>
              </a:rPr>
              <a:t>CeNAM</a:t>
            </a:r>
            <a:r>
              <a:rPr lang="en-US" sz="2200" dirty="0">
                <a:solidFill>
                  <a:schemeClr val="accent1"/>
                </a:solidFill>
              </a:rPr>
              <a:t>-INT-CNLS-ASC workshop, current uncertainties in the rates lead to order of magnitude uncertainties (R. </a:t>
            </a:r>
            <a:r>
              <a:rPr lang="en-US" sz="2200" dirty="0" err="1">
                <a:solidFill>
                  <a:schemeClr val="accent1"/>
                </a:solidFill>
              </a:rPr>
              <a:t>Longland</a:t>
            </a:r>
            <a:r>
              <a:rPr lang="en-US" sz="2200" dirty="0">
                <a:solidFill>
                  <a:schemeClr val="accent1"/>
                </a:solidFill>
              </a:rPr>
              <a:t>).  </a:t>
            </a:r>
          </a:p>
          <a:p>
            <a:r>
              <a:rPr lang="en-US" sz="2200" dirty="0">
                <a:solidFill>
                  <a:schemeClr val="accent1"/>
                </a:solidFill>
              </a:rPr>
              <a:t>But focused efforts can reduce these significantly before the development of next-generation detectors.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6A5770-51AE-CC8F-CF92-464459F18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4962" y="506338"/>
            <a:ext cx="6168571" cy="616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216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291E-7687-7D6C-FF82-EBAA037F2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06D2CB-2EF3-85F8-4A1B-D0C3941AF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75F076-EC30-4667-6347-1460D4DFA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4CCB41-EF7E-AE56-25AD-DC95266F84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722" y="1131636"/>
            <a:ext cx="4572000" cy="5194128"/>
          </a:xfrm>
        </p:spPr>
        <p:txBody>
          <a:bodyPr/>
          <a:lstStyle/>
          <a:p>
            <a:r>
              <a:rPr lang="en-US" sz="1900" dirty="0"/>
              <a:t>We have a broad set of multi-messenger data:  gravitational waves, neutrinos, and a broad wavelength range of photons. </a:t>
            </a:r>
          </a:p>
          <a:p>
            <a:r>
              <a:rPr lang="en-US" sz="1900" dirty="0"/>
              <a:t>Given the astrophysical uncertainties, multi-diagnostics can provide much needed confirmation.  A broad set of observations can be used for the same diagnostics (e.g. compact remnant properties). </a:t>
            </a:r>
          </a:p>
          <a:p>
            <a:r>
              <a:rPr lang="en-US" sz="1900" dirty="0"/>
              <a:t>EM studies are typically indirect requiring coupling experimental and theoretical physics and simulation (e.g. our nuclear physics example).  We will have to improve all of these to beat down the errors.  </a:t>
            </a:r>
          </a:p>
        </p:txBody>
      </p:sp>
      <p:pic>
        <p:nvPicPr>
          <p:cNvPr id="6" name="Picture 5" descr="A poster with text and images&#10;&#10;Description automatically generated">
            <a:extLst>
              <a:ext uri="{FF2B5EF4-FFF2-40B4-BE49-F238E27FC236}">
                <a16:creationId xmlns:a16="http://schemas.microsoft.com/office/drawing/2014/main" id="{10999958-DE67-BE74-1538-925A90FB2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419" y="2254325"/>
            <a:ext cx="7238114" cy="4071439"/>
          </a:xfrm>
          <a:prstGeom prst="rect">
            <a:avLst/>
          </a:prstGeom>
        </p:spPr>
      </p:pic>
      <p:pic>
        <p:nvPicPr>
          <p:cNvPr id="8" name="Picture 7" descr="Icon&#10;&#10;AI-generated content may be incorrect.">
            <a:extLst>
              <a:ext uri="{FF2B5EF4-FFF2-40B4-BE49-F238E27FC236}">
                <a16:creationId xmlns:a16="http://schemas.microsoft.com/office/drawing/2014/main" id="{20D8EE29-6E7B-8FA7-3B8A-A7E94BA29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17767" y="-43200"/>
            <a:ext cx="2365765" cy="23899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741CB2-170B-36C0-7E27-4668CCFFF585}"/>
              </a:ext>
            </a:extLst>
          </p:cNvPr>
          <p:cNvSpPr txBox="1"/>
          <p:nvPr/>
        </p:nvSpPr>
        <p:spPr>
          <a:xfrm>
            <a:off x="5497415" y="1072608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Gamma-Rays:  Help guide the next generation of gamma-ray telescopes by working with FIGSAG</a:t>
            </a:r>
          </a:p>
        </p:txBody>
      </p:sp>
    </p:spTree>
    <p:extLst>
      <p:ext uri="{BB962C8B-B14F-4D97-AF65-F5344CB8AC3E}">
        <p14:creationId xmlns:p14="http://schemas.microsoft.com/office/powerpoint/2010/main" val="259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F755A-0D14-3063-F733-F35425EEF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"/>
            <a:ext cx="7909367" cy="985093"/>
          </a:xfrm>
        </p:spPr>
        <p:txBody>
          <a:bodyPr/>
          <a:lstStyle/>
          <a:p>
            <a:r>
              <a:rPr lang="en-US" dirty="0"/>
              <a:t>Indirect Observations require tying to a broad range of physics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C52C83-6F9A-AD72-D581-25ABFB9B1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43E1FE-28C6-A865-3F51-9A3B4E957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11B5A6-91CA-94ED-0210-4DC17FE08688}"/>
              </a:ext>
            </a:extLst>
          </p:cNvPr>
          <p:cNvSpPr txBox="1"/>
          <p:nvPr/>
        </p:nvSpPr>
        <p:spPr>
          <a:xfrm>
            <a:off x="10063455" y="1354426"/>
            <a:ext cx="18548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What we learn from SN Light-Curves and Shock Breakout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Constraints on the Engine and the Progenitor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But we have a lot of work ahead of us.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E1AD1C-860D-5140-8BDF-4FFE6E9BC1EE}"/>
              </a:ext>
            </a:extLst>
          </p:cNvPr>
          <p:cNvSpPr txBox="1"/>
          <p:nvPr/>
        </p:nvSpPr>
        <p:spPr>
          <a:xfrm>
            <a:off x="9850714" y="492548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Chris Fryer (LANL)</a:t>
            </a:r>
          </a:p>
        </p:txBody>
      </p:sp>
      <p:pic>
        <p:nvPicPr>
          <p:cNvPr id="6" name="Picture 5" descr="A poster with text and images&#10;&#10;Description automatically generated">
            <a:extLst>
              <a:ext uri="{FF2B5EF4-FFF2-40B4-BE49-F238E27FC236}">
                <a16:creationId xmlns:a16="http://schemas.microsoft.com/office/drawing/2014/main" id="{F5864D7B-A65A-4FE0-C829-447790C51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7" y="985095"/>
            <a:ext cx="9789730" cy="55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D81B3-AA3F-8EC4-B888-C2BA7630A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Supernova Light Curves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298006-EB0B-E9DA-E69A-75E98EB12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E51C6-44CC-48C6-6D59-6A57FBCD9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F62371-5B33-EE75-AB8C-2C0461E0B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543" y="1131636"/>
            <a:ext cx="4146590" cy="5194128"/>
          </a:xfrm>
        </p:spPr>
        <p:txBody>
          <a:bodyPr/>
          <a:lstStyle/>
          <a:p>
            <a:r>
              <a:rPr lang="en-US" sz="2200" dirty="0"/>
              <a:t>Most of our data comes from supernova </a:t>
            </a:r>
            <a:r>
              <a:rPr lang="en-US" sz="2200" dirty="0" err="1"/>
              <a:t>lightcurves</a:t>
            </a:r>
            <a:r>
              <a:rPr lang="en-US" sz="2200" dirty="0"/>
              <a:t> and spectra (by 2015, we were detecting over 1000 supernovae per year).</a:t>
            </a:r>
          </a:p>
          <a:p>
            <a:r>
              <a:rPr lang="en-US" sz="2200" dirty="0"/>
              <a:t>This number will increase by over 100-fold with LSST.</a:t>
            </a:r>
          </a:p>
          <a:p>
            <a:r>
              <a:rPr lang="en-US" sz="2200" dirty="0"/>
              <a:t>But what can we constrain with this data.</a:t>
            </a:r>
          </a:p>
          <a:p>
            <a:r>
              <a:rPr lang="en-US" sz="2200" dirty="0"/>
              <a:t>There are many degenerate characteristics of the SN light-curve.</a:t>
            </a:r>
          </a:p>
          <a:p>
            <a:r>
              <a:rPr lang="en-US" sz="2200" dirty="0"/>
              <a:t>SN light-curves depend on a lot of uncertain physics.</a:t>
            </a:r>
          </a:p>
        </p:txBody>
      </p:sp>
      <p:pic>
        <p:nvPicPr>
          <p:cNvPr id="7" name="Picture 6" descr="Chart&#10;&#10;AI-generated content may be incorrect.">
            <a:extLst>
              <a:ext uri="{FF2B5EF4-FFF2-40B4-BE49-F238E27FC236}">
                <a16:creationId xmlns:a16="http://schemas.microsoft.com/office/drawing/2014/main" id="{71D45E68-FA77-0B53-A141-4F19C91FC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1133" y="1232797"/>
            <a:ext cx="7772400" cy="50929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A830B2-69D1-8D1C-0F36-5918CAD6295B}"/>
              </a:ext>
            </a:extLst>
          </p:cNvPr>
          <p:cNvSpPr txBox="1"/>
          <p:nvPr/>
        </p:nvSpPr>
        <p:spPr>
          <a:xfrm>
            <a:off x="9575321" y="6090249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M. Sullivan</a:t>
            </a:r>
          </a:p>
        </p:txBody>
      </p:sp>
    </p:spTree>
    <p:extLst>
      <p:ext uri="{BB962C8B-B14F-4D97-AF65-F5344CB8AC3E}">
        <p14:creationId xmlns:p14="http://schemas.microsoft.com/office/powerpoint/2010/main" val="8775233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F61B2-8564-8494-AB04-F1C0CD848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4" y="2"/>
            <a:ext cx="3643312" cy="985093"/>
          </a:xfrm>
        </p:spPr>
        <p:txBody>
          <a:bodyPr/>
          <a:lstStyle/>
          <a:p>
            <a:r>
              <a:rPr lang="en-US" dirty="0"/>
              <a:t>Light-Curves are Difficult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04EB0-BF44-AEBF-A162-067C506F6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6050CA-2C6A-3D6E-71FB-0126BD3B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 descr="Chart&#10;&#10;AI-generated content may be incorrect.">
            <a:extLst>
              <a:ext uri="{FF2B5EF4-FFF2-40B4-BE49-F238E27FC236}">
                <a16:creationId xmlns:a16="http://schemas.microsoft.com/office/drawing/2014/main" id="{A287115D-663D-FBEB-17A1-578C58BA6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52835" y="0"/>
            <a:ext cx="8039166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FDED39-A065-C5B8-9A99-CA379ED0A744}"/>
              </a:ext>
            </a:extLst>
          </p:cNvPr>
          <p:cNvSpPr txBox="1"/>
          <p:nvPr/>
        </p:nvSpPr>
        <p:spPr>
          <a:xfrm>
            <a:off x="134793" y="1076189"/>
            <a:ext cx="41443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Even when we fix the the initial conditions and the physics, the codes do not reach great agreement.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NLTE effects are plaguing us (lots of things are not in equilibrium)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But, in general for CCSN, we don’t know the initial conditions:</a:t>
            </a:r>
          </a:p>
          <a:p>
            <a:pPr marL="374904" indent="-285750">
              <a:buFont typeface="Wingdings" pitchFamily="2" charset="2"/>
              <a:buChar char="Ø"/>
            </a:pPr>
            <a:r>
              <a:rPr lang="en-US" sz="2000" dirty="0"/>
              <a:t>Ejecta mass</a:t>
            </a:r>
          </a:p>
          <a:p>
            <a:pPr marL="374904" indent="-285750">
              <a:buFont typeface="Wingdings" pitchFamily="2" charset="2"/>
              <a:buChar char="Ø"/>
            </a:pPr>
            <a:r>
              <a:rPr lang="en-US" sz="2000" dirty="0"/>
              <a:t>Explosion energy</a:t>
            </a:r>
          </a:p>
          <a:p>
            <a:pPr marL="374904" indent="-285750">
              <a:buFont typeface="Wingdings" pitchFamily="2" charset="2"/>
              <a:buChar char="Ø"/>
            </a:pPr>
            <a:r>
              <a:rPr lang="en-US" sz="2000" dirty="0"/>
              <a:t>v(m)</a:t>
            </a:r>
          </a:p>
          <a:p>
            <a:pPr marL="374904" indent="-285750">
              <a:buFont typeface="Wingdings" pitchFamily="2" charset="2"/>
              <a:buChar char="Ø"/>
            </a:pPr>
            <a:r>
              <a:rPr lang="en-US" sz="2000" dirty="0"/>
              <a:t>Dominant power sources (radioactive decay, shocks, compact sources), the amount of power and their location </a:t>
            </a:r>
          </a:p>
          <a:p>
            <a:pPr marL="374904" indent="-285750">
              <a:buFont typeface="Wingdings" pitchFamily="2" charset="2"/>
              <a:buChar char="Ø"/>
            </a:pPr>
            <a:r>
              <a:rPr lang="en-US" sz="2000" dirty="0"/>
              <a:t>Composition (opacities)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E4C7DA-8A41-A008-63AB-317FC1D9B2DB}"/>
              </a:ext>
            </a:extLst>
          </p:cNvPr>
          <p:cNvSpPr txBox="1"/>
          <p:nvPr/>
        </p:nvSpPr>
        <p:spPr>
          <a:xfrm>
            <a:off x="5257800" y="2714626"/>
            <a:ext cx="2095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Blondin et al. 2022</a:t>
            </a:r>
          </a:p>
        </p:txBody>
      </p:sp>
    </p:spTree>
    <p:extLst>
      <p:ext uri="{BB962C8B-B14F-4D97-AF65-F5344CB8AC3E}">
        <p14:creationId xmlns:p14="http://schemas.microsoft.com/office/powerpoint/2010/main" val="35254629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6A60-6A56-4106-57C3-377C9AF36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Broad Line Supernovae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4004FE-9289-96E4-762C-410D0EAEC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86E08B-790D-7657-5897-9F8B191E5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454C6A8-BBA7-C5F3-084A-6F2D565A7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919" y="1131636"/>
            <a:ext cx="6366075" cy="5194128"/>
          </a:xfrm>
        </p:spPr>
        <p:txBody>
          <a:bodyPr/>
          <a:lstStyle/>
          <a:p>
            <a:r>
              <a:rPr lang="en-US" sz="2200" dirty="0"/>
              <a:t>Properties: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Seen as type </a:t>
            </a:r>
            <a:r>
              <a:rPr lang="en-US" sz="2200" dirty="0" err="1"/>
              <a:t>Ic</a:t>
            </a:r>
            <a:r>
              <a:rPr lang="en-US" sz="2200" dirty="0"/>
              <a:t> (no H, no He) SNe, (H/He masses </a:t>
            </a:r>
            <a:r>
              <a:rPr lang="en-US" sz="2200"/>
              <a:t>are low</a:t>
            </a:r>
          </a:p>
          <a:p>
            <a:pPr>
              <a:buFont typeface="Wingdings" pitchFamily="2" charset="2"/>
              <a:buChar char="Ø"/>
            </a:pPr>
            <a:r>
              <a:rPr lang="en-US" sz="2200"/>
              <a:t>Even </a:t>
            </a:r>
            <a:r>
              <a:rPr lang="en-US" sz="2200" dirty="0"/>
              <a:t>the BL-</a:t>
            </a:r>
            <a:r>
              <a:rPr lang="en-US" sz="2200" dirty="0" err="1"/>
              <a:t>Ic</a:t>
            </a:r>
            <a:r>
              <a:rPr lang="en-US" sz="2200" dirty="0"/>
              <a:t> SNe not associated with GRBs tend to be low metallicity (same as the GRB metallicity distribution).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In ZTF, BL </a:t>
            </a:r>
            <a:r>
              <a:rPr lang="en-US" sz="2200" dirty="0" err="1"/>
              <a:t>Ic</a:t>
            </a:r>
            <a:r>
              <a:rPr lang="en-US" sz="2200" dirty="0"/>
              <a:t> are 20% of all type I, 5% of all SNe.</a:t>
            </a:r>
          </a:p>
          <a:p>
            <a:r>
              <a:rPr lang="en-US" sz="2200" dirty="0"/>
              <a:t>These may require specific progenitors (many invoke BHAD models), e.g.: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Rotation-induced mixing, Yoon &amp; Langer 2005</a:t>
            </a:r>
          </a:p>
          <a:p>
            <a:pPr>
              <a:buFont typeface="Wingdings" pitchFamily="2" charset="2"/>
              <a:buChar char="Ø"/>
            </a:pPr>
            <a:r>
              <a:rPr lang="en-US" sz="2200" dirty="0"/>
              <a:t>Tight binaries - Fryer et al. 2025 (but then something is wrong with our stellar models)</a:t>
            </a:r>
          </a:p>
        </p:txBody>
      </p:sp>
      <p:pic>
        <p:nvPicPr>
          <p:cNvPr id="7" name="Picture 6" descr="A picture containing pie chart&#10;&#10;AI-generated content may be incorrect.">
            <a:extLst>
              <a:ext uri="{FF2B5EF4-FFF2-40B4-BE49-F238E27FC236}">
                <a16:creationId xmlns:a16="http://schemas.microsoft.com/office/drawing/2014/main" id="{AF3A3D67-AAE2-6097-D170-D64CD4CFF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829" y="-2"/>
            <a:ext cx="5166704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579BE8-75A5-3A03-3BBB-858CEE6DEEB7}"/>
              </a:ext>
            </a:extLst>
          </p:cNvPr>
          <p:cNvSpPr txBox="1"/>
          <p:nvPr/>
        </p:nvSpPr>
        <p:spPr>
          <a:xfrm>
            <a:off x="10671858" y="123216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Perley 2020</a:t>
            </a:r>
          </a:p>
        </p:txBody>
      </p:sp>
    </p:spTree>
    <p:extLst>
      <p:ext uri="{BB962C8B-B14F-4D97-AF65-F5344CB8AC3E}">
        <p14:creationId xmlns:p14="http://schemas.microsoft.com/office/powerpoint/2010/main" val="20790757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F5631-DE92-666B-A462-97AE7109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Lightcurve</a:t>
            </a:r>
            <a:r>
              <a:rPr lang="en-US" dirty="0"/>
              <a:t> Sensitives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FA8368-2C01-6A80-6333-6FCD73556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29</a:t>
            </a:fld>
            <a:endParaRPr lang="en-US" dirty="0"/>
          </a:p>
        </p:txBody>
      </p:sp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66EF5FC3-E607-0B24-0E96-79575557D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712" y="2125888"/>
            <a:ext cx="6223080" cy="436592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CD829F-4CFC-D791-054F-DF8E54F23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 descr="Chart&#10;&#10;AI-generated content may be incorrect.">
            <a:extLst>
              <a:ext uri="{FF2B5EF4-FFF2-40B4-BE49-F238E27FC236}">
                <a16:creationId xmlns:a16="http://schemas.microsoft.com/office/drawing/2014/main" id="{DA4EC83D-C9AE-D7CF-94E9-55A7C45F5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7433" y="2054842"/>
            <a:ext cx="6223080" cy="4436976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648BF46-B25D-54C5-1A0B-5937FB4E9B7B}"/>
              </a:ext>
            </a:extLst>
          </p:cNvPr>
          <p:cNvSpPr txBox="1"/>
          <p:nvPr/>
        </p:nvSpPr>
        <p:spPr>
          <a:xfrm>
            <a:off x="609600" y="1233714"/>
            <a:ext cx="11234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nickel-powered light-curves, the observed supernova light-curve depends on ejecta mass, ejecta energy, nickel mass, distribution of the nickel (mixing – e.g. from asymmetric explosions), …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CAE631-0121-E2D5-8265-5B80D8595DDB}"/>
              </a:ext>
            </a:extLst>
          </p:cNvPr>
          <p:cNvSpPr txBox="1"/>
          <p:nvPr/>
        </p:nvSpPr>
        <p:spPr>
          <a:xfrm>
            <a:off x="2820626" y="3244334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Niblett et al. 2025</a:t>
            </a:r>
          </a:p>
        </p:txBody>
      </p:sp>
    </p:spTree>
    <p:extLst>
      <p:ext uri="{BB962C8B-B14F-4D97-AF65-F5344CB8AC3E}">
        <p14:creationId xmlns:p14="http://schemas.microsoft.com/office/powerpoint/2010/main" val="1035059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25145-1256-E406-AFDE-CECCF26DA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1:  What is the Engine?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99431-01AF-BB66-D272-D3D0FBD9F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5A794-D805-4890-8287-6F713F758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73ACE7D-A411-DEA0-AACA-9AB00AAD05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985" y="1010495"/>
            <a:ext cx="5639215" cy="5194128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000" b="1" dirty="0"/>
              <a:t> </a:t>
            </a:r>
            <a:r>
              <a:rPr lang="en-US" sz="1800" b="1" dirty="0"/>
              <a:t>Convective Engine:</a:t>
            </a:r>
          </a:p>
          <a:p>
            <a:r>
              <a:rPr lang="en-US" sz="1800" dirty="0"/>
              <a:t>core collapse driven by electron capture until it reaches nuclear densities</a:t>
            </a:r>
          </a:p>
          <a:p>
            <a:r>
              <a:rPr lang="en-US" sz="1800" dirty="0"/>
              <a:t>the bounce shock leaves behind a convectively unstable region between proto-NS surface and stall of shock</a:t>
            </a:r>
          </a:p>
          <a:p>
            <a:r>
              <a:rPr lang="en-US" sz="1800" dirty="0"/>
              <a:t>convection converts energy from core/accretion to kinetic energy</a:t>
            </a:r>
          </a:p>
          <a:p>
            <a:r>
              <a:rPr lang="en-US" sz="1800" dirty="0"/>
              <a:t>convection also removes the pressure from the infalling star</a:t>
            </a:r>
          </a:p>
          <a:p>
            <a:pPr>
              <a:buFont typeface="Wingdings" pitchFamily="2" charset="2"/>
              <a:buChar char="Ø"/>
            </a:pPr>
            <a:r>
              <a:rPr lang="en-US" sz="1800" b="1" dirty="0"/>
              <a:t> Magnetar Engine </a:t>
            </a:r>
          </a:p>
          <a:p>
            <a:r>
              <a:rPr lang="en-US" sz="1800" dirty="0"/>
              <a:t>requires the development of magnetic fields after NS cools </a:t>
            </a:r>
          </a:p>
          <a:p>
            <a:r>
              <a:rPr lang="en-US" sz="1800" dirty="0"/>
              <a:t>requires high angular momenta (sub </a:t>
            </a:r>
            <a:r>
              <a:rPr lang="en-US" sz="1800" dirty="0" err="1"/>
              <a:t>ms</a:t>
            </a:r>
            <a:r>
              <a:rPr lang="en-US" sz="1800" dirty="0"/>
              <a:t> periods)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993096-A0EF-91C0-7809-5024E6F31284}"/>
              </a:ext>
            </a:extLst>
          </p:cNvPr>
          <p:cNvSpPr txBox="1"/>
          <p:nvPr/>
        </p:nvSpPr>
        <p:spPr>
          <a:xfrm>
            <a:off x="151985" y="5502667"/>
            <a:ext cx="5359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b="1" dirty="0"/>
              <a:t>Accretion Disk Engine  (NS or BH)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Requires high angular momenta</a:t>
            </a:r>
          </a:p>
        </p:txBody>
      </p:sp>
      <p:pic>
        <p:nvPicPr>
          <p:cNvPr id="11" name="Picture 10" descr="A picture containing text, colorful&#10;&#10;AI-generated content may be incorrect.">
            <a:extLst>
              <a:ext uri="{FF2B5EF4-FFF2-40B4-BE49-F238E27FC236}">
                <a16:creationId xmlns:a16="http://schemas.microsoft.com/office/drawing/2014/main" id="{0AE2E262-2BF8-F0A5-A26D-4750F27A6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447" y="337966"/>
            <a:ext cx="5092700" cy="25273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C026213-1058-84CF-B689-A05783A642BB}"/>
              </a:ext>
            </a:extLst>
          </p:cNvPr>
          <p:cNvSpPr txBox="1"/>
          <p:nvPr/>
        </p:nvSpPr>
        <p:spPr>
          <a:xfrm>
            <a:off x="9274397" y="369437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Gottlieb et al. 2023</a:t>
            </a:r>
          </a:p>
        </p:txBody>
      </p:sp>
      <p:pic>
        <p:nvPicPr>
          <p:cNvPr id="13" name="Content Placeholder 3" descr="mezzacappa15.tiff">
            <a:extLst>
              <a:ext uri="{FF2B5EF4-FFF2-40B4-BE49-F238E27FC236}">
                <a16:creationId xmlns:a16="http://schemas.microsoft.com/office/drawing/2014/main" id="{21C02180-FDC7-A320-B05F-6B4917DD3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06" r="-23306"/>
          <a:stretch>
            <a:fillRect/>
          </a:stretch>
        </p:blipFill>
        <p:spPr>
          <a:xfrm>
            <a:off x="4678982" y="2011205"/>
            <a:ext cx="4595415" cy="25273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B4A3DA-C375-766B-5A72-C41D7FB35414}"/>
              </a:ext>
            </a:extLst>
          </p:cNvPr>
          <p:cNvSpPr txBox="1"/>
          <p:nvPr/>
        </p:nvSpPr>
        <p:spPr>
          <a:xfrm rot="5400000">
            <a:off x="6850019" y="4433366"/>
            <a:ext cx="3535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48640"/>
            <a:r>
              <a:rPr lang="en-US" sz="1400" dirty="0" err="1">
                <a:solidFill>
                  <a:srgbClr val="3C3C3B"/>
                </a:solidFill>
                <a:latin typeface="Arial"/>
              </a:rPr>
              <a:t>Mezzacappa</a:t>
            </a:r>
            <a:r>
              <a:rPr lang="en-US" sz="1400" dirty="0">
                <a:solidFill>
                  <a:srgbClr val="3C3C3B"/>
                </a:solidFill>
                <a:latin typeface="Arial"/>
              </a:rPr>
              <a:t>, Messer, Hix</a:t>
            </a:r>
          </a:p>
        </p:txBody>
      </p:sp>
      <p:pic>
        <p:nvPicPr>
          <p:cNvPr id="16" name="Picture 15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3BCD9916-B1F5-5BF5-E9A9-17F26E0E5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7385" y="2716266"/>
            <a:ext cx="3492500" cy="31750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36F23AA-0004-7B67-3FAD-F96E86416159}"/>
              </a:ext>
            </a:extLst>
          </p:cNvPr>
          <p:cNvSpPr txBox="1"/>
          <p:nvPr/>
        </p:nvSpPr>
        <p:spPr>
          <a:xfrm>
            <a:off x="11104122" y="4538506"/>
            <a:ext cx="1013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Shankar et al. 2025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E3DAD63-5179-917F-32F3-930ED2831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8321" y="4544694"/>
            <a:ext cx="2147659" cy="22257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546241B-3E90-C650-9C73-71A24FDF9A25}"/>
              </a:ext>
            </a:extLst>
          </p:cNvPr>
          <p:cNvSpPr txBox="1"/>
          <p:nvPr/>
        </p:nvSpPr>
        <p:spPr>
          <a:xfrm>
            <a:off x="8055980" y="6150518"/>
            <a:ext cx="1660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8640"/>
            <a:r>
              <a:rPr lang="en-US" sz="1400" dirty="0">
                <a:latin typeface="Arial"/>
              </a:rPr>
              <a:t>Couch, Warren, …</a:t>
            </a:r>
          </a:p>
        </p:txBody>
      </p:sp>
    </p:spTree>
    <p:extLst>
      <p:ext uri="{BB962C8B-B14F-4D97-AF65-F5344CB8AC3E}">
        <p14:creationId xmlns:p14="http://schemas.microsoft.com/office/powerpoint/2010/main" val="1122711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94CFB-C400-B75F-7471-EB36D981E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Swift UV observation of SNe require CSM shock interactions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184A12-7441-5B7E-59CC-FEF740937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6706FA-EB60-F969-B33A-8E29FCC8E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 descr="Chart&#10;&#10;AI-generated content may be incorrect.">
            <a:extLst>
              <a:ext uri="{FF2B5EF4-FFF2-40B4-BE49-F238E27FC236}">
                <a16:creationId xmlns:a16="http://schemas.microsoft.com/office/drawing/2014/main" id="{7B0DB545-18D5-0B9B-8D57-EAF98A5B3E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93" y="2119171"/>
            <a:ext cx="4061993" cy="3980752"/>
          </a:xfrm>
        </p:spPr>
      </p:pic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CAE21FBD-AB72-3752-152A-981E48A9E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227" y="2220253"/>
            <a:ext cx="4035408" cy="3865581"/>
          </a:xfrm>
          <a:prstGeom prst="rect">
            <a:avLst/>
          </a:prstGeom>
        </p:spPr>
      </p:pic>
      <p:pic>
        <p:nvPicPr>
          <p:cNvPr id="11" name="Picture 10" descr="Chart&#10;&#10;AI-generated content may be incorrect.">
            <a:extLst>
              <a:ext uri="{FF2B5EF4-FFF2-40B4-BE49-F238E27FC236}">
                <a16:creationId xmlns:a16="http://schemas.microsoft.com/office/drawing/2014/main" id="{D600C87F-8865-33A1-3945-3C021F976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360" y="2119172"/>
            <a:ext cx="4130320" cy="401420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4B4D1DF-25B0-FF9A-9906-2711077DF982}"/>
              </a:ext>
            </a:extLst>
          </p:cNvPr>
          <p:cNvSpPr txBox="1"/>
          <p:nvPr/>
        </p:nvSpPr>
        <p:spPr>
          <a:xfrm>
            <a:off x="3334214" y="6141064"/>
            <a:ext cx="72026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Bayless et al 2022, observations from Swift database (e.g. Brown et al. 2014)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7B28AA-4747-ABDA-0BE0-FF85190A36CE}"/>
              </a:ext>
            </a:extLst>
          </p:cNvPr>
          <p:cNvSpPr txBox="1"/>
          <p:nvPr/>
        </p:nvSpPr>
        <p:spPr>
          <a:xfrm>
            <a:off x="791457" y="2269646"/>
            <a:ext cx="1349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Weak shock interactions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8B2FD5-5C6A-0117-230D-3E22C1210D23}"/>
              </a:ext>
            </a:extLst>
          </p:cNvPr>
          <p:cNvSpPr txBox="1"/>
          <p:nvPr/>
        </p:nvSpPr>
        <p:spPr>
          <a:xfrm>
            <a:off x="4835182" y="4907739"/>
            <a:ext cx="1417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Strong shock interactions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A6D46B-4B74-9F38-E258-CFCB8F8D9F66}"/>
              </a:ext>
            </a:extLst>
          </p:cNvPr>
          <p:cNvSpPr txBox="1"/>
          <p:nvPr/>
        </p:nvSpPr>
        <p:spPr>
          <a:xfrm>
            <a:off x="8694704" y="4810563"/>
            <a:ext cx="976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Shocks in type II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89DC68-ACD4-C2FD-9D65-BD5DC087A4A6}"/>
              </a:ext>
            </a:extLst>
          </p:cNvPr>
          <p:cNvSpPr txBox="1"/>
          <p:nvPr/>
        </p:nvSpPr>
        <p:spPr>
          <a:xfrm>
            <a:off x="609599" y="1182028"/>
            <a:ext cx="11143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Ultraviolet emission for most supernovae are higher than those predicted by standard SN models.  These observations either require extensive outward mixing of </a:t>
            </a:r>
            <a:r>
              <a:rPr lang="en-US" baseline="30000" dirty="0"/>
              <a:t>56</a:t>
            </a:r>
            <a:r>
              <a:rPr lang="en-US" dirty="0"/>
              <a:t>Ni or shocks in the circumstellar medium.</a:t>
            </a:r>
          </a:p>
        </p:txBody>
      </p:sp>
    </p:spTree>
    <p:extLst>
      <p:ext uri="{BB962C8B-B14F-4D97-AF65-F5344CB8AC3E}">
        <p14:creationId xmlns:p14="http://schemas.microsoft.com/office/powerpoint/2010/main" val="20160907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5225C-C556-2504-42FA-C6411E286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X-rays are needed but also non-trivial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2E2B64-7EEB-DC6A-B62F-D80A9D54B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BA52B-AA29-8790-A5E7-F81CE597C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 descr="Chart, line chart&#10;&#10;AI-generated content may be incorrect.">
            <a:extLst>
              <a:ext uri="{FF2B5EF4-FFF2-40B4-BE49-F238E27FC236}">
                <a16:creationId xmlns:a16="http://schemas.microsoft.com/office/drawing/2014/main" id="{1F1B6BA8-4F10-F0B9-83C1-2E614AC39D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6971" y="1601873"/>
            <a:ext cx="6576562" cy="463401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BE0DBF-7AB5-0809-8D86-109632C56A9D}"/>
              </a:ext>
            </a:extLst>
          </p:cNvPr>
          <p:cNvSpPr txBox="1"/>
          <p:nvPr/>
        </p:nvSpPr>
        <p:spPr>
          <a:xfrm>
            <a:off x="8467" y="985095"/>
            <a:ext cx="6000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X-ray signals focused on only the highest-temperature shocks.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This emission is shorter-duration than UV but it is still difficult to differentiate shock breakout from shock interactions (Eyles-Ferris et al. 2025)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Could measure shock acceleration propagating through the edge of the star but data is limited.</a:t>
            </a:r>
          </a:p>
        </p:txBody>
      </p:sp>
      <p:pic>
        <p:nvPicPr>
          <p:cNvPr id="10" name="Picture 9" descr="Chart, line chart&#10;&#10;AI-generated content may be incorrect.">
            <a:extLst>
              <a:ext uri="{FF2B5EF4-FFF2-40B4-BE49-F238E27FC236}">
                <a16:creationId xmlns:a16="http://schemas.microsoft.com/office/drawing/2014/main" id="{E11148C0-A5B7-727B-0096-4A4FC251C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162848"/>
            <a:ext cx="5307804" cy="368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8740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3D9E1-53F8-B0ED-0D10-82A3CB139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Ejection is Messy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02632B-98B0-9E85-BE51-0842CC9D4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F712E-416D-4757-F2DF-5C567810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 descr="Diagram&#10;&#10;AI-generated content may be incorrect.">
            <a:extLst>
              <a:ext uri="{FF2B5EF4-FFF2-40B4-BE49-F238E27FC236}">
                <a16:creationId xmlns:a16="http://schemas.microsoft.com/office/drawing/2014/main" id="{A130DC98-6C23-4AB0-20F3-D224DF16CE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7741" y="1106769"/>
            <a:ext cx="5594259" cy="5263375"/>
          </a:xfrm>
        </p:spPr>
      </p:pic>
      <p:pic>
        <p:nvPicPr>
          <p:cNvPr id="9" name="Picture 8" descr="A picture containing grass&#10;&#10;AI-generated content may be incorrect.">
            <a:extLst>
              <a:ext uri="{FF2B5EF4-FFF2-40B4-BE49-F238E27FC236}">
                <a16:creationId xmlns:a16="http://schemas.microsoft.com/office/drawing/2014/main" id="{FD0957EC-CE57-9D07-BE79-5FCC1C20B0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783111" y="1838865"/>
            <a:ext cx="3236020" cy="6802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4679BA-4A1E-14F0-8EE6-057A35710484}"/>
              </a:ext>
            </a:extLst>
          </p:cNvPr>
          <p:cNvSpPr txBox="1"/>
          <p:nvPr/>
        </p:nvSpPr>
        <p:spPr>
          <a:xfrm>
            <a:off x="360378" y="1019685"/>
            <a:ext cx="623736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Mass ejection occurs from: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Explosive Burning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Driven waves (e.g. g-modes)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Opacity Inversions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300" dirty="0"/>
              <a:t>Common Envelope ejection</a:t>
            </a:r>
          </a:p>
          <a:p>
            <a:r>
              <a:rPr lang="en-US" sz="2300" dirty="0"/>
              <a:t>This can be messy, allowing us freedom in incorporating this physics.</a:t>
            </a:r>
          </a:p>
        </p:txBody>
      </p:sp>
    </p:spTree>
    <p:extLst>
      <p:ext uri="{BB962C8B-B14F-4D97-AF65-F5344CB8AC3E}">
        <p14:creationId xmlns:p14="http://schemas.microsoft.com/office/powerpoint/2010/main" val="3689244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AD25D-28C4-51BB-F006-086572E76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885" y="2"/>
            <a:ext cx="2846029" cy="985093"/>
          </a:xfrm>
        </p:spPr>
        <p:txBody>
          <a:bodyPr/>
          <a:lstStyle/>
          <a:p>
            <a:r>
              <a:rPr lang="en-US" dirty="0"/>
              <a:t>Shock Heating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A9466-8CAD-1552-BB65-C1C47506A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F878E2-4050-7FED-64CC-99FCA7A7E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6" name="Picture 5" descr="Chart, line chart&#10;&#10;AI-generated content may be incorrect.">
            <a:extLst>
              <a:ext uri="{FF2B5EF4-FFF2-40B4-BE49-F238E27FC236}">
                <a16:creationId xmlns:a16="http://schemas.microsoft.com/office/drawing/2014/main" id="{775D9077-45C2-7F04-1AEF-CDE17E458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030" y="130629"/>
            <a:ext cx="8990503" cy="63065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512C5E-560E-9399-E29B-B948A6B15179}"/>
              </a:ext>
            </a:extLst>
          </p:cNvPr>
          <p:cNvSpPr txBox="1"/>
          <p:nvPr/>
        </p:nvSpPr>
        <p:spPr>
          <a:xfrm>
            <a:off x="114885" y="1175657"/>
            <a:ext cx="2947629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Shock heating can play a dominant role in the the light-curve.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Without improving our understanding of the circumstellar medium, it will be difficult to distinguish shock heating from outwardly-mixed </a:t>
            </a:r>
            <a:r>
              <a:rPr lang="en-US" sz="2200" baseline="30000" dirty="0"/>
              <a:t>56</a:t>
            </a:r>
            <a:r>
              <a:rPr lang="en-US" sz="2200" dirty="0"/>
              <a:t>Ni.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30A88D-712F-93B8-5F82-3906DFD30B5E}"/>
              </a:ext>
            </a:extLst>
          </p:cNvPr>
          <p:cNvSpPr txBox="1"/>
          <p:nvPr/>
        </p:nvSpPr>
        <p:spPr>
          <a:xfrm>
            <a:off x="4252686" y="800429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Niblett et al. 2025</a:t>
            </a:r>
          </a:p>
        </p:txBody>
      </p:sp>
    </p:spTree>
    <p:extLst>
      <p:ext uri="{BB962C8B-B14F-4D97-AF65-F5344CB8AC3E}">
        <p14:creationId xmlns:p14="http://schemas.microsoft.com/office/powerpoint/2010/main" val="6893586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5463D-8746-3AD9-5D14-C62E5CDEC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9" y="0"/>
            <a:ext cx="3004457" cy="985093"/>
          </a:xfrm>
        </p:spPr>
        <p:txBody>
          <a:bodyPr/>
          <a:lstStyle/>
          <a:p>
            <a:r>
              <a:rPr lang="en-US" dirty="0"/>
              <a:t>Rise/Fall Times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9D8CB-52C2-ABBC-4194-7816A5259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D06FB-F16F-8444-4FCE-9322A4AE9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5185F8-1093-6A81-E04C-A1B7EB3DFE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229" y="1131636"/>
            <a:ext cx="3309050" cy="5194128"/>
          </a:xfrm>
        </p:spPr>
        <p:txBody>
          <a:bodyPr/>
          <a:lstStyle/>
          <a:p>
            <a:r>
              <a:rPr lang="en-US" sz="2000" dirty="0"/>
              <a:t>A broad range of light-curves can be explained with our basic models.  </a:t>
            </a:r>
          </a:p>
          <a:p>
            <a:r>
              <a:rPr lang="en-US" sz="2000" dirty="0"/>
              <a:t>It might be more educational to determine what the models can’t produce (</a:t>
            </a:r>
            <a:r>
              <a:rPr lang="en-US" sz="2000" baseline="30000" dirty="0"/>
              <a:t>56</a:t>
            </a:r>
            <a:r>
              <a:rPr lang="en-US" sz="2000" dirty="0"/>
              <a:t>Ni-powered models could not produce the rapid fall times of the light-curve)</a:t>
            </a:r>
          </a:p>
          <a:p>
            <a:r>
              <a:rPr lang="en-US" sz="2000" dirty="0"/>
              <a:t>These models are simplified (is the issue caused by the approximate physics?)</a:t>
            </a:r>
          </a:p>
          <a:p>
            <a:endParaRPr lang="en-US" dirty="0"/>
          </a:p>
        </p:txBody>
      </p:sp>
      <p:pic>
        <p:nvPicPr>
          <p:cNvPr id="6" name="Picture 5" descr="Chart, scatter chart&#10;&#10;AI-generated content may be incorrect.">
            <a:extLst>
              <a:ext uri="{FF2B5EF4-FFF2-40B4-BE49-F238E27FC236}">
                <a16:creationId xmlns:a16="http://schemas.microsoft.com/office/drawing/2014/main" id="{290EE4D0-F8EF-F55C-6BB7-535A1350DE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1279" y="116114"/>
            <a:ext cx="8642254" cy="62926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B9F998-7C45-A137-2B92-3AB48D2D0369}"/>
              </a:ext>
            </a:extLst>
          </p:cNvPr>
          <p:cNvSpPr txBox="1"/>
          <p:nvPr/>
        </p:nvSpPr>
        <p:spPr>
          <a:xfrm>
            <a:off x="9771118" y="61576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Niblett et al. 2025</a:t>
            </a:r>
          </a:p>
        </p:txBody>
      </p:sp>
    </p:spTree>
    <p:extLst>
      <p:ext uri="{BB962C8B-B14F-4D97-AF65-F5344CB8AC3E}">
        <p14:creationId xmlns:p14="http://schemas.microsoft.com/office/powerpoint/2010/main" val="9905187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8B344-959F-954E-999C-BC0F467C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179" y="2"/>
            <a:ext cx="6564955" cy="985093"/>
          </a:xfrm>
        </p:spPr>
        <p:txBody>
          <a:bodyPr/>
          <a:lstStyle/>
          <a:p>
            <a:r>
              <a:rPr lang="en-US" dirty="0"/>
              <a:t>Perhaps Shock Breakout Can Help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AB167-E7C8-3848-BF79-6F8DEC3E5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CB270-47DA-F345-9CF3-4DB07930E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2ED3C64-33C2-A944-B11D-ACE666042C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74445" y="95474"/>
            <a:ext cx="4000338" cy="627434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A2E169-E921-C848-A077-4B3274E93CD1}"/>
              </a:ext>
            </a:extLst>
          </p:cNvPr>
          <p:cNvSpPr txBox="1"/>
          <p:nvPr/>
        </p:nvSpPr>
        <p:spPr>
          <a:xfrm>
            <a:off x="345688" y="1201232"/>
            <a:ext cx="6801392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60" dirty="0"/>
              <a:t>In the first models of prompt emission, scientists focused on the energy stored in spherically symmetric shocks as they exited their progenitor stars (for a review, see Waxman and Katz 2017).  These studies showed a direct correlation between stellar radii/shock speeds and the breakout emission.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60" dirty="0"/>
              <a:t>New studies include asymmetry effects (Irwin et al. 2021).  These asymmetries complicate the picture.  </a:t>
            </a:r>
            <a:r>
              <a:rPr lang="en-US" sz="2160" dirty="0">
                <a:solidFill>
                  <a:srgbClr val="00B050"/>
                </a:solidFill>
              </a:rPr>
              <a:t>Recall D. Vartanyan’s talk.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60" dirty="0"/>
              <a:t>But the simple forward-shock picture does not capture the complete picture of the sources of prompt emission.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C29095-5D96-E745-A774-411236BF813E}"/>
              </a:ext>
            </a:extLst>
          </p:cNvPr>
          <p:cNvSpPr/>
          <p:nvPr/>
        </p:nvSpPr>
        <p:spPr>
          <a:xfrm>
            <a:off x="7424288" y="5173097"/>
            <a:ext cx="300308" cy="4403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B95FD-336E-884A-99E9-3071AE5A8E90}"/>
              </a:ext>
            </a:extLst>
          </p:cNvPr>
          <p:cNvSpPr/>
          <p:nvPr/>
        </p:nvSpPr>
        <p:spPr>
          <a:xfrm>
            <a:off x="11429878" y="707887"/>
            <a:ext cx="306608" cy="3958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9BB9F1-E903-514F-A630-323806746167}"/>
              </a:ext>
            </a:extLst>
          </p:cNvPr>
          <p:cNvSpPr txBox="1"/>
          <p:nvPr/>
        </p:nvSpPr>
        <p:spPr>
          <a:xfrm>
            <a:off x="8279011" y="1996991"/>
            <a:ext cx="1765227" cy="3508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Irwin et  al. 2021</a:t>
            </a:r>
          </a:p>
        </p:txBody>
      </p:sp>
    </p:spTree>
    <p:extLst>
      <p:ext uri="{BB962C8B-B14F-4D97-AF65-F5344CB8AC3E}">
        <p14:creationId xmlns:p14="http://schemas.microsoft.com/office/powerpoint/2010/main" val="10155311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2B1EA-D19B-E344-8BC5-80F78346C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Asymmetries in the Star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6530DF-EC04-AA43-8002-3458F77D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131875-0EC0-3E49-8C57-565DDF821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7E72347-6E34-1542-991D-CAC111610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732" y="1100320"/>
            <a:ext cx="6495658" cy="5305914"/>
          </a:xfrm>
        </p:spPr>
        <p:txBody>
          <a:bodyPr/>
          <a:lstStyle/>
          <a:p>
            <a:r>
              <a:rPr lang="en-US" sz="2200" dirty="0"/>
              <a:t>The “shock breakout” emission is powered by shock heating as the supernova blast wave bursts out of the star.</a:t>
            </a:r>
          </a:p>
          <a:p>
            <a:r>
              <a:rPr lang="en-US" sz="2200" dirty="0"/>
              <a:t>Shock heating occurs in:</a:t>
            </a:r>
          </a:p>
          <a:p>
            <a:pPr marL="329184">
              <a:buFont typeface="Wingdings" pitchFamily="2" charset="2"/>
              <a:buChar char="Ø"/>
            </a:pPr>
            <a:r>
              <a:rPr lang="en-US" sz="2200" dirty="0"/>
              <a:t>Convective cycles in the stellar envelope</a:t>
            </a:r>
          </a:p>
          <a:p>
            <a:pPr marL="329184">
              <a:buFont typeface="Wingdings" pitchFamily="2" charset="2"/>
              <a:buChar char="Ø"/>
            </a:pPr>
            <a:r>
              <a:rPr lang="en-US" sz="2200" dirty="0"/>
              <a:t>Shocks accelerated in the transition region between the envelope and the wind</a:t>
            </a:r>
          </a:p>
          <a:p>
            <a:pPr marL="329184">
              <a:buFont typeface="Wingdings" pitchFamily="2" charset="2"/>
              <a:buChar char="Ø"/>
            </a:pPr>
            <a:r>
              <a:rPr lang="en-US" sz="2200" dirty="0"/>
              <a:t>Shocks in wind inhomogeneities</a:t>
            </a:r>
          </a:p>
          <a:p>
            <a:r>
              <a:rPr lang="en-US" sz="2200" dirty="0"/>
              <a:t>The asymmetric explosion plows through the star, shocking against the convective instabilities.</a:t>
            </a:r>
          </a:p>
          <a:p>
            <a:r>
              <a:rPr lang="en-US" sz="2200" dirty="0"/>
              <a:t>For type II SNe (giants/</a:t>
            </a:r>
            <a:r>
              <a:rPr lang="en-US" sz="2200" dirty="0" err="1"/>
              <a:t>supergiants</a:t>
            </a:r>
            <a:r>
              <a:rPr lang="en-US" sz="2200" dirty="0"/>
              <a:t>), the “edge” of the star is difficult to determine (Goldberg et al. 2022)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B9980A-3C52-4A4F-9B71-E03D9D8AE0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66484" y="1590318"/>
            <a:ext cx="6230388" cy="3401443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476328FB-283B-6044-9950-6093CDFD402F}"/>
              </a:ext>
            </a:extLst>
          </p:cNvPr>
          <p:cNvSpPr/>
          <p:nvPr/>
        </p:nvSpPr>
        <p:spPr>
          <a:xfrm>
            <a:off x="8263095" y="1248938"/>
            <a:ext cx="2174446" cy="4483104"/>
          </a:xfrm>
          <a:custGeom>
            <a:avLst/>
            <a:gdLst>
              <a:gd name="connsiteX0" fmla="*/ 0 w 885825"/>
              <a:gd name="connsiteY0" fmla="*/ 0 h 2857500"/>
              <a:gd name="connsiteX1" fmla="*/ 128588 w 885825"/>
              <a:gd name="connsiteY1" fmla="*/ 57150 h 2857500"/>
              <a:gd name="connsiteX2" fmla="*/ 171450 w 885825"/>
              <a:gd name="connsiteY2" fmla="*/ 114300 h 2857500"/>
              <a:gd name="connsiteX3" fmla="*/ 214313 w 885825"/>
              <a:gd name="connsiteY3" fmla="*/ 157162 h 2857500"/>
              <a:gd name="connsiteX4" fmla="*/ 228600 w 885825"/>
              <a:gd name="connsiteY4" fmla="*/ 200025 h 2857500"/>
              <a:gd name="connsiteX5" fmla="*/ 285750 w 885825"/>
              <a:gd name="connsiteY5" fmla="*/ 285750 h 2857500"/>
              <a:gd name="connsiteX6" fmla="*/ 314325 w 885825"/>
              <a:gd name="connsiteY6" fmla="*/ 371475 h 2857500"/>
              <a:gd name="connsiteX7" fmla="*/ 328613 w 885825"/>
              <a:gd name="connsiteY7" fmla="*/ 414337 h 2857500"/>
              <a:gd name="connsiteX8" fmla="*/ 342900 w 885825"/>
              <a:gd name="connsiteY8" fmla="*/ 485775 h 2857500"/>
              <a:gd name="connsiteX9" fmla="*/ 371475 w 885825"/>
              <a:gd name="connsiteY9" fmla="*/ 785812 h 2857500"/>
              <a:gd name="connsiteX10" fmla="*/ 385763 w 885825"/>
              <a:gd name="connsiteY10" fmla="*/ 828675 h 2857500"/>
              <a:gd name="connsiteX11" fmla="*/ 500063 w 885825"/>
              <a:gd name="connsiteY11" fmla="*/ 928687 h 2857500"/>
              <a:gd name="connsiteX12" fmla="*/ 542925 w 885825"/>
              <a:gd name="connsiteY12" fmla="*/ 957262 h 2857500"/>
              <a:gd name="connsiteX13" fmla="*/ 571500 w 885825"/>
              <a:gd name="connsiteY13" fmla="*/ 1000125 h 2857500"/>
              <a:gd name="connsiteX14" fmla="*/ 657225 w 885825"/>
              <a:gd name="connsiteY14" fmla="*/ 1057275 h 2857500"/>
              <a:gd name="connsiteX15" fmla="*/ 785813 w 885825"/>
              <a:gd name="connsiteY15" fmla="*/ 1171575 h 2857500"/>
              <a:gd name="connsiteX16" fmla="*/ 842963 w 885825"/>
              <a:gd name="connsiteY16" fmla="*/ 1257300 h 2857500"/>
              <a:gd name="connsiteX17" fmla="*/ 871538 w 885825"/>
              <a:gd name="connsiteY17" fmla="*/ 1300162 h 2857500"/>
              <a:gd name="connsiteX18" fmla="*/ 885825 w 885825"/>
              <a:gd name="connsiteY18" fmla="*/ 1343025 h 2857500"/>
              <a:gd name="connsiteX19" fmla="*/ 857250 w 885825"/>
              <a:gd name="connsiteY19" fmla="*/ 1471612 h 2857500"/>
              <a:gd name="connsiteX20" fmla="*/ 828675 w 885825"/>
              <a:gd name="connsiteY20" fmla="*/ 1557337 h 2857500"/>
              <a:gd name="connsiteX21" fmla="*/ 814388 w 885825"/>
              <a:gd name="connsiteY21" fmla="*/ 1600200 h 2857500"/>
              <a:gd name="connsiteX22" fmla="*/ 642938 w 885825"/>
              <a:gd name="connsiteY22" fmla="*/ 1857375 h 2857500"/>
              <a:gd name="connsiteX23" fmla="*/ 585788 w 885825"/>
              <a:gd name="connsiteY23" fmla="*/ 1943100 h 2857500"/>
              <a:gd name="connsiteX24" fmla="*/ 557213 w 885825"/>
              <a:gd name="connsiteY24" fmla="*/ 1985962 h 2857500"/>
              <a:gd name="connsiteX25" fmla="*/ 514350 w 885825"/>
              <a:gd name="connsiteY25" fmla="*/ 2114550 h 2857500"/>
              <a:gd name="connsiteX26" fmla="*/ 500063 w 885825"/>
              <a:gd name="connsiteY26" fmla="*/ 2157412 h 2857500"/>
              <a:gd name="connsiteX27" fmla="*/ 471488 w 885825"/>
              <a:gd name="connsiteY27" fmla="*/ 2200275 h 2857500"/>
              <a:gd name="connsiteX28" fmla="*/ 457200 w 885825"/>
              <a:gd name="connsiteY28" fmla="*/ 2286000 h 2857500"/>
              <a:gd name="connsiteX29" fmla="*/ 457200 w 885825"/>
              <a:gd name="connsiteY29" fmla="*/ 2571750 h 2857500"/>
              <a:gd name="connsiteX30" fmla="*/ 442913 w 885825"/>
              <a:gd name="connsiteY30" fmla="*/ 2614612 h 2857500"/>
              <a:gd name="connsiteX31" fmla="*/ 400050 w 885825"/>
              <a:gd name="connsiteY31" fmla="*/ 2643187 h 2857500"/>
              <a:gd name="connsiteX32" fmla="*/ 300038 w 885825"/>
              <a:gd name="connsiteY32" fmla="*/ 2771775 h 2857500"/>
              <a:gd name="connsiteX33" fmla="*/ 171450 w 885825"/>
              <a:gd name="connsiteY33" fmla="*/ 2814637 h 2857500"/>
              <a:gd name="connsiteX34" fmla="*/ 85725 w 885825"/>
              <a:gd name="connsiteY34" fmla="*/ 2843212 h 2857500"/>
              <a:gd name="connsiteX35" fmla="*/ 28575 w 885825"/>
              <a:gd name="connsiteY35" fmla="*/ 2857500 h 285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85825" h="2857500">
                <a:moveTo>
                  <a:pt x="0" y="0"/>
                </a:moveTo>
                <a:cubicBezTo>
                  <a:pt x="42863" y="19050"/>
                  <a:pt x="89560" y="31132"/>
                  <a:pt x="128588" y="57150"/>
                </a:cubicBezTo>
                <a:cubicBezTo>
                  <a:pt x="148401" y="70359"/>
                  <a:pt x="155953" y="96220"/>
                  <a:pt x="171450" y="114300"/>
                </a:cubicBezTo>
                <a:cubicBezTo>
                  <a:pt x="184600" y="129641"/>
                  <a:pt x="200025" y="142875"/>
                  <a:pt x="214313" y="157162"/>
                </a:cubicBezTo>
                <a:cubicBezTo>
                  <a:pt x="219075" y="171450"/>
                  <a:pt x="221286" y="186860"/>
                  <a:pt x="228600" y="200025"/>
                </a:cubicBezTo>
                <a:cubicBezTo>
                  <a:pt x="245278" y="230046"/>
                  <a:pt x="274890" y="253169"/>
                  <a:pt x="285750" y="285750"/>
                </a:cubicBezTo>
                <a:lnTo>
                  <a:pt x="314325" y="371475"/>
                </a:lnTo>
                <a:cubicBezTo>
                  <a:pt x="319088" y="385762"/>
                  <a:pt x="325660" y="399569"/>
                  <a:pt x="328613" y="414337"/>
                </a:cubicBezTo>
                <a:lnTo>
                  <a:pt x="342900" y="485775"/>
                </a:lnTo>
                <a:cubicBezTo>
                  <a:pt x="353145" y="659937"/>
                  <a:pt x="338776" y="671367"/>
                  <a:pt x="371475" y="785812"/>
                </a:cubicBezTo>
                <a:cubicBezTo>
                  <a:pt x="375612" y="800293"/>
                  <a:pt x="379028" y="815204"/>
                  <a:pt x="385763" y="828675"/>
                </a:cubicBezTo>
                <a:cubicBezTo>
                  <a:pt x="415529" y="888206"/>
                  <a:pt x="435770" y="885825"/>
                  <a:pt x="500063" y="928687"/>
                </a:cubicBezTo>
                <a:lnTo>
                  <a:pt x="542925" y="957262"/>
                </a:lnTo>
                <a:cubicBezTo>
                  <a:pt x="552450" y="971550"/>
                  <a:pt x="558577" y="988817"/>
                  <a:pt x="571500" y="1000125"/>
                </a:cubicBezTo>
                <a:cubicBezTo>
                  <a:pt x="597346" y="1022740"/>
                  <a:pt x="628650" y="1038225"/>
                  <a:pt x="657225" y="1057275"/>
                </a:cubicBezTo>
                <a:cubicBezTo>
                  <a:pt x="708761" y="1091632"/>
                  <a:pt x="746665" y="1112853"/>
                  <a:pt x="785813" y="1171575"/>
                </a:cubicBezTo>
                <a:lnTo>
                  <a:pt x="842963" y="1257300"/>
                </a:lnTo>
                <a:lnTo>
                  <a:pt x="871538" y="1300162"/>
                </a:lnTo>
                <a:cubicBezTo>
                  <a:pt x="876300" y="1314450"/>
                  <a:pt x="885825" y="1327965"/>
                  <a:pt x="885825" y="1343025"/>
                </a:cubicBezTo>
                <a:cubicBezTo>
                  <a:pt x="885825" y="1356625"/>
                  <a:pt x="862761" y="1453241"/>
                  <a:pt x="857250" y="1471612"/>
                </a:cubicBezTo>
                <a:cubicBezTo>
                  <a:pt x="848595" y="1500462"/>
                  <a:pt x="838200" y="1528762"/>
                  <a:pt x="828675" y="1557337"/>
                </a:cubicBezTo>
                <a:cubicBezTo>
                  <a:pt x="823913" y="1571625"/>
                  <a:pt x="822742" y="1587669"/>
                  <a:pt x="814388" y="1600200"/>
                </a:cubicBezTo>
                <a:lnTo>
                  <a:pt x="642938" y="1857375"/>
                </a:lnTo>
                <a:lnTo>
                  <a:pt x="585788" y="1943100"/>
                </a:lnTo>
                <a:cubicBezTo>
                  <a:pt x="576263" y="1957387"/>
                  <a:pt x="562643" y="1969672"/>
                  <a:pt x="557213" y="1985962"/>
                </a:cubicBezTo>
                <a:lnTo>
                  <a:pt x="514350" y="2114550"/>
                </a:lnTo>
                <a:cubicBezTo>
                  <a:pt x="509588" y="2128837"/>
                  <a:pt x="508417" y="2144881"/>
                  <a:pt x="500063" y="2157412"/>
                </a:cubicBezTo>
                <a:lnTo>
                  <a:pt x="471488" y="2200275"/>
                </a:lnTo>
                <a:cubicBezTo>
                  <a:pt x="466725" y="2228850"/>
                  <a:pt x="457200" y="2257031"/>
                  <a:pt x="457200" y="2286000"/>
                </a:cubicBezTo>
                <a:cubicBezTo>
                  <a:pt x="457200" y="2524732"/>
                  <a:pt x="493996" y="2442966"/>
                  <a:pt x="457200" y="2571750"/>
                </a:cubicBezTo>
                <a:cubicBezTo>
                  <a:pt x="453063" y="2586231"/>
                  <a:pt x="452321" y="2602852"/>
                  <a:pt x="442913" y="2614612"/>
                </a:cubicBezTo>
                <a:cubicBezTo>
                  <a:pt x="432186" y="2628021"/>
                  <a:pt x="414338" y="2633662"/>
                  <a:pt x="400050" y="2643187"/>
                </a:cubicBezTo>
                <a:cubicBezTo>
                  <a:pt x="385401" y="2665161"/>
                  <a:pt x="335584" y="2752027"/>
                  <a:pt x="300038" y="2771775"/>
                </a:cubicBezTo>
                <a:cubicBezTo>
                  <a:pt x="300028" y="2771781"/>
                  <a:pt x="192886" y="2807492"/>
                  <a:pt x="171450" y="2814637"/>
                </a:cubicBezTo>
                <a:lnTo>
                  <a:pt x="85725" y="2843212"/>
                </a:lnTo>
                <a:lnTo>
                  <a:pt x="28575" y="2857500"/>
                </a:lnTo>
              </a:path>
            </a:pathLst>
          </a:cu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160"/>
          </a:p>
        </p:txBody>
      </p:sp>
      <p:pic>
        <p:nvPicPr>
          <p:cNvPr id="6" name="Content Placeholder 3" descr="mezzacappa15.tiff">
            <a:extLst>
              <a:ext uri="{FF2B5EF4-FFF2-40B4-BE49-F238E27FC236}">
                <a16:creationId xmlns:a16="http://schemas.microsoft.com/office/drawing/2014/main" id="{E316E2BF-716C-6E05-BE67-B918E1AEF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06" r="-23306"/>
          <a:stretch>
            <a:fillRect/>
          </a:stretch>
        </p:blipFill>
        <p:spPr>
          <a:xfrm rot="8266338">
            <a:off x="5917126" y="2396235"/>
            <a:ext cx="3254061" cy="178960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5CA584-BC94-8D09-9A44-C57F9ECDC9F8}"/>
              </a:ext>
            </a:extLst>
          </p:cNvPr>
          <p:cNvCxnSpPr>
            <a:stCxn id="8" idx="27"/>
          </p:cNvCxnSpPr>
          <p:nvPr/>
        </p:nvCxnSpPr>
        <p:spPr>
          <a:xfrm flipH="1" flipV="1">
            <a:off x="7761249" y="4092498"/>
            <a:ext cx="1659214" cy="6084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21F188E-6E61-916C-4A37-BC8C279967D6}"/>
              </a:ext>
            </a:extLst>
          </p:cNvPr>
          <p:cNvCxnSpPr>
            <a:cxnSpLocks/>
          </p:cNvCxnSpPr>
          <p:nvPr/>
        </p:nvCxnSpPr>
        <p:spPr>
          <a:xfrm flipH="1">
            <a:off x="7433928" y="2366503"/>
            <a:ext cx="1630395" cy="1430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0408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8A791-1C3D-5ED4-6036-00A2B7D8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Shock Interaction 101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3E6F6C-667F-A3DF-9983-C90D4FE80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E83759-28E1-FAED-1D52-C7E25786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 descr="Chart, line chart&#10;&#10;AI-generated content may be incorrect.">
            <a:extLst>
              <a:ext uri="{FF2B5EF4-FFF2-40B4-BE49-F238E27FC236}">
                <a16:creationId xmlns:a16="http://schemas.microsoft.com/office/drawing/2014/main" id="{4B9EEAE2-5DC1-EDA0-4263-817A2041AB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4229" y="1046239"/>
            <a:ext cx="7260771" cy="544557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2175FC-4CA3-9FD6-9C01-75D637786744}"/>
              </a:ext>
            </a:extLst>
          </p:cNvPr>
          <p:cNvSpPr txBox="1"/>
          <p:nvPr/>
        </p:nvSpPr>
        <p:spPr>
          <a:xfrm>
            <a:off x="377371" y="1320800"/>
            <a:ext cx="43107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Shocks don’t just “Break Out”, i.e. the shock doesn’t transition promptly from trapped to free-streaming.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radiation will begin to lead the shock, depositing momentum and energy into the stellar wind just above it, causing it to accelerate.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physics is not in most shock breakout or SN light-curve models (most important at early times).</a:t>
            </a:r>
          </a:p>
        </p:txBody>
      </p:sp>
    </p:spTree>
    <p:extLst>
      <p:ext uri="{BB962C8B-B14F-4D97-AF65-F5344CB8AC3E}">
        <p14:creationId xmlns:p14="http://schemas.microsoft.com/office/powerpoint/2010/main" val="187759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90E6C-32EA-0C60-F376-25745CE13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B6B323-72B2-B7FA-ECFB-55BEB81DD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6CB389-1521-B2AE-E74D-489BD4B76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9" name="Picture 8" descr="Chart, bar chart, histogram&#10;&#10;AI-generated content may be incorrect.">
            <a:extLst>
              <a:ext uri="{FF2B5EF4-FFF2-40B4-BE49-F238E27FC236}">
                <a16:creationId xmlns:a16="http://schemas.microsoft.com/office/drawing/2014/main" id="{D7338DF3-A9A3-1A23-7E36-884B5B9219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0322" y="1151030"/>
            <a:ext cx="4761678" cy="4568263"/>
          </a:xfrm>
          <a:prstGeom prst="rect">
            <a:avLst/>
          </a:prstGeom>
        </p:spPr>
      </p:pic>
      <p:pic>
        <p:nvPicPr>
          <p:cNvPr id="7" name="Content Placeholder 6" descr="Chart, histogram&#10;&#10;AI-generated content may be incorrect.">
            <a:extLst>
              <a:ext uri="{FF2B5EF4-FFF2-40B4-BE49-F238E27FC236}">
                <a16:creationId xmlns:a16="http://schemas.microsoft.com/office/drawing/2014/main" id="{F24C9ED2-05CA-C718-A6F2-71FA471FE5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4803" y="1188106"/>
            <a:ext cx="4714740" cy="4568263"/>
          </a:xfrm>
        </p:spPr>
      </p:pic>
      <p:pic>
        <p:nvPicPr>
          <p:cNvPr id="6" name="Picture 5" descr="Chart, histogram&#10;&#10;AI-generated content may be incorrect.">
            <a:extLst>
              <a:ext uri="{FF2B5EF4-FFF2-40B4-BE49-F238E27FC236}">
                <a16:creationId xmlns:a16="http://schemas.microsoft.com/office/drawing/2014/main" id="{02C15507-D1E8-1FE0-F00E-27BD275E56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550023"/>
            <a:ext cx="2996993" cy="2932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3F529-E5A8-FCA4-D596-247BBB925537}"/>
              </a:ext>
            </a:extLst>
          </p:cNvPr>
          <p:cNvSpPr txBox="1"/>
          <p:nvPr/>
        </p:nvSpPr>
        <p:spPr>
          <a:xfrm>
            <a:off x="187138" y="4607791"/>
            <a:ext cx="299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simple shell can be understood from strong shocks:</a:t>
            </a:r>
          </a:p>
          <a:p>
            <a:endParaRPr lang="en-US" dirty="0"/>
          </a:p>
        </p:txBody>
      </p:sp>
      <p:pic>
        <p:nvPicPr>
          <p:cNvPr id="11" name="Picture 10" descr="Text&#10;&#10;AI-generated content may be incorrect.">
            <a:extLst>
              <a:ext uri="{FF2B5EF4-FFF2-40B4-BE49-F238E27FC236}">
                <a16:creationId xmlns:a16="http://schemas.microsoft.com/office/drawing/2014/main" id="{09D92779-C87B-BF91-52A4-5E3E07083C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99" y="5558950"/>
            <a:ext cx="4690080" cy="85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56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22678-A560-ADA2-08F8-8C089FF19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Clumps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5F5F7-E67A-6B91-EB72-41B54F15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39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2EE5F7-A37D-E560-5328-9C5B7DDFD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 descr="Chart, histogram&#10;&#10;AI-generated content may be incorrect.">
            <a:extLst>
              <a:ext uri="{FF2B5EF4-FFF2-40B4-BE49-F238E27FC236}">
                <a16:creationId xmlns:a16="http://schemas.microsoft.com/office/drawing/2014/main" id="{13A8E2EE-B821-37F2-367B-C3EC6C005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73453" y="1574134"/>
            <a:ext cx="4233274" cy="4174595"/>
          </a:xfrm>
        </p:spPr>
      </p:pic>
      <p:pic>
        <p:nvPicPr>
          <p:cNvPr id="9" name="Picture 8" descr="Chart&#10;&#10;AI-generated content may be incorrect.">
            <a:extLst>
              <a:ext uri="{FF2B5EF4-FFF2-40B4-BE49-F238E27FC236}">
                <a16:creationId xmlns:a16="http://schemas.microsoft.com/office/drawing/2014/main" id="{0B3C888A-7A76-5D52-A481-37A283490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211" y="1728184"/>
            <a:ext cx="4159749" cy="4020545"/>
          </a:xfrm>
          <a:prstGeom prst="rect">
            <a:avLst/>
          </a:prstGeom>
        </p:spPr>
      </p:pic>
      <p:pic>
        <p:nvPicPr>
          <p:cNvPr id="6" name="Picture 5" descr="Chart, histogram&#10;&#10;AI-generated content may be incorrect.">
            <a:extLst>
              <a:ext uri="{FF2B5EF4-FFF2-40B4-BE49-F238E27FC236}">
                <a16:creationId xmlns:a16="http://schemas.microsoft.com/office/drawing/2014/main" id="{56854D9A-FFD0-ED46-0D4C-81D71166C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0" y="2771778"/>
            <a:ext cx="3649405" cy="35353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32EEBB-1718-B735-1304-8C0010FD0B9E}"/>
              </a:ext>
            </a:extLst>
          </p:cNvPr>
          <p:cNvSpPr txBox="1"/>
          <p:nvPr/>
        </p:nvSpPr>
        <p:spPr>
          <a:xfrm>
            <a:off x="372251" y="1203460"/>
            <a:ext cx="299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picture with a clumpy medium becomes more complex.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46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5354-3DCC-E357-9A26-0ECC8AEBF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 2:  What do our progenitors look like (fixing our initial conditions)?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76995-5A53-8A45-3726-0C933C57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88082B-2091-DB6C-C0E5-0F902D23D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E54B365-9B3F-408A-79CA-0DBB4DBA4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084" y="1131636"/>
            <a:ext cx="7147932" cy="1777147"/>
          </a:xfrm>
        </p:spPr>
        <p:txBody>
          <a:bodyPr/>
          <a:lstStyle/>
          <a:p>
            <a:r>
              <a:rPr lang="en-US" dirty="0"/>
              <a:t>There is a growing set of evidence that current stellar models have multiple flaws:  e.g. mixing (including shell mergers), mass loss (line-driven winds, explosive burning, opacity inversions, …) …</a:t>
            </a:r>
          </a:p>
          <a:p>
            <a:endParaRPr lang="en-US" dirty="0"/>
          </a:p>
        </p:txBody>
      </p:sp>
      <p:pic>
        <p:nvPicPr>
          <p:cNvPr id="7" name="Picture 6" descr="A picture containing star, blue&#10;&#10;AI-generated content may be incorrect.">
            <a:extLst>
              <a:ext uri="{FF2B5EF4-FFF2-40B4-BE49-F238E27FC236}">
                <a16:creationId xmlns:a16="http://schemas.microsoft.com/office/drawing/2014/main" id="{E9212376-7B6D-60E5-41DC-E8254CC78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8946" y="1131635"/>
            <a:ext cx="4279487" cy="4198359"/>
          </a:xfrm>
          <a:prstGeom prst="rect">
            <a:avLst/>
          </a:prstGeom>
        </p:spPr>
      </p:pic>
      <p:pic>
        <p:nvPicPr>
          <p:cNvPr id="9" name="Picture 8" descr="A picture containing chart&#10;&#10;AI-generated content may be incorrect.">
            <a:extLst>
              <a:ext uri="{FF2B5EF4-FFF2-40B4-BE49-F238E27FC236}">
                <a16:creationId xmlns:a16="http://schemas.microsoft.com/office/drawing/2014/main" id="{F8A9CCA0-7C62-8AB2-F4A4-3607D456D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33854"/>
            <a:ext cx="3812902" cy="3624144"/>
          </a:xfrm>
          <a:prstGeom prst="rect">
            <a:avLst/>
          </a:prstGeom>
        </p:spPr>
      </p:pic>
      <p:pic>
        <p:nvPicPr>
          <p:cNvPr id="11" name="Picture 10" descr="Histogram&#10;&#10;AI-generated content may be incorrect.">
            <a:extLst>
              <a:ext uri="{FF2B5EF4-FFF2-40B4-BE49-F238E27FC236}">
                <a16:creationId xmlns:a16="http://schemas.microsoft.com/office/drawing/2014/main" id="{5FF95987-7CD2-D92D-9E98-DCEE9FF800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2901" y="3194722"/>
            <a:ext cx="3926045" cy="366327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4589EC-9C0B-928C-DFA3-E274EB2A55BA}"/>
              </a:ext>
            </a:extLst>
          </p:cNvPr>
          <p:cNvSpPr txBox="1"/>
          <p:nvPr/>
        </p:nvSpPr>
        <p:spPr>
          <a:xfrm>
            <a:off x="5575610" y="5118410"/>
            <a:ext cx="14269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Frey et al. 2013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79D995-FFD1-3377-3B1E-F43D78DAED50}"/>
              </a:ext>
            </a:extLst>
          </p:cNvPr>
          <p:cNvSpPr txBox="1"/>
          <p:nvPr/>
        </p:nvSpPr>
        <p:spPr>
          <a:xfrm>
            <a:off x="9670210" y="5329994"/>
            <a:ext cx="19121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Woodward, Herwig</a:t>
            </a:r>
          </a:p>
        </p:txBody>
      </p:sp>
    </p:spTree>
    <p:extLst>
      <p:ext uri="{BB962C8B-B14F-4D97-AF65-F5344CB8AC3E}">
        <p14:creationId xmlns:p14="http://schemas.microsoft.com/office/powerpoint/2010/main" val="14221609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EE33D-48C1-E14F-BD68-09679BB22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Transport through a Stochastic Medium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E131DF-5B69-A841-A3EA-56C9C60C7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57A6A3-8242-BA47-A7F5-245205C94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01590E-73BF-E54F-B668-987D4959F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411" y="1000699"/>
            <a:ext cx="2773680" cy="55016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CF7E73-BFD1-8048-8F6A-4EB7672AB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471" y="974574"/>
            <a:ext cx="278892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32E70-1BD7-624F-8FAD-E06DDA107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391" y="974574"/>
            <a:ext cx="2788920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48AF60-3171-F44B-A66C-E95AE790F437}"/>
              </a:ext>
            </a:extLst>
          </p:cNvPr>
          <p:cNvSpPr txBox="1"/>
          <p:nvPr/>
        </p:nvSpPr>
        <p:spPr>
          <a:xfrm>
            <a:off x="4233712" y="1618074"/>
            <a:ext cx="135138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/>
              <a:t>Density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B572D1-B65F-D841-99D1-B164105BAF44}"/>
              </a:ext>
            </a:extLst>
          </p:cNvPr>
          <p:cNvSpPr txBox="1"/>
          <p:nvPr/>
        </p:nvSpPr>
        <p:spPr>
          <a:xfrm>
            <a:off x="6081844" y="1618074"/>
            <a:ext cx="192312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Temperature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0D05881-1DD7-EC48-AD09-9D9415E40067}"/>
              </a:ext>
            </a:extLst>
          </p:cNvPr>
          <p:cNvSpPr txBox="1"/>
          <p:nvPr/>
        </p:nvSpPr>
        <p:spPr>
          <a:xfrm>
            <a:off x="8870764" y="1618074"/>
            <a:ext cx="1923127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" dirty="0">
                <a:solidFill>
                  <a:schemeClr val="bg1"/>
                </a:solidFill>
              </a:rPr>
              <a:t>Composition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40E943-F64C-904E-B680-3608F97FE8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12" y="3810611"/>
            <a:ext cx="2559254" cy="1398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09515A-989A-794E-8221-429EE9264D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61598" y="4702404"/>
            <a:ext cx="1185439" cy="234468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DB712D8-2EC5-9347-A3F4-BE252C5FB55C}"/>
              </a:ext>
            </a:extLst>
          </p:cNvPr>
          <p:cNvSpPr/>
          <p:nvPr/>
        </p:nvSpPr>
        <p:spPr>
          <a:xfrm>
            <a:off x="1984967" y="4955086"/>
            <a:ext cx="980774" cy="302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80" dirty="0">
                <a:solidFill>
                  <a:sysClr val="windowText" lastClr="000000"/>
                </a:solidFill>
                <a:latin typeface="+mj-lt"/>
              </a:rPr>
              <a:t>Target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86BB78-672A-8245-B362-E2527EFD8ED3}"/>
              </a:ext>
            </a:extLst>
          </p:cNvPr>
          <p:cNvSpPr txBox="1"/>
          <p:nvPr/>
        </p:nvSpPr>
        <p:spPr>
          <a:xfrm>
            <a:off x="185195" y="1189682"/>
            <a:ext cx="2866976" cy="216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LANL is building on these experiments to test radiation flow (and the resulting shocks, etc.) in an inhomogeneous medium.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0F7EB7-EC76-E3DD-F807-BA9FCBA46EC0}"/>
              </a:ext>
            </a:extLst>
          </p:cNvPr>
          <p:cNvSpPr/>
          <p:nvPr/>
        </p:nvSpPr>
        <p:spPr>
          <a:xfrm>
            <a:off x="286112" y="3717774"/>
            <a:ext cx="859782" cy="18289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2344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A satellite with solar panels&#10;&#10;Description automatically generated">
            <a:extLst>
              <a:ext uri="{FF2B5EF4-FFF2-40B4-BE49-F238E27FC236}">
                <a16:creationId xmlns:a16="http://schemas.microsoft.com/office/drawing/2014/main" id="{B020DFF6-DAE5-A5A6-A4A1-9F9646D17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311" y="4955185"/>
            <a:ext cx="2575459" cy="1840994"/>
          </a:xfrm>
          <a:prstGeom prst="rect">
            <a:avLst/>
          </a:prstGeom>
        </p:spPr>
      </p:pic>
      <p:pic>
        <p:nvPicPr>
          <p:cNvPr id="33" name="Picture 32" descr="A blue light in a tunnel&#10;&#10;Description automatically generated">
            <a:extLst>
              <a:ext uri="{FF2B5EF4-FFF2-40B4-BE49-F238E27FC236}">
                <a16:creationId xmlns:a16="http://schemas.microsoft.com/office/drawing/2014/main" id="{9BEE9A0F-9885-516D-05F5-344460E55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823" y="77905"/>
            <a:ext cx="2733925" cy="180502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1210AD-DF69-F699-F7D3-352868EAAF03}"/>
              </a:ext>
            </a:extLst>
          </p:cNvPr>
          <p:cNvCxnSpPr>
            <a:cxnSpLocks/>
          </p:cNvCxnSpPr>
          <p:nvPr/>
        </p:nvCxnSpPr>
        <p:spPr>
          <a:xfrm flipV="1">
            <a:off x="388050" y="866667"/>
            <a:ext cx="997908" cy="1579719"/>
          </a:xfrm>
          <a:prstGeom prst="straightConnector1">
            <a:avLst/>
          </a:prstGeom>
          <a:ln w="889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277493D-9C05-BA10-00F6-3AB6F1C03BD6}"/>
              </a:ext>
            </a:extLst>
          </p:cNvPr>
          <p:cNvCxnSpPr>
            <a:cxnSpLocks/>
          </p:cNvCxnSpPr>
          <p:nvPr/>
        </p:nvCxnSpPr>
        <p:spPr>
          <a:xfrm flipH="1" flipV="1">
            <a:off x="3854144" y="665806"/>
            <a:ext cx="2088069" cy="1353117"/>
          </a:xfrm>
          <a:prstGeom prst="straightConnector1">
            <a:avLst/>
          </a:prstGeom>
          <a:ln w="889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FDBF8C7-5F66-AE81-0968-9BBACF3D349B}"/>
              </a:ext>
            </a:extLst>
          </p:cNvPr>
          <p:cNvSpPr txBox="1"/>
          <p:nvPr/>
        </p:nvSpPr>
        <p:spPr>
          <a:xfrm>
            <a:off x="1465244" y="220336"/>
            <a:ext cx="3035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Experiments (e.g. NIF, Omega,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z-pinch,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EBFD33-9AF1-C045-0200-64BBE0A29D65}"/>
              </a:ext>
            </a:extLst>
          </p:cNvPr>
          <p:cNvSpPr txBox="1"/>
          <p:nvPr/>
        </p:nvSpPr>
        <p:spPr>
          <a:xfrm>
            <a:off x="207941" y="2536370"/>
            <a:ext cx="1644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Physics (e.g. radiation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hydrodynamicsturbulence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F0B1386-9DB0-FD47-BF73-ACF107F7BA29}"/>
              </a:ext>
            </a:extLst>
          </p:cNvPr>
          <p:cNvCxnSpPr>
            <a:cxnSpLocks/>
          </p:cNvCxnSpPr>
          <p:nvPr/>
        </p:nvCxnSpPr>
        <p:spPr>
          <a:xfrm>
            <a:off x="1362075" y="3764419"/>
            <a:ext cx="779141" cy="215741"/>
          </a:xfrm>
          <a:prstGeom prst="straightConnector1">
            <a:avLst/>
          </a:prstGeom>
          <a:ln w="889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blurry image of blue and yellow shapes&#10;&#10;Description automatically generated">
            <a:extLst>
              <a:ext uri="{FF2B5EF4-FFF2-40B4-BE49-F238E27FC236}">
                <a16:creationId xmlns:a16="http://schemas.microsoft.com/office/drawing/2014/main" id="{FB1E7EC2-FD63-E8D5-8C22-DFB35043B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8557" y="3294589"/>
            <a:ext cx="3645610" cy="9023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D1F1A8-B24A-6065-2924-EC72C8335187}"/>
              </a:ext>
            </a:extLst>
          </p:cNvPr>
          <p:cNvSpPr txBox="1"/>
          <p:nvPr/>
        </p:nvSpPr>
        <p:spPr>
          <a:xfrm>
            <a:off x="2116121" y="3075660"/>
            <a:ext cx="1877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Algorithms (e.g.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radiation-hydrodynamics or radiation-opacity coupling  schemes,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subgrid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turbulence models)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EC85300-EA57-2E00-5079-54FA11E60EC8}"/>
              </a:ext>
            </a:extLst>
          </p:cNvPr>
          <p:cNvCxnSpPr>
            <a:cxnSpLocks/>
          </p:cNvCxnSpPr>
          <p:nvPr/>
        </p:nvCxnSpPr>
        <p:spPr>
          <a:xfrm flipV="1">
            <a:off x="7855973" y="1714829"/>
            <a:ext cx="709600" cy="1373392"/>
          </a:xfrm>
          <a:prstGeom prst="straightConnector1">
            <a:avLst/>
          </a:prstGeom>
          <a:ln w="889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4C1AA4A6-EFB4-FF22-71BD-DFCEECCFAB7F}"/>
              </a:ext>
            </a:extLst>
          </p:cNvPr>
          <p:cNvCxnSpPr>
            <a:cxnSpLocks/>
          </p:cNvCxnSpPr>
          <p:nvPr/>
        </p:nvCxnSpPr>
        <p:spPr>
          <a:xfrm flipH="1">
            <a:off x="3993210" y="4595883"/>
            <a:ext cx="992995" cy="0"/>
          </a:xfrm>
          <a:prstGeom prst="straightConnector1">
            <a:avLst/>
          </a:prstGeom>
          <a:ln w="889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1C7754-1E19-6FBA-2A08-888A28954185}"/>
              </a:ext>
            </a:extLst>
          </p:cNvPr>
          <p:cNvSpPr txBox="1"/>
          <p:nvPr/>
        </p:nvSpPr>
        <p:spPr>
          <a:xfrm>
            <a:off x="4903075" y="2108406"/>
            <a:ext cx="18273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Multi-Physics, macroscopic calculations (e.g. radiation-hydrodynamics, turbulence, atomic physics, equation of state)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681BAD-81C5-05CA-E968-BE9A0244E7A1}"/>
              </a:ext>
            </a:extLst>
          </p:cNvPr>
          <p:cNvSpPr txBox="1"/>
          <p:nvPr/>
        </p:nvSpPr>
        <p:spPr>
          <a:xfrm rot="16200000">
            <a:off x="3290458" y="2909942"/>
            <a:ext cx="2279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Scale Bridging + Multi-Physics Methods (e.g. PIML)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4D9ED0F-27AD-5D79-E47E-7F05E9A58DFF}"/>
              </a:ext>
            </a:extLst>
          </p:cNvPr>
          <p:cNvSpPr txBox="1"/>
          <p:nvPr/>
        </p:nvSpPr>
        <p:spPr>
          <a:xfrm>
            <a:off x="82758" y="5434080"/>
            <a:ext cx="3596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 Calculations are more amenable to different architectures including GPU centric, CPU centric, and Quantum resources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715F390-093C-C159-77CB-40999AF76779}"/>
              </a:ext>
            </a:extLst>
          </p:cNvPr>
          <p:cNvCxnSpPr>
            <a:cxnSpLocks/>
          </p:cNvCxnSpPr>
          <p:nvPr/>
        </p:nvCxnSpPr>
        <p:spPr>
          <a:xfrm>
            <a:off x="7445632" y="4144288"/>
            <a:ext cx="2137607" cy="378059"/>
          </a:xfrm>
          <a:prstGeom prst="straightConnector1">
            <a:avLst/>
          </a:prstGeom>
          <a:ln w="889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4A74451-23FB-7178-A2A6-40D8F6A446C0}"/>
              </a:ext>
            </a:extLst>
          </p:cNvPr>
          <p:cNvCxnSpPr>
            <a:cxnSpLocks/>
          </p:cNvCxnSpPr>
          <p:nvPr/>
        </p:nvCxnSpPr>
        <p:spPr>
          <a:xfrm flipH="1" flipV="1">
            <a:off x="11015665" y="1887828"/>
            <a:ext cx="610919" cy="2467024"/>
          </a:xfrm>
          <a:prstGeom prst="straightConnector1">
            <a:avLst/>
          </a:prstGeom>
          <a:ln w="889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625938B4-1418-59AB-D761-4B268E5CC2F3}"/>
              </a:ext>
            </a:extLst>
          </p:cNvPr>
          <p:cNvSpPr txBox="1"/>
          <p:nvPr/>
        </p:nvSpPr>
        <p:spPr>
          <a:xfrm>
            <a:off x="8137105" y="230548"/>
            <a:ext cx="3348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Observations (broad energy coverage for ground- and space-based observations, polarization, gravitational waves to get initial conditions, neutrinos…)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E2AE863-ED2A-CE8D-3EE3-ACC0F35D8107}"/>
              </a:ext>
            </a:extLst>
          </p:cNvPr>
          <p:cNvSpPr txBox="1"/>
          <p:nvPr/>
        </p:nvSpPr>
        <p:spPr>
          <a:xfrm rot="4548038">
            <a:off x="10459778" y="2484716"/>
            <a:ext cx="2451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new observations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1BD5F82-FDFD-5A94-9D66-3E7E21EF00C0}"/>
              </a:ext>
            </a:extLst>
          </p:cNvPr>
          <p:cNvSpPr txBox="1"/>
          <p:nvPr/>
        </p:nvSpPr>
        <p:spPr>
          <a:xfrm>
            <a:off x="9844776" y="4242022"/>
            <a:ext cx="2232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Instrument design: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UV, X-ray (e.g.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UltraSAT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,, UVEX)?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D2BC98B-3C4E-5642-C114-A11EB6E65D70}"/>
              </a:ext>
            </a:extLst>
          </p:cNvPr>
          <p:cNvSpPr txBox="1"/>
          <p:nvPr/>
        </p:nvSpPr>
        <p:spPr>
          <a:xfrm rot="651829">
            <a:off x="7229255" y="4455070"/>
            <a:ext cx="2451657" cy="646331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Identify physics probed by new observations</a:t>
            </a:r>
          </a:p>
        </p:txBody>
      </p:sp>
      <p:pic>
        <p:nvPicPr>
          <p:cNvPr id="13" name="Picture 12" descr="A screenshot of a computer generated image&#10;&#10;Description automatically generated">
            <a:extLst>
              <a:ext uri="{FF2B5EF4-FFF2-40B4-BE49-F238E27FC236}">
                <a16:creationId xmlns:a16="http://schemas.microsoft.com/office/drawing/2014/main" id="{21613BF3-D7F8-F1BF-52A6-220B22C0BC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073" y="866667"/>
            <a:ext cx="2280505" cy="2268133"/>
          </a:xfrm>
          <a:prstGeom prst="rect">
            <a:avLst/>
          </a:prstGeom>
        </p:spPr>
      </p:pic>
      <p:pic>
        <p:nvPicPr>
          <p:cNvPr id="24" name="Picture 23" descr="A graph of a graph showing different types of data&#10;&#10;Description automatically generated with medium confidence">
            <a:extLst>
              <a:ext uri="{FF2B5EF4-FFF2-40B4-BE49-F238E27FC236}">
                <a16:creationId xmlns:a16="http://schemas.microsoft.com/office/drawing/2014/main" id="{9939FDE5-774B-B860-3AC0-F51C5EE23A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5520" y="1714829"/>
            <a:ext cx="2064405" cy="15315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2317F10-A6C8-B5A8-048B-D4941860A086}"/>
              </a:ext>
            </a:extLst>
          </p:cNvPr>
          <p:cNvSpPr txBox="1"/>
          <p:nvPr/>
        </p:nvSpPr>
        <p:spPr>
          <a:xfrm>
            <a:off x="7190315" y="3331910"/>
            <a:ext cx="1435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Theory Models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789587E-EDF6-777C-704B-D7FDFFBC491F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6281055" y="3655075"/>
            <a:ext cx="909260" cy="1"/>
          </a:xfrm>
          <a:prstGeom prst="straightConnector1">
            <a:avLst/>
          </a:prstGeom>
          <a:ln w="889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close-up of several boxes&#10;&#10;Description automatically generated">
            <a:extLst>
              <a:ext uri="{FF2B5EF4-FFF2-40B4-BE49-F238E27FC236}">
                <a16:creationId xmlns:a16="http://schemas.microsoft.com/office/drawing/2014/main" id="{FBC78CA4-3B4D-6590-3299-708E1763C1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6510" y="4937418"/>
            <a:ext cx="3827215" cy="183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475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D707C1-8A58-15B0-5432-06B7650DA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659EA-7859-3EB5-7592-C05AF7225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TDAMM workshops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918DF7-3667-CACA-4206-4B1CCC66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050BD-D5D4-004B-87E1-382D8D28594F}" type="datetime1">
              <a:rPr kumimoji="0" lang="en-US" sz="96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7/23/25</a:t>
            </a:fld>
            <a:r>
              <a:rPr kumimoji="0" lang="en-US" sz="9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|   </a:t>
            </a:r>
            <a:fld id="{5D01E7E5-6465-7A46-A26D-BAABC2D34D38}" type="slidenum">
              <a:rPr kumimoji="0" lang="en-US" sz="96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75091-8180-D1D3-F644-2E8F8B4E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 Alamos National Laboratory</a:t>
            </a: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844F76-4DA7-50C1-AEC7-6FCFC503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426" y="1131636"/>
            <a:ext cx="5345150" cy="5194128"/>
          </a:xfrm>
        </p:spPr>
        <p:txBody>
          <a:bodyPr/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TDAMM workshop:  focus on sources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TDAMM workshop:  focus on instrumentation and observing infrastructure</a:t>
            </a:r>
          </a:p>
          <a:p>
            <a:r>
              <a:rPr lang="en-US" dirty="0">
                <a:solidFill>
                  <a:srgbClr val="FF0000"/>
                </a:solidFill>
              </a:rPr>
              <a:t>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TDAMM workshop:  focus on the physics disciplines and modeling efforts needed to span from fundamental physics to observed phenomena.  </a:t>
            </a:r>
          </a:p>
          <a:p>
            <a:r>
              <a:rPr lang="en-US" dirty="0">
                <a:solidFill>
                  <a:schemeClr val="accent6"/>
                </a:solidFill>
              </a:rPr>
              <a:t>4</a:t>
            </a:r>
            <a:r>
              <a:rPr lang="en-US" baseline="30000" dirty="0">
                <a:solidFill>
                  <a:schemeClr val="accent6"/>
                </a:solidFill>
              </a:rPr>
              <a:t>th</a:t>
            </a:r>
            <a:r>
              <a:rPr lang="en-US" dirty="0">
                <a:solidFill>
                  <a:schemeClr val="accent6"/>
                </a:solidFill>
              </a:rPr>
              <a:t> TDAMM workshop:  planning the EM follow-up to transient discoveries (Oct. 27-30, Huntsville)</a:t>
            </a:r>
          </a:p>
        </p:txBody>
      </p:sp>
      <p:pic>
        <p:nvPicPr>
          <p:cNvPr id="7" name="Picture 6" descr="A banner with text on it&#10;&#10;Description automatically generated">
            <a:extLst>
              <a:ext uri="{FF2B5EF4-FFF2-40B4-BE49-F238E27FC236}">
                <a16:creationId xmlns:a16="http://schemas.microsoft.com/office/drawing/2014/main" id="{1E368A92-B542-FB76-A84A-2F7DC7F67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283" y="985095"/>
            <a:ext cx="5222292" cy="1837473"/>
          </a:xfrm>
          <a:prstGeom prst="rect">
            <a:avLst/>
          </a:prstGeom>
        </p:spPr>
      </p:pic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D5E684B4-7697-522D-17CF-90D01CDBA7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3181" y="3133493"/>
            <a:ext cx="6118778" cy="327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008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727D4-84FD-F91C-963A-27182015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5C13F0-9704-5142-A8B3-618A8C69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11A19-2EC2-6A2E-7BC7-493F2FC7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D096B3C-C4A1-379B-954C-6EF7F1D1A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35624"/>
            <a:ext cx="5747656" cy="5301008"/>
          </a:xfrm>
        </p:spPr>
        <p:txBody>
          <a:bodyPr/>
          <a:lstStyle/>
          <a:p>
            <a:r>
              <a:rPr lang="en-US" sz="2000" dirty="0"/>
              <a:t>The transient emission (from shock breakout to late-time evolution) requires broad band light curves and spectra (from IR to </a:t>
            </a:r>
            <a:r>
              <a:rPr lang="en-US" sz="2000" dirty="0">
                <a:latin typeface="Symbol" pitchFamily="2" charset="2"/>
              </a:rPr>
              <a:t>g</a:t>
            </a:r>
            <a:r>
              <a:rPr lang="en-US" sz="2000" dirty="0"/>
              <a:t>-ray) provide clues to help us understand both the progenitor and the engine.</a:t>
            </a:r>
          </a:p>
          <a:p>
            <a:r>
              <a:rPr lang="en-US" sz="2000" dirty="0"/>
              <a:t>Combined with observations of nucleosynthetic yields (nebular-phase spectra, SN remnants, Galactic Chemical Evolution), compact remnants (e.g. spin, mass), these observations can bolster what we learn from GWs and neutrinos about the SN engine and its progenitor.</a:t>
            </a:r>
          </a:p>
          <a:p>
            <a:r>
              <a:rPr lang="en-US" sz="2000" dirty="0">
                <a:solidFill>
                  <a:srgbClr val="00B050"/>
                </a:solidFill>
              </a:rPr>
              <a:t>For EM studies, we will need to combine </a:t>
            </a:r>
            <a:r>
              <a:rPr lang="en-US" sz="2000" dirty="0">
                <a:solidFill>
                  <a:srgbClr val="FF0000"/>
                </a:solidFill>
              </a:rPr>
              <a:t>experimental </a:t>
            </a:r>
            <a:r>
              <a:rPr lang="en-US" sz="2000" dirty="0">
                <a:solidFill>
                  <a:srgbClr val="00B050"/>
                </a:solidFill>
              </a:rPr>
              <a:t>and theoretical physics with multi-physics calculations.  We need to broaden our ties to the different physics &amp; engineering communities.</a:t>
            </a:r>
          </a:p>
        </p:txBody>
      </p:sp>
      <p:pic>
        <p:nvPicPr>
          <p:cNvPr id="6" name="Picture 5" descr="A poster with text and images&#10;&#10;Description automatically generated">
            <a:extLst>
              <a:ext uri="{FF2B5EF4-FFF2-40B4-BE49-F238E27FC236}">
                <a16:creationId xmlns:a16="http://schemas.microsoft.com/office/drawing/2014/main" id="{7E230315-466C-2FA8-53ED-AA1EFB01B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6" y="199279"/>
            <a:ext cx="6274526" cy="3529421"/>
          </a:xfrm>
          <a:prstGeom prst="rect">
            <a:avLst/>
          </a:prstGeom>
        </p:spPr>
      </p:pic>
      <p:pic>
        <p:nvPicPr>
          <p:cNvPr id="8" name="Picture 7" descr="Qr code&#10;&#10;AI-generated content may be incorrect.">
            <a:extLst>
              <a:ext uri="{FF2B5EF4-FFF2-40B4-BE49-F238E27FC236}">
                <a16:creationId xmlns:a16="http://schemas.microsoft.com/office/drawing/2014/main" id="{11FF686C-1B66-FF17-9E70-FBC2FCF8B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482" y="3927977"/>
            <a:ext cx="1743406" cy="22541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84F6F4-C783-2E15-F432-89858B2029C2}"/>
              </a:ext>
            </a:extLst>
          </p:cNvPr>
          <p:cNvSpPr txBox="1"/>
          <p:nvPr/>
        </p:nvSpPr>
        <p:spPr>
          <a:xfrm>
            <a:off x="7750672" y="4163618"/>
            <a:ext cx="2372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We should do this as a community.  Please join our team and evolve this discussion!</a:t>
            </a:r>
          </a:p>
        </p:txBody>
      </p:sp>
    </p:spTree>
    <p:extLst>
      <p:ext uri="{BB962C8B-B14F-4D97-AF65-F5344CB8AC3E}">
        <p14:creationId xmlns:p14="http://schemas.microsoft.com/office/powerpoint/2010/main" val="36212441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87799-8438-4AE9-FC58-31EE8BBDB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mass diagram&#10;&#10;Description automatically generated with medium confidence">
            <a:extLst>
              <a:ext uri="{FF2B5EF4-FFF2-40B4-BE49-F238E27FC236}">
                <a16:creationId xmlns:a16="http://schemas.microsoft.com/office/drawing/2014/main" id="{71602064-7AA1-5434-0073-D38847E45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2761" y="2527766"/>
            <a:ext cx="4016287" cy="3428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51B07C-EC6C-96A3-ED58-FEFA7A222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904" y="98167"/>
            <a:ext cx="8984146" cy="976478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Compact Remnant Properties</a:t>
            </a:r>
          </a:p>
        </p:txBody>
      </p:sp>
      <p:pic>
        <p:nvPicPr>
          <p:cNvPr id="4" name="New picture">
            <a:extLst>
              <a:ext uri="{FF2B5EF4-FFF2-40B4-BE49-F238E27FC236}">
                <a16:creationId xmlns:a16="http://schemas.microsoft.com/office/drawing/2014/main" id="{6B2BAE62-C897-D15D-8E1E-25B4CE744F4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916255" y="3205908"/>
            <a:ext cx="4104854" cy="3286967"/>
          </a:xfrm>
          <a:prstGeom prst="rect">
            <a:avLst/>
          </a:prstGeom>
        </p:spPr>
      </p:pic>
      <p:pic>
        <p:nvPicPr>
          <p:cNvPr id="6" name="Picture 5" descr="A graph of a mass&#10;&#10;Description automatically generated">
            <a:extLst>
              <a:ext uri="{FF2B5EF4-FFF2-40B4-BE49-F238E27FC236}">
                <a16:creationId xmlns:a16="http://schemas.microsoft.com/office/drawing/2014/main" id="{6F3D41C5-5664-4DE6-F0E5-61BE561D0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0" y="3063875"/>
            <a:ext cx="3502446" cy="342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EA4986-B9D4-32BB-5880-FC674A462E9E}"/>
              </a:ext>
            </a:extLst>
          </p:cNvPr>
          <p:cNvSpPr txBox="1"/>
          <p:nvPr/>
        </p:nvSpPr>
        <p:spPr>
          <a:xfrm>
            <a:off x="318767" y="1184742"/>
            <a:ext cx="3112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Coupling Stellar Models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constrained by SN ejecta remnants, …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Supernova Engine and Explosion  calculations with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understanding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5557F7-D961-731F-2090-0FA8B0D60D5F}"/>
              </a:ext>
            </a:extLst>
          </p:cNvPr>
          <p:cNvSpPr txBox="1"/>
          <p:nvPr/>
        </p:nvSpPr>
        <p:spPr>
          <a:xfrm>
            <a:off x="4261278" y="1127712"/>
            <a:ext cx="31128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Folding our knowledge of stellar evolution and supernovae with a knowledge of Binary Stars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stellar observations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), physics of binary interactions (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e.g. Luminous Red Novae, …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).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AF7E672-29C6-E03C-8B68-D6A1FA7CBFCA}"/>
              </a:ext>
            </a:extLst>
          </p:cNvPr>
          <p:cNvSpPr/>
          <p:nvPr/>
        </p:nvSpPr>
        <p:spPr>
          <a:xfrm>
            <a:off x="3431619" y="2007158"/>
            <a:ext cx="733472" cy="3445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65A4D35-B9DF-1508-40BC-DDE801344138}"/>
              </a:ext>
            </a:extLst>
          </p:cNvPr>
          <p:cNvSpPr/>
          <p:nvPr/>
        </p:nvSpPr>
        <p:spPr>
          <a:xfrm>
            <a:off x="7469138" y="1850826"/>
            <a:ext cx="733472" cy="34455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DFF3F5B-1F23-A501-3A80-1B8CFF229FAE}"/>
              </a:ext>
            </a:extLst>
          </p:cNvPr>
          <p:cNvSpPr txBox="1"/>
          <p:nvPr/>
        </p:nvSpPr>
        <p:spPr>
          <a:xfrm>
            <a:off x="8519244" y="898614"/>
            <a:ext cx="31128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Comparison to data requires understanding data systematics, analysis uncertainties (X-ray binaries, merging binaries), …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7A3A2C-113B-701D-7AE7-DC6840C3C0C1}"/>
              </a:ext>
            </a:extLst>
          </p:cNvPr>
          <p:cNvSpPr txBox="1"/>
          <p:nvPr/>
        </p:nvSpPr>
        <p:spPr>
          <a:xfrm>
            <a:off x="407624" y="3406703"/>
            <a:ext cx="170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Fryer et al.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F39CDE-DF46-60DF-EE0E-29543BC70BF2}"/>
              </a:ext>
            </a:extLst>
          </p:cNvPr>
          <p:cNvSpPr txBox="1"/>
          <p:nvPr/>
        </p:nvSpPr>
        <p:spPr>
          <a:xfrm>
            <a:off x="4165091" y="6390502"/>
            <a:ext cx="1813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Olejak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A2AA06-D1D2-DD9E-E5B1-4C3194FF3DA5}"/>
              </a:ext>
            </a:extLst>
          </p:cNvPr>
          <p:cNvSpPr txBox="1"/>
          <p:nvPr/>
        </p:nvSpPr>
        <p:spPr>
          <a:xfrm>
            <a:off x="8747325" y="5739257"/>
            <a:ext cx="2656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Ho, Ming-Feng, et al.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77250-4C64-1353-0C10-F9A1E4065867}"/>
              </a:ext>
            </a:extLst>
          </p:cNvPr>
          <p:cNvSpPr txBox="1"/>
          <p:nvPr/>
        </p:nvSpPr>
        <p:spPr>
          <a:xfrm>
            <a:off x="8636418" y="6218687"/>
            <a:ext cx="3282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Also see rates – Neha Singh’s talk</a:t>
            </a:r>
          </a:p>
        </p:txBody>
      </p:sp>
    </p:spTree>
    <p:extLst>
      <p:ext uri="{BB962C8B-B14F-4D97-AF65-F5344CB8AC3E}">
        <p14:creationId xmlns:p14="http://schemas.microsoft.com/office/powerpoint/2010/main" val="180633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DCD40-AE06-0137-460F-678B87F5B9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006DA-4087-4393-EFFC-9C62EA447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Angular Momentum in Stars Depends upon Coupling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0F3BE9-C519-D49A-8E8D-CD5BC3CB2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050BD-D5D4-004B-87E1-382D8D28594F}" type="datetime1">
              <a:rPr kumimoji="0" lang="en-US" sz="9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7/23/25</a:t>
            </a:fld>
            <a:r>
              <a:rPr kumimoji="0" lang="en-US" sz="9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|   </a:t>
            </a:r>
            <a:fld id="{5D01E7E5-6465-7A46-A26D-BAABC2D34D38}" type="slidenum">
              <a:rPr kumimoji="0" lang="en-US" sz="9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486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8C8BC-E38D-D070-0AD5-C5CAB656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 Alamos National Laboratory</a:t>
            </a: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E2381C7-16FD-66C6-BFE6-78DB314EB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0281" y="841588"/>
            <a:ext cx="5680710" cy="568071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C8277A-C163-B6E5-AD67-C9F88F052916}"/>
              </a:ext>
            </a:extLst>
          </p:cNvPr>
          <p:cNvSpPr txBox="1"/>
          <p:nvPr/>
        </p:nvSpPr>
        <p:spPr>
          <a:xfrm>
            <a:off x="461009" y="1402081"/>
            <a:ext cx="5147311" cy="4745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Different models produce different angular momentum profiles based on the recipe for their coupling: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Dotted:  </a:t>
            </a:r>
            <a:r>
              <a:rPr kumimoji="0" lang="en-US" sz="216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Meynet</a:t>
            </a: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no magnetic coupling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Solid:  </a:t>
            </a:r>
            <a:r>
              <a:rPr kumimoji="0" lang="en-US" sz="2160" b="0" i="0" u="none" strike="noStrike" kern="1200" cap="none" spc="0" normalizeH="0" baseline="0" noProof="0" dirty="0" err="1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Heger</a:t>
            </a: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– Tayler-Spruit Dynamo</a:t>
            </a:r>
          </a:p>
          <a:p>
            <a:pPr marL="342900" marR="0" lvl="0" indent="-34290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Dashed:  MESA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The red line shows the angular momentum required to make a 1000km disk.  </a:t>
            </a: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60" b="0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5486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6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Magnetar and NS accretion disks need special progenitors (probably limited to a small subset of massive collapse)</a:t>
            </a:r>
          </a:p>
        </p:txBody>
      </p:sp>
    </p:spTree>
    <p:extLst>
      <p:ext uri="{BB962C8B-B14F-4D97-AF65-F5344CB8AC3E}">
        <p14:creationId xmlns:p14="http://schemas.microsoft.com/office/powerpoint/2010/main" val="2723580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875DC-FF28-989B-E239-E731838EF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F86F6-57AD-17F0-669D-63AE28956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BH spins and GW probes of SN and GRB Engines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535070-0FC4-F96B-18CF-4A3AFEB83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B050BD-D5D4-004B-87E1-382D8D28594F}" type="datetime1">
              <a:rPr kumimoji="0" lang="en-US" sz="96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7/23/25</a:t>
            </a:fld>
            <a:r>
              <a:rPr kumimoji="0" lang="en-US" sz="9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|   </a:t>
            </a:r>
            <a:fld id="{5D01E7E5-6465-7A46-A26D-BAABC2D34D38}" type="slidenum">
              <a:rPr kumimoji="0" lang="en-US" sz="96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B53763-5CB5-9A32-2425-1F67AD597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 Alamos National Laboratory</a:t>
            </a:r>
            <a:endParaRPr kumimoji="0" lang="en-US" sz="96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BC8F8D-236C-85EF-80C5-4E0341846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238" y="2159057"/>
            <a:ext cx="11633523" cy="4249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8B6D18-D682-79F2-31D1-BAB477F1B736}"/>
              </a:ext>
            </a:extLst>
          </p:cNvPr>
          <p:cNvSpPr txBox="1"/>
          <p:nvPr/>
        </p:nvSpPr>
        <p:spPr>
          <a:xfrm>
            <a:off x="123048" y="971912"/>
            <a:ext cx="120604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One of the big uncertainties in stellar evolution is understanding the coupling between burning layers (with implications on BH spins, collapsar GRB models, magnetar explosions, …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3C3B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Gravitational wave data will ultimately be able to provide insight into this problem (already it suggests magnetars and NSAD engines are rare)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48BD459-AD7B-AAA5-6A0F-1835CFA1A2DE}"/>
              </a:ext>
            </a:extLst>
          </p:cNvPr>
          <p:cNvSpPr txBox="1"/>
          <p:nvPr/>
        </p:nvSpPr>
        <p:spPr>
          <a:xfrm>
            <a:off x="9553110" y="1891364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Belczynski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2120063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01359-6F90-9A41-1315-C39DB2AF0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9B87B-D022-F215-A9F2-79D8569ED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7" y="1"/>
            <a:ext cx="7190293" cy="1028149"/>
          </a:xfrm>
        </p:spPr>
        <p:txBody>
          <a:bodyPr/>
          <a:lstStyle/>
          <a:p>
            <a:r>
              <a:rPr lang="en-US" sz="2400" dirty="0"/>
              <a:t>Studying Supernova Nucleosynthesis (</a:t>
            </a:r>
            <a:r>
              <a:rPr lang="en-US" sz="2400" dirty="0">
                <a:latin typeface="Symbol" pitchFamily="2" charset="2"/>
              </a:rPr>
              <a:t>g</a:t>
            </a:r>
            <a:r>
              <a:rPr lang="en-US" sz="2400" dirty="0"/>
              <a:t>-ray detectors, e.g. </a:t>
            </a:r>
            <a:r>
              <a:rPr lang="en-US" sz="2400" dirty="0" err="1"/>
              <a:t>NuSTAR</a:t>
            </a:r>
            <a:r>
              <a:rPr lang="en-US" sz="2400" dirty="0"/>
              <a:t>, COSI):  </a:t>
            </a:r>
            <a:r>
              <a:rPr lang="en-US" sz="2400" dirty="0">
                <a:solidFill>
                  <a:srgbClr val="FF0000"/>
                </a:solidFill>
              </a:rPr>
              <a:t>Nuclear Physics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8F35AC-F176-77C2-BA6B-5DCF8D61DF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04012" y="6491818"/>
            <a:ext cx="2844800" cy="366182"/>
          </a:xfrm>
        </p:spPr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47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62BC64-C524-A284-570D-D62A9BB7E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B842AE8-6002-640D-7945-EB21832A4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51993" y="-14297"/>
            <a:ext cx="4524679" cy="687229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4219F4D-CA65-E841-F3BA-A39980FC9B5F}"/>
              </a:ext>
            </a:extLst>
          </p:cNvPr>
          <p:cNvSpPr txBox="1"/>
          <p:nvPr/>
        </p:nvSpPr>
        <p:spPr>
          <a:xfrm>
            <a:off x="8694941" y="270947"/>
            <a:ext cx="610424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baseline="30000" dirty="0"/>
              <a:t>44</a:t>
            </a:r>
            <a:r>
              <a:rPr lang="en-US" sz="2160" dirty="0"/>
              <a:t>Ti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98813F-E1F6-B56B-808C-90EC41BE1261}"/>
              </a:ext>
            </a:extLst>
          </p:cNvPr>
          <p:cNvSpPr txBox="1"/>
          <p:nvPr/>
        </p:nvSpPr>
        <p:spPr>
          <a:xfrm>
            <a:off x="8931236" y="3699947"/>
            <a:ext cx="65114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baseline="30000" dirty="0"/>
              <a:t>56</a:t>
            </a:r>
            <a:r>
              <a:rPr lang="en-US" sz="2160" dirty="0"/>
              <a:t>Ni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ABE985-9992-DA55-2BFC-F2122D997D1D}"/>
              </a:ext>
            </a:extLst>
          </p:cNvPr>
          <p:cNvSpPr txBox="1"/>
          <p:nvPr/>
        </p:nvSpPr>
        <p:spPr>
          <a:xfrm rot="5400000">
            <a:off x="6170003" y="4705280"/>
            <a:ext cx="295144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 err="1"/>
              <a:t>Magkotsios</a:t>
            </a:r>
            <a:r>
              <a:rPr lang="en-US" sz="2160" dirty="0"/>
              <a:t> et al. 2010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C19D1-964F-3C40-903D-D041AD0E4436}"/>
              </a:ext>
            </a:extLst>
          </p:cNvPr>
          <p:cNvSpPr txBox="1"/>
          <p:nvPr/>
        </p:nvSpPr>
        <p:spPr>
          <a:xfrm>
            <a:off x="231792" y="1028150"/>
            <a:ext cx="76263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Yields probe both the supernova progenitor and the explosion properties.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Radioactive Isotopes are the best probes of supernova engines.  </a:t>
            </a:r>
            <a:r>
              <a:rPr lang="en-US" baseline="30000" dirty="0"/>
              <a:t>56</a:t>
            </a:r>
            <a:r>
              <a:rPr lang="en-US" dirty="0"/>
              <a:t>Ni and </a:t>
            </a:r>
            <a:r>
              <a:rPr lang="en-US" baseline="30000" dirty="0"/>
              <a:t>44</a:t>
            </a:r>
            <a:r>
              <a:rPr lang="en-US" dirty="0"/>
              <a:t>Ti probe the innermost ejecta.   </a:t>
            </a:r>
            <a:r>
              <a:rPr lang="en-US" baseline="30000" dirty="0"/>
              <a:t>56</a:t>
            </a:r>
            <a:r>
              <a:rPr lang="en-US" dirty="0"/>
              <a:t>Ni  has been observed in nearby supernova explosions (e.g. SN 1987A). With its longer half life, </a:t>
            </a:r>
            <a:r>
              <a:rPr lang="en-US" baseline="30000" dirty="0"/>
              <a:t>44</a:t>
            </a:r>
            <a:r>
              <a:rPr lang="en-US" dirty="0"/>
              <a:t>Ti can be used to probe supernova remnants.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Laboratory experiments (e.g. at TRIUMF, ATLAS) constrain these yields.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459E43-4ECB-C5E8-E0B1-7E8719845817}"/>
              </a:ext>
            </a:extLst>
          </p:cNvPr>
          <p:cNvSpPr txBox="1"/>
          <p:nvPr/>
        </p:nvSpPr>
        <p:spPr>
          <a:xfrm>
            <a:off x="88324" y="3488603"/>
            <a:ext cx="217194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Detailed yields also require accurate simulations to determine the: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6"/>
                </a:solidFill>
              </a:rPr>
              <a:t>Progenitor structures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600" dirty="0">
                <a:solidFill>
                  <a:schemeClr val="accent6"/>
                </a:solidFill>
              </a:rPr>
              <a:t>3D explosion evolution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pic>
        <p:nvPicPr>
          <p:cNvPr id="5" name="Picture 4" descr="A graph showing different colored lines&#10;&#10;Description automatically generated">
            <a:extLst>
              <a:ext uri="{FF2B5EF4-FFF2-40B4-BE49-F238E27FC236}">
                <a16:creationId xmlns:a16="http://schemas.microsoft.com/office/drawing/2014/main" id="{4B9BEC62-A32C-20BE-70AB-111BACF58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0994" y="3176983"/>
            <a:ext cx="5024508" cy="36810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3F968E-A40B-42D0-097B-ECE462ECB5D9}"/>
              </a:ext>
            </a:extLst>
          </p:cNvPr>
          <p:cNvSpPr txBox="1"/>
          <p:nvPr/>
        </p:nvSpPr>
        <p:spPr>
          <a:xfrm>
            <a:off x="3333415" y="5829850"/>
            <a:ext cx="1962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Vance et al. 2020</a:t>
            </a:r>
          </a:p>
        </p:txBody>
      </p:sp>
    </p:spTree>
    <p:extLst>
      <p:ext uri="{BB962C8B-B14F-4D97-AF65-F5344CB8AC3E}">
        <p14:creationId xmlns:p14="http://schemas.microsoft.com/office/powerpoint/2010/main" val="26365231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DA940-472B-755E-9386-C47D99F1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Time Domain and Multi-Messenger Astronomy?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47DED03-2BF1-4BB8-69DB-244629810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48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B2E8EE-5CC1-6BF3-12C1-71F996DB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59EAD97-B964-4ED6-93EC-3998392045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478" y="1131636"/>
            <a:ext cx="11630722" cy="5194128"/>
          </a:xfrm>
        </p:spPr>
        <p:txBody>
          <a:bodyPr/>
          <a:lstStyle/>
          <a:p>
            <a:r>
              <a:rPr lang="en-US" sz="1900" dirty="0"/>
              <a:t>Time-Domain, a.k.a. transients.  From the first TDAMM meeting:  supernovae, novae (including dwarf and luminous red varieties), fast blue optical transients (FBOTS), flares in active galactic nuclei, pulsars, x-ray bursts, gamma-ray bursts, </a:t>
            </a:r>
            <a:r>
              <a:rPr lang="en-US" sz="1900" dirty="0" err="1"/>
              <a:t>kilonovae</a:t>
            </a:r>
            <a:r>
              <a:rPr lang="en-US" sz="1900" dirty="0"/>
              <a:t>, tidal disruption events (TDEs), and extreme mass ratio </a:t>
            </a:r>
            <a:r>
              <a:rPr lang="en-US" sz="1900" dirty="0" err="1"/>
              <a:t>inspirals</a:t>
            </a:r>
            <a:r>
              <a:rPr lang="en-US" sz="1900" dirty="0"/>
              <a:t> (EMRIs), …</a:t>
            </a:r>
          </a:p>
          <a:p>
            <a:r>
              <a:rPr lang="en-US" sz="1900" dirty="0"/>
              <a:t>Multi-messenger:  Initially many wanted multi-messenger to refer only to phenomena where there are </a:t>
            </a:r>
            <a:r>
              <a:rPr lang="en-US" sz="1900" dirty="0">
                <a:solidFill>
                  <a:schemeClr val="accent6"/>
                </a:solidFill>
              </a:rPr>
              <a:t>concurrent </a:t>
            </a:r>
            <a:r>
              <a:rPr lang="en-US" sz="1900" dirty="0"/>
              <a:t>observations using different </a:t>
            </a:r>
            <a:r>
              <a:rPr lang="en-US" sz="1900" dirty="0">
                <a:solidFill>
                  <a:schemeClr val="accent6"/>
                </a:solidFill>
              </a:rPr>
              <a:t>particles</a:t>
            </a:r>
            <a:r>
              <a:rPr lang="en-US" sz="1900" dirty="0"/>
              <a:t>.  This was neither the intent nor is it ideal to advance science.</a:t>
            </a:r>
          </a:p>
          <a:p>
            <a:pPr marL="365760">
              <a:buFont typeface="Wingdings" pitchFamily="2" charset="2"/>
              <a:buChar char="Ø"/>
            </a:pPr>
            <a:r>
              <a:rPr lang="en-US" sz="1900" dirty="0"/>
              <a:t> Concurrent events are rare and there is a wealth of data we can use to understand events if we take in </a:t>
            </a:r>
            <a:r>
              <a:rPr lang="en-US" sz="1900" dirty="0">
                <a:solidFill>
                  <a:schemeClr val="accent6"/>
                </a:solidFill>
              </a:rPr>
              <a:t>all of the observations</a:t>
            </a:r>
            <a:r>
              <a:rPr lang="en-US" sz="1900" dirty="0"/>
              <a:t>, not just those done concurrently.  But this requires a theoretical understanding.</a:t>
            </a:r>
          </a:p>
          <a:p>
            <a:pPr marL="365760">
              <a:buFont typeface="Wingdings" pitchFamily="2" charset="2"/>
              <a:buChar char="Ø"/>
            </a:pPr>
            <a:r>
              <a:rPr lang="en-US" sz="1900" dirty="0"/>
              <a:t> Photons of different energies probe different aspects of a phenomenon (nuclear decay, thermal emission, synchrotron emission, dust scattering, …).  We need broad-band photon coverage to probe many events.  Again, a good theory understanding would make this clear.</a:t>
            </a:r>
          </a:p>
          <a:p>
            <a:pPr marL="365760">
              <a:buFont typeface="Wingdings" pitchFamily="2" charset="2"/>
              <a:buChar char="Ø"/>
            </a:pPr>
            <a:r>
              <a:rPr lang="en-US" sz="1900" dirty="0"/>
              <a:t> Just because it is a different “messenger” arising from an event doesn’t mean it helps us understand that event.  For example, in supernovae, gravitational waves, neutrinos, gamma-rays from radioactive decay, shock breakout, etc. all probe the engine.  Cosmic rays, high energy gamma-rays and, in some cases, light-curves, are better probes of the circumstellar medium.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7862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hart&#10;&#10;AI-generated content may be incorrect.">
            <a:extLst>
              <a:ext uri="{FF2B5EF4-FFF2-40B4-BE49-F238E27FC236}">
                <a16:creationId xmlns:a16="http://schemas.microsoft.com/office/drawing/2014/main" id="{D407CD09-F989-9BE2-14B8-1FD60387B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23" y="2419706"/>
            <a:ext cx="10758353" cy="41147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618FA2-B3D6-48C8-171F-8754E2702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Waves and Neutrinos vs. Electromagnetic observations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F66F68-3277-392F-3791-856B3ABE4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C9516-6DD1-8867-5139-55D35FAFC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2AD4751-F6FE-9CF6-6426-F5E2D6BE8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510" y="1014014"/>
            <a:ext cx="11886978" cy="1187711"/>
          </a:xfrm>
        </p:spPr>
        <p:txBody>
          <a:bodyPr/>
          <a:lstStyle/>
          <a:p>
            <a:r>
              <a:rPr lang="en-US" sz="1800" dirty="0"/>
              <a:t>GWs and neutrinos directly probe the physics in the core.  We have long known the GWs can determine if the collapsed core is rotating rapidly</a:t>
            </a:r>
            <a:r>
              <a:rPr lang="en-US" sz="1800" dirty="0">
                <a:solidFill>
                  <a:srgbClr val="00B050"/>
                </a:solidFill>
              </a:rPr>
              <a:t>.  But we will be limited by small number statistics.</a:t>
            </a:r>
          </a:p>
          <a:p>
            <a:r>
              <a:rPr lang="en-US" sz="1800" dirty="0"/>
              <a:t>We have a lot of EM data.  But these observations require a lot of intermediate physics (</a:t>
            </a:r>
            <a:r>
              <a:rPr lang="en-US" sz="1800" dirty="0">
                <a:solidFill>
                  <a:srgbClr val="00B050"/>
                </a:solidFill>
              </a:rPr>
              <a:t>not direct  proof says Thomas</a:t>
            </a:r>
            <a:r>
              <a:rPr lang="en-US" sz="1800" dirty="0"/>
              <a:t>).  These calculations are pushing the limits of our ability to model complex physics and we are limited by our uncertainties.  </a:t>
            </a:r>
            <a:r>
              <a:rPr lang="en-US" sz="1800" dirty="0">
                <a:solidFill>
                  <a:srgbClr val="00B050"/>
                </a:solidFill>
              </a:rPr>
              <a:t>As a community, we are looking at how we can do better!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A0E8E8-1A7E-D485-0AC0-EA439A2509F1}"/>
              </a:ext>
            </a:extLst>
          </p:cNvPr>
          <p:cNvSpPr txBox="1"/>
          <p:nvPr/>
        </p:nvSpPr>
        <p:spPr>
          <a:xfrm rot="5400000">
            <a:off x="9811219" y="4215687"/>
            <a:ext cx="3705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Murphy, D. et al. 2024, also recall Alejandro Casallas Lagos’ talk</a:t>
            </a:r>
          </a:p>
        </p:txBody>
      </p:sp>
    </p:spTree>
    <p:extLst>
      <p:ext uri="{BB962C8B-B14F-4D97-AF65-F5344CB8AC3E}">
        <p14:creationId xmlns:p14="http://schemas.microsoft.com/office/powerpoint/2010/main" val="1766131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865CF51F-5C13-EB5A-7B15-26BEB996A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2A4F021-AB6B-5B02-0B2F-75FFA255FC57}"/>
              </a:ext>
            </a:extLst>
          </p:cNvPr>
          <p:cNvGrpSpPr/>
          <p:nvPr/>
        </p:nvGrpSpPr>
        <p:grpSpPr>
          <a:xfrm>
            <a:off x="935992" y="737604"/>
            <a:ext cx="1554138" cy="1162279"/>
            <a:chOff x="685525" y="491156"/>
            <a:chExt cx="1969339" cy="1472792"/>
          </a:xfrm>
        </p:grpSpPr>
        <p:pic>
          <p:nvPicPr>
            <p:cNvPr id="4112" name="Picture 16">
              <a:extLst>
                <a:ext uri="{FF2B5EF4-FFF2-40B4-BE49-F238E27FC236}">
                  <a16:creationId xmlns:a16="http://schemas.microsoft.com/office/drawing/2014/main" id="{EBB75894-A2D3-1CCC-810F-D07E032D14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64" y="491157"/>
              <a:ext cx="1967000" cy="1472791"/>
            </a:xfrm>
            <a:prstGeom prst="rect">
              <a:avLst/>
            </a:prstGeom>
            <a:noFill/>
            <a:ln w="127000">
              <a:noFill/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E86A8EAD-25D7-C27A-A892-586004EA6E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25" y="491156"/>
              <a:ext cx="1967000" cy="1472790"/>
            </a:xfrm>
            <a:prstGeom prst="rect">
              <a:avLst/>
            </a:prstGeom>
            <a:noFill/>
            <a:ln w="127000">
              <a:noFill/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1" name="Google Shape;151;p33">
            <a:extLst>
              <a:ext uri="{FF2B5EF4-FFF2-40B4-BE49-F238E27FC236}">
                <a16:creationId xmlns:a16="http://schemas.microsoft.com/office/drawing/2014/main" id="{11840216-177B-6B4A-DD4A-3DEEEC9A7C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2843816" y="3091694"/>
            <a:ext cx="6556432" cy="67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>
              <a:buSzPts val="3200"/>
            </a:pPr>
            <a:r>
              <a:rPr lang="en" sz="4000" dirty="0"/>
              <a:t>Core Collapse Supernovae</a:t>
            </a:r>
            <a:endParaRPr sz="2800" dirty="0"/>
          </a:p>
        </p:txBody>
      </p:sp>
      <p:sp>
        <p:nvSpPr>
          <p:cNvPr id="153" name="Google Shape;153;p33">
            <a:extLst>
              <a:ext uri="{FF2B5EF4-FFF2-40B4-BE49-F238E27FC236}">
                <a16:creationId xmlns:a16="http://schemas.microsoft.com/office/drawing/2014/main" id="{CA83E97A-16EB-3A0B-3DAA-C40432D0EEEF}"/>
              </a:ext>
            </a:extLst>
          </p:cNvPr>
          <p:cNvSpPr/>
          <p:nvPr/>
        </p:nvSpPr>
        <p:spPr>
          <a:xfrm>
            <a:off x="771868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009E7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Progenitor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33">
            <a:extLst>
              <a:ext uri="{FF2B5EF4-FFF2-40B4-BE49-F238E27FC236}">
                <a16:creationId xmlns:a16="http://schemas.microsoft.com/office/drawing/2014/main" id="{FACD6DB2-A93B-E653-884A-46973F0762EA}"/>
              </a:ext>
            </a:extLst>
          </p:cNvPr>
          <p:cNvSpPr/>
          <p:nvPr/>
        </p:nvSpPr>
        <p:spPr>
          <a:xfrm>
            <a:off x="2653626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50B4E9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Core Collapse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33">
            <a:extLst>
              <a:ext uri="{FF2B5EF4-FFF2-40B4-BE49-F238E27FC236}">
                <a16:creationId xmlns:a16="http://schemas.microsoft.com/office/drawing/2014/main" id="{3B4181C9-8F88-4203-3CB2-2C88A213402A}"/>
              </a:ext>
            </a:extLst>
          </p:cNvPr>
          <p:cNvSpPr/>
          <p:nvPr/>
        </p:nvSpPr>
        <p:spPr>
          <a:xfrm>
            <a:off x="4538021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009E7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Shock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&amp; Breakout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33">
            <a:extLst>
              <a:ext uri="{FF2B5EF4-FFF2-40B4-BE49-F238E27FC236}">
                <a16:creationId xmlns:a16="http://schemas.microsoft.com/office/drawing/2014/main" id="{1C12038A-D662-AE0D-E600-B71F3850DDFC}"/>
              </a:ext>
            </a:extLst>
          </p:cNvPr>
          <p:cNvSpPr/>
          <p:nvPr/>
        </p:nvSpPr>
        <p:spPr>
          <a:xfrm>
            <a:off x="6422418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50B4E9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Photosphere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33">
            <a:extLst>
              <a:ext uri="{FF2B5EF4-FFF2-40B4-BE49-F238E27FC236}">
                <a16:creationId xmlns:a16="http://schemas.microsoft.com/office/drawing/2014/main" id="{D7A7EB20-9F39-1DD4-6140-9014E32797F2}"/>
              </a:ext>
            </a:extLst>
          </p:cNvPr>
          <p:cNvSpPr/>
          <p:nvPr/>
        </p:nvSpPr>
        <p:spPr>
          <a:xfrm>
            <a:off x="8306811" y="2148369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009E7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Nebula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33">
            <a:extLst>
              <a:ext uri="{FF2B5EF4-FFF2-40B4-BE49-F238E27FC236}">
                <a16:creationId xmlns:a16="http://schemas.microsoft.com/office/drawing/2014/main" id="{B3FBE2FA-9E8D-1A65-72B9-54280DA413DE}"/>
              </a:ext>
            </a:extLst>
          </p:cNvPr>
          <p:cNvSpPr/>
          <p:nvPr/>
        </p:nvSpPr>
        <p:spPr>
          <a:xfrm>
            <a:off x="10191207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50B4E9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Remnant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33">
            <a:extLst>
              <a:ext uri="{FF2B5EF4-FFF2-40B4-BE49-F238E27FC236}">
                <a16:creationId xmlns:a16="http://schemas.microsoft.com/office/drawing/2014/main" id="{53899367-6E18-7263-9700-4976A99C6092}"/>
              </a:ext>
            </a:extLst>
          </p:cNvPr>
          <p:cNvSpPr/>
          <p:nvPr/>
        </p:nvSpPr>
        <p:spPr>
          <a:xfrm>
            <a:off x="7714445" y="2888675"/>
            <a:ext cx="4358390" cy="3932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50" y="21600"/>
                </a:moveTo>
                <a:lnTo>
                  <a:pt x="20250" y="21600"/>
                </a:lnTo>
                <a:cubicBezTo>
                  <a:pt x="20637" y="21600"/>
                  <a:pt x="20869" y="21600"/>
                  <a:pt x="21024" y="20984"/>
                </a:cubicBezTo>
                <a:cubicBezTo>
                  <a:pt x="21266" y="20014"/>
                  <a:pt x="21456" y="17914"/>
                  <a:pt x="21544" y="15250"/>
                </a:cubicBezTo>
                <a:cubicBezTo>
                  <a:pt x="21584" y="14219"/>
                  <a:pt x="21600" y="12161"/>
                  <a:pt x="21600" y="10800"/>
                </a:cubicBezTo>
                <a:cubicBezTo>
                  <a:pt x="21600" y="9439"/>
                  <a:pt x="21584" y="7381"/>
                  <a:pt x="21544" y="6350"/>
                </a:cubicBezTo>
                <a:cubicBezTo>
                  <a:pt x="21456" y="3686"/>
                  <a:pt x="21266" y="1586"/>
                  <a:pt x="21024" y="616"/>
                </a:cubicBezTo>
                <a:cubicBezTo>
                  <a:pt x="20869" y="0"/>
                  <a:pt x="20637" y="0"/>
                  <a:pt x="20250" y="0"/>
                </a:cubicBezTo>
                <a:lnTo>
                  <a:pt x="1350" y="0"/>
                </a:lnTo>
                <a:cubicBezTo>
                  <a:pt x="963" y="0"/>
                  <a:pt x="731" y="0"/>
                  <a:pt x="576" y="616"/>
                </a:cubicBezTo>
                <a:cubicBezTo>
                  <a:pt x="334" y="1586"/>
                  <a:pt x="144" y="3686"/>
                  <a:pt x="56" y="6350"/>
                </a:cubicBezTo>
                <a:cubicBezTo>
                  <a:pt x="16" y="7381"/>
                  <a:pt x="0" y="9439"/>
                  <a:pt x="0" y="10800"/>
                </a:cubicBezTo>
                <a:cubicBezTo>
                  <a:pt x="0" y="12161"/>
                  <a:pt x="16" y="14219"/>
                  <a:pt x="56" y="15250"/>
                </a:cubicBezTo>
                <a:cubicBezTo>
                  <a:pt x="144" y="17914"/>
                  <a:pt x="334" y="20014"/>
                  <a:pt x="576" y="20984"/>
                </a:cubicBezTo>
                <a:cubicBezTo>
                  <a:pt x="731" y="21600"/>
                  <a:pt x="963" y="21600"/>
                  <a:pt x="1350" y="21600"/>
                </a:cubicBezTo>
                <a:close/>
              </a:path>
            </a:pathLst>
          </a:custGeom>
          <a:solidFill>
            <a:srgbClr val="E69F00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Pre-solar grains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33">
            <a:extLst>
              <a:ext uri="{FF2B5EF4-FFF2-40B4-BE49-F238E27FC236}">
                <a16:creationId xmlns:a16="http://schemas.microsoft.com/office/drawing/2014/main" id="{F447C5C4-4241-A8F2-72BB-942A5CF9ED3C}"/>
              </a:ext>
            </a:extLst>
          </p:cNvPr>
          <p:cNvSpPr/>
          <p:nvPr/>
        </p:nvSpPr>
        <p:spPr>
          <a:xfrm>
            <a:off x="767297" y="3312910"/>
            <a:ext cx="11305537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Hydrodynamics</a:t>
            </a:r>
            <a:endParaRPr kumimoji="0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33">
            <a:extLst>
              <a:ext uri="{FF2B5EF4-FFF2-40B4-BE49-F238E27FC236}">
                <a16:creationId xmlns:a16="http://schemas.microsoft.com/office/drawing/2014/main" id="{2644A60A-BEB5-E728-3614-59A83E70D49A}"/>
              </a:ext>
            </a:extLst>
          </p:cNvPr>
          <p:cNvSpPr/>
          <p:nvPr/>
        </p:nvSpPr>
        <p:spPr>
          <a:xfrm>
            <a:off x="767298" y="3692421"/>
            <a:ext cx="4126674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Nucleosynthesis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33">
            <a:extLst>
              <a:ext uri="{FF2B5EF4-FFF2-40B4-BE49-F238E27FC236}">
                <a16:creationId xmlns:a16="http://schemas.microsoft.com/office/drawing/2014/main" id="{2B7DB2B9-97C0-1F97-B601-0731186615D8}"/>
              </a:ext>
            </a:extLst>
          </p:cNvPr>
          <p:cNvSpPr/>
          <p:nvPr/>
        </p:nvSpPr>
        <p:spPr>
          <a:xfrm>
            <a:off x="6976343" y="3692421"/>
            <a:ext cx="4542563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Chemistry/Materials Physics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33">
            <a:extLst>
              <a:ext uri="{FF2B5EF4-FFF2-40B4-BE49-F238E27FC236}">
                <a16:creationId xmlns:a16="http://schemas.microsoft.com/office/drawing/2014/main" id="{0B831CD1-0E4B-D19C-CE6A-7C670B02ACC6}"/>
              </a:ext>
            </a:extLst>
          </p:cNvPr>
          <p:cNvSpPr/>
          <p:nvPr/>
        </p:nvSpPr>
        <p:spPr>
          <a:xfrm>
            <a:off x="2653495" y="4078509"/>
            <a:ext cx="188175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ν Transport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33">
            <a:extLst>
              <a:ext uri="{FF2B5EF4-FFF2-40B4-BE49-F238E27FC236}">
                <a16:creationId xmlns:a16="http://schemas.microsoft.com/office/drawing/2014/main" id="{B13F6584-962E-845D-62B5-583B35A8C481}"/>
              </a:ext>
            </a:extLst>
          </p:cNvPr>
          <p:cNvSpPr/>
          <p:nvPr/>
        </p:nvSpPr>
        <p:spPr>
          <a:xfrm>
            <a:off x="5477725" y="4091092"/>
            <a:ext cx="659510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Photon Transport / Atomic Physics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33">
            <a:extLst>
              <a:ext uri="{FF2B5EF4-FFF2-40B4-BE49-F238E27FC236}">
                <a16:creationId xmlns:a16="http://schemas.microsoft.com/office/drawing/2014/main" id="{B40B1BDE-9632-E297-1F0E-41CC410B56CE}"/>
              </a:ext>
            </a:extLst>
          </p:cNvPr>
          <p:cNvSpPr/>
          <p:nvPr/>
        </p:nvSpPr>
        <p:spPr>
          <a:xfrm>
            <a:off x="2653495" y="4506956"/>
            <a:ext cx="188175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33">
            <a:extLst>
              <a:ext uri="{FF2B5EF4-FFF2-40B4-BE49-F238E27FC236}">
                <a16:creationId xmlns:a16="http://schemas.microsoft.com/office/drawing/2014/main" id="{D3772D35-090E-B975-97EC-669EFA8666AB}"/>
              </a:ext>
            </a:extLst>
          </p:cNvPr>
          <p:cNvSpPr/>
          <p:nvPr/>
        </p:nvSpPr>
        <p:spPr>
          <a:xfrm>
            <a:off x="10188439" y="4859539"/>
            <a:ext cx="1883213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Cosmic Rays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33">
            <a:extLst>
              <a:ext uri="{FF2B5EF4-FFF2-40B4-BE49-F238E27FC236}">
                <a16:creationId xmlns:a16="http://schemas.microsoft.com/office/drawing/2014/main" id="{F4B49BCB-17CC-8912-F20D-277BFCAA06D2}"/>
              </a:ext>
            </a:extLst>
          </p:cNvPr>
          <p:cNvSpPr/>
          <p:nvPr/>
        </p:nvSpPr>
        <p:spPr>
          <a:xfrm>
            <a:off x="2653495" y="4904314"/>
            <a:ext cx="188175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Nuclear EOS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33">
            <a:extLst>
              <a:ext uri="{FF2B5EF4-FFF2-40B4-BE49-F238E27FC236}">
                <a16:creationId xmlns:a16="http://schemas.microsoft.com/office/drawing/2014/main" id="{B0FF59F4-4115-C221-E87C-0B2E9EFCE224}"/>
              </a:ext>
            </a:extLst>
          </p:cNvPr>
          <p:cNvSpPr/>
          <p:nvPr/>
        </p:nvSpPr>
        <p:spPr>
          <a:xfrm>
            <a:off x="7292885" y="4497980"/>
            <a:ext cx="477994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Plasma Physics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0CA3E1-1949-9FCA-A968-06F78C38B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855" y="724425"/>
            <a:ext cx="1518682" cy="1119294"/>
          </a:xfrm>
          <a:prstGeom prst="rect">
            <a:avLst/>
          </a:prstGeom>
          <a:ln w="127000">
            <a:noFill/>
            <a:prstDash val="sysDot"/>
          </a:ln>
        </p:spPr>
      </p:pic>
      <p:pic>
        <p:nvPicPr>
          <p:cNvPr id="4100" name="Picture 4" descr="a gray, boxy satellite with wing-like solar panels and an opening at the top to collect UV light">
            <a:extLst>
              <a:ext uri="{FF2B5EF4-FFF2-40B4-BE49-F238E27FC236}">
                <a16:creationId xmlns:a16="http://schemas.microsoft.com/office/drawing/2014/main" id="{D7869A16-CB1B-AFAB-54BF-B52CB86D1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64" y="560515"/>
            <a:ext cx="1409037" cy="1335756"/>
          </a:xfrm>
          <a:prstGeom prst="rect">
            <a:avLst/>
          </a:prstGeom>
          <a:noFill/>
          <a:ln w="127000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C52FEC5-5801-44C2-7A2E-9490FAFE7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6"/>
          <a:stretch/>
        </p:blipFill>
        <p:spPr bwMode="auto">
          <a:xfrm>
            <a:off x="2908251" y="284133"/>
            <a:ext cx="1409037" cy="782263"/>
          </a:xfrm>
          <a:prstGeom prst="rect">
            <a:avLst/>
          </a:prstGeom>
          <a:noFill/>
          <a:ln w="127000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A9248906-1799-A87E-0309-6C8D89F1F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9"/>
          <a:stretch/>
        </p:blipFill>
        <p:spPr bwMode="auto">
          <a:xfrm>
            <a:off x="2830022" y="1354066"/>
            <a:ext cx="1528704" cy="639986"/>
          </a:xfrm>
          <a:prstGeom prst="rect">
            <a:avLst/>
          </a:prstGeom>
          <a:noFill/>
          <a:ln w="127000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FF9EBAE9-3101-C3E3-9276-A0755350CC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0822" y="192625"/>
            <a:ext cx="1508194" cy="976277"/>
          </a:xfrm>
          <a:prstGeom prst="rect">
            <a:avLst/>
          </a:prstGeom>
          <a:noFill/>
          <a:ln w="127000"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4124" descr="A satellite with a row of solar panels&#10;&#10;Description automatically generated">
            <a:extLst>
              <a:ext uri="{FF2B5EF4-FFF2-40B4-BE49-F238E27FC236}">
                <a16:creationId xmlns:a16="http://schemas.microsoft.com/office/drawing/2014/main" id="{5DCF4DC0-AFE5-6819-BF5D-7B8F9F4038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04" y="600158"/>
            <a:ext cx="1348936" cy="1348936"/>
          </a:xfrm>
          <a:prstGeom prst="rect">
            <a:avLst/>
          </a:prstGeom>
          <a:ln w="127000">
            <a:noFill/>
            <a:prstDash val="sysDot"/>
          </a:ln>
        </p:spPr>
      </p:pic>
      <p:pic>
        <p:nvPicPr>
          <p:cNvPr id="4138" name="Picture 42" descr="Gallery - Roman Space Telescope/NASA">
            <a:extLst>
              <a:ext uri="{FF2B5EF4-FFF2-40B4-BE49-F238E27FC236}">
                <a16:creationId xmlns:a16="http://schemas.microsoft.com/office/drawing/2014/main" id="{D7AE2868-D774-0719-13C0-7FD202F96A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2" t="27279" r="27387" b="27048"/>
          <a:stretch/>
        </p:blipFill>
        <p:spPr bwMode="auto">
          <a:xfrm rot="5400000">
            <a:off x="6489042" y="611801"/>
            <a:ext cx="1885415" cy="105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1F19CF-5B1F-03E2-81B1-E961D146E8ED}"/>
              </a:ext>
            </a:extLst>
          </p:cNvPr>
          <p:cNvSpPr txBox="1"/>
          <p:nvPr/>
        </p:nvSpPr>
        <p:spPr>
          <a:xfrm>
            <a:off x="667220" y="150782"/>
            <a:ext cx="113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Raph Hix</a:t>
            </a:r>
          </a:p>
        </p:txBody>
      </p:sp>
    </p:spTree>
    <p:extLst>
      <p:ext uri="{BB962C8B-B14F-4D97-AF65-F5344CB8AC3E}">
        <p14:creationId xmlns:p14="http://schemas.microsoft.com/office/powerpoint/2010/main" val="3119197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>
          <a:extLst>
            <a:ext uri="{FF2B5EF4-FFF2-40B4-BE49-F238E27FC236}">
              <a16:creationId xmlns:a16="http://schemas.microsoft.com/office/drawing/2014/main" id="{85F88E5D-37D6-81D2-A633-A0ADAE5CC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5A753FA4-8A78-F88C-5071-15B9D3039DB9}"/>
              </a:ext>
            </a:extLst>
          </p:cNvPr>
          <p:cNvGrpSpPr/>
          <p:nvPr/>
        </p:nvGrpSpPr>
        <p:grpSpPr>
          <a:xfrm>
            <a:off x="935992" y="737604"/>
            <a:ext cx="1554138" cy="1162279"/>
            <a:chOff x="685525" y="491156"/>
            <a:chExt cx="1969339" cy="1472792"/>
          </a:xfrm>
        </p:grpSpPr>
        <p:pic>
          <p:nvPicPr>
            <p:cNvPr id="4112" name="Picture 16">
              <a:extLst>
                <a:ext uri="{FF2B5EF4-FFF2-40B4-BE49-F238E27FC236}">
                  <a16:creationId xmlns:a16="http://schemas.microsoft.com/office/drawing/2014/main" id="{723EE865-D184-626F-E879-5688649A6C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864" y="491157"/>
              <a:ext cx="1967000" cy="1472791"/>
            </a:xfrm>
            <a:prstGeom prst="rect">
              <a:avLst/>
            </a:prstGeom>
            <a:noFill/>
            <a:ln w="127000">
              <a:noFill/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6">
              <a:extLst>
                <a:ext uri="{FF2B5EF4-FFF2-40B4-BE49-F238E27FC236}">
                  <a16:creationId xmlns:a16="http://schemas.microsoft.com/office/drawing/2014/main" id="{E35C5ECB-2043-6091-2B8B-8ADBB1BCF1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525" y="491156"/>
              <a:ext cx="1967000" cy="1472790"/>
            </a:xfrm>
            <a:prstGeom prst="rect">
              <a:avLst/>
            </a:prstGeom>
            <a:noFill/>
            <a:ln w="127000">
              <a:noFill/>
              <a:prstDash val="sysDot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1" name="Google Shape;151;p33">
            <a:extLst>
              <a:ext uri="{FF2B5EF4-FFF2-40B4-BE49-F238E27FC236}">
                <a16:creationId xmlns:a16="http://schemas.microsoft.com/office/drawing/2014/main" id="{B4AA50EC-E827-C13D-7EAF-E69D9B4EAC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 rot="16200000">
            <a:off x="-2843816" y="3091694"/>
            <a:ext cx="6556432" cy="674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/>
          <a:p>
            <a:pPr>
              <a:buSzPts val="3200"/>
            </a:pPr>
            <a:r>
              <a:rPr lang="en" sz="4000" dirty="0"/>
              <a:t>Core Collapse Supernovae</a:t>
            </a:r>
            <a:endParaRPr sz="2800" dirty="0"/>
          </a:p>
        </p:txBody>
      </p:sp>
      <p:sp>
        <p:nvSpPr>
          <p:cNvPr id="153" name="Google Shape;153;p33">
            <a:extLst>
              <a:ext uri="{FF2B5EF4-FFF2-40B4-BE49-F238E27FC236}">
                <a16:creationId xmlns:a16="http://schemas.microsoft.com/office/drawing/2014/main" id="{568DE2CC-64CB-9E67-41E4-0307F6276CA1}"/>
              </a:ext>
            </a:extLst>
          </p:cNvPr>
          <p:cNvSpPr/>
          <p:nvPr/>
        </p:nvSpPr>
        <p:spPr>
          <a:xfrm>
            <a:off x="771868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009E7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Progenitor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4" name="Google Shape;154;p33">
            <a:extLst>
              <a:ext uri="{FF2B5EF4-FFF2-40B4-BE49-F238E27FC236}">
                <a16:creationId xmlns:a16="http://schemas.microsoft.com/office/drawing/2014/main" id="{089D17FB-7BB5-9FC6-0DC3-6B2021B2CE02}"/>
              </a:ext>
            </a:extLst>
          </p:cNvPr>
          <p:cNvSpPr/>
          <p:nvPr/>
        </p:nvSpPr>
        <p:spPr>
          <a:xfrm>
            <a:off x="2653626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50B4E9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Core Collapse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" name="Google Shape;155;p33">
            <a:extLst>
              <a:ext uri="{FF2B5EF4-FFF2-40B4-BE49-F238E27FC236}">
                <a16:creationId xmlns:a16="http://schemas.microsoft.com/office/drawing/2014/main" id="{C05B3AD8-E56E-CA2F-AFB9-44D0DA641DCE}"/>
              </a:ext>
            </a:extLst>
          </p:cNvPr>
          <p:cNvSpPr/>
          <p:nvPr/>
        </p:nvSpPr>
        <p:spPr>
          <a:xfrm>
            <a:off x="4538021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009E7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Shock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&amp; Breakout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6" name="Google Shape;156;p33">
            <a:extLst>
              <a:ext uri="{FF2B5EF4-FFF2-40B4-BE49-F238E27FC236}">
                <a16:creationId xmlns:a16="http://schemas.microsoft.com/office/drawing/2014/main" id="{FC6E2BCF-C9C9-D00B-E552-AA6395068770}"/>
              </a:ext>
            </a:extLst>
          </p:cNvPr>
          <p:cNvSpPr/>
          <p:nvPr/>
        </p:nvSpPr>
        <p:spPr>
          <a:xfrm>
            <a:off x="6422418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50B4E9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Photosphere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7" name="Google Shape;157;p33">
            <a:extLst>
              <a:ext uri="{FF2B5EF4-FFF2-40B4-BE49-F238E27FC236}">
                <a16:creationId xmlns:a16="http://schemas.microsoft.com/office/drawing/2014/main" id="{6F6CBBD3-12DE-B376-B3BA-F7C14B0ACB5B}"/>
              </a:ext>
            </a:extLst>
          </p:cNvPr>
          <p:cNvSpPr/>
          <p:nvPr/>
        </p:nvSpPr>
        <p:spPr>
          <a:xfrm>
            <a:off x="8306811" y="2148369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009E73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Nebula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8" name="Google Shape;158;p33">
            <a:extLst>
              <a:ext uri="{FF2B5EF4-FFF2-40B4-BE49-F238E27FC236}">
                <a16:creationId xmlns:a16="http://schemas.microsoft.com/office/drawing/2014/main" id="{8CB91D36-4FB0-E8BC-71E2-07D474F981A2}"/>
              </a:ext>
            </a:extLst>
          </p:cNvPr>
          <p:cNvSpPr/>
          <p:nvPr/>
        </p:nvSpPr>
        <p:spPr>
          <a:xfrm>
            <a:off x="10191207" y="2154851"/>
            <a:ext cx="1881628" cy="868196"/>
          </a:xfrm>
          <a:prstGeom prst="roundRect">
            <a:avLst>
              <a:gd name="adj" fmla="val 8475"/>
            </a:avLst>
          </a:prstGeom>
          <a:solidFill>
            <a:srgbClr val="50B4E9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Remnant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9" name="Google Shape;159;p33">
            <a:extLst>
              <a:ext uri="{FF2B5EF4-FFF2-40B4-BE49-F238E27FC236}">
                <a16:creationId xmlns:a16="http://schemas.microsoft.com/office/drawing/2014/main" id="{C9EE52E9-0A5E-125A-8E35-8FB30E4FC108}"/>
              </a:ext>
            </a:extLst>
          </p:cNvPr>
          <p:cNvSpPr/>
          <p:nvPr/>
        </p:nvSpPr>
        <p:spPr>
          <a:xfrm>
            <a:off x="7714445" y="2888675"/>
            <a:ext cx="4358390" cy="393264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350" y="21600"/>
                </a:moveTo>
                <a:lnTo>
                  <a:pt x="20250" y="21600"/>
                </a:lnTo>
                <a:cubicBezTo>
                  <a:pt x="20637" y="21600"/>
                  <a:pt x="20869" y="21600"/>
                  <a:pt x="21024" y="20984"/>
                </a:cubicBezTo>
                <a:cubicBezTo>
                  <a:pt x="21266" y="20014"/>
                  <a:pt x="21456" y="17914"/>
                  <a:pt x="21544" y="15250"/>
                </a:cubicBezTo>
                <a:cubicBezTo>
                  <a:pt x="21584" y="14219"/>
                  <a:pt x="21600" y="12161"/>
                  <a:pt x="21600" y="10800"/>
                </a:cubicBezTo>
                <a:cubicBezTo>
                  <a:pt x="21600" y="9439"/>
                  <a:pt x="21584" y="7381"/>
                  <a:pt x="21544" y="6350"/>
                </a:cubicBezTo>
                <a:cubicBezTo>
                  <a:pt x="21456" y="3686"/>
                  <a:pt x="21266" y="1586"/>
                  <a:pt x="21024" y="616"/>
                </a:cubicBezTo>
                <a:cubicBezTo>
                  <a:pt x="20869" y="0"/>
                  <a:pt x="20637" y="0"/>
                  <a:pt x="20250" y="0"/>
                </a:cubicBezTo>
                <a:lnTo>
                  <a:pt x="1350" y="0"/>
                </a:lnTo>
                <a:cubicBezTo>
                  <a:pt x="963" y="0"/>
                  <a:pt x="731" y="0"/>
                  <a:pt x="576" y="616"/>
                </a:cubicBezTo>
                <a:cubicBezTo>
                  <a:pt x="334" y="1586"/>
                  <a:pt x="144" y="3686"/>
                  <a:pt x="56" y="6350"/>
                </a:cubicBezTo>
                <a:cubicBezTo>
                  <a:pt x="16" y="7381"/>
                  <a:pt x="0" y="9439"/>
                  <a:pt x="0" y="10800"/>
                </a:cubicBezTo>
                <a:cubicBezTo>
                  <a:pt x="0" y="12161"/>
                  <a:pt x="16" y="14219"/>
                  <a:pt x="56" y="15250"/>
                </a:cubicBezTo>
                <a:cubicBezTo>
                  <a:pt x="144" y="17914"/>
                  <a:pt x="334" y="20014"/>
                  <a:pt x="576" y="20984"/>
                </a:cubicBezTo>
                <a:cubicBezTo>
                  <a:pt x="731" y="21600"/>
                  <a:pt x="963" y="21600"/>
                  <a:pt x="1350" y="21600"/>
                </a:cubicBezTo>
                <a:close/>
              </a:path>
            </a:pathLst>
          </a:custGeom>
          <a:solidFill>
            <a:srgbClr val="E69F00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Tx/>
              <a:buNone/>
              <a:tabLst/>
              <a:defRPr/>
            </a:pPr>
            <a:r>
              <a:rPr kumimoji="0" lang="e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Pre-solar grains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" name="Google Shape;160;p33">
            <a:extLst>
              <a:ext uri="{FF2B5EF4-FFF2-40B4-BE49-F238E27FC236}">
                <a16:creationId xmlns:a16="http://schemas.microsoft.com/office/drawing/2014/main" id="{3A9D3918-13C8-B7D8-A684-3B020291881C}"/>
              </a:ext>
            </a:extLst>
          </p:cNvPr>
          <p:cNvSpPr/>
          <p:nvPr/>
        </p:nvSpPr>
        <p:spPr>
          <a:xfrm>
            <a:off x="767297" y="3312910"/>
            <a:ext cx="11305537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Hydrodynamics</a:t>
            </a:r>
            <a:endParaRPr kumimoji="0" sz="6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1" name="Google Shape;161;p33">
            <a:extLst>
              <a:ext uri="{FF2B5EF4-FFF2-40B4-BE49-F238E27FC236}">
                <a16:creationId xmlns:a16="http://schemas.microsoft.com/office/drawing/2014/main" id="{180F1896-F0DA-27C0-2838-D37D126F28DA}"/>
              </a:ext>
            </a:extLst>
          </p:cNvPr>
          <p:cNvSpPr/>
          <p:nvPr/>
        </p:nvSpPr>
        <p:spPr>
          <a:xfrm>
            <a:off x="767298" y="3692421"/>
            <a:ext cx="4126674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Nucleosynthesis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2" name="Google Shape;162;p33">
            <a:extLst>
              <a:ext uri="{FF2B5EF4-FFF2-40B4-BE49-F238E27FC236}">
                <a16:creationId xmlns:a16="http://schemas.microsoft.com/office/drawing/2014/main" id="{F0270E18-76B7-9C69-F31F-C9BF667AC179}"/>
              </a:ext>
            </a:extLst>
          </p:cNvPr>
          <p:cNvSpPr/>
          <p:nvPr/>
        </p:nvSpPr>
        <p:spPr>
          <a:xfrm>
            <a:off x="6976343" y="3692421"/>
            <a:ext cx="4542563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Chemistry/Materials Physics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3" name="Google Shape;163;p33">
            <a:extLst>
              <a:ext uri="{FF2B5EF4-FFF2-40B4-BE49-F238E27FC236}">
                <a16:creationId xmlns:a16="http://schemas.microsoft.com/office/drawing/2014/main" id="{C02516E8-CC9E-F2B7-041C-6AF640425659}"/>
              </a:ext>
            </a:extLst>
          </p:cNvPr>
          <p:cNvSpPr/>
          <p:nvPr/>
        </p:nvSpPr>
        <p:spPr>
          <a:xfrm>
            <a:off x="2653495" y="4078509"/>
            <a:ext cx="188175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ν Transport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4" name="Google Shape;164;p33">
            <a:extLst>
              <a:ext uri="{FF2B5EF4-FFF2-40B4-BE49-F238E27FC236}">
                <a16:creationId xmlns:a16="http://schemas.microsoft.com/office/drawing/2014/main" id="{99133F68-E3A5-F321-3E0B-B2AE70E9484E}"/>
              </a:ext>
            </a:extLst>
          </p:cNvPr>
          <p:cNvSpPr/>
          <p:nvPr/>
        </p:nvSpPr>
        <p:spPr>
          <a:xfrm>
            <a:off x="5477725" y="4091092"/>
            <a:ext cx="659510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Photon Transport / Atomic Physics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5" name="Google Shape;165;p33">
            <a:extLst>
              <a:ext uri="{FF2B5EF4-FFF2-40B4-BE49-F238E27FC236}">
                <a16:creationId xmlns:a16="http://schemas.microsoft.com/office/drawing/2014/main" id="{AC5C8E0B-7D9A-6B06-0525-E0D31451CD5F}"/>
              </a:ext>
            </a:extLst>
          </p:cNvPr>
          <p:cNvSpPr/>
          <p:nvPr/>
        </p:nvSpPr>
        <p:spPr>
          <a:xfrm>
            <a:off x="2653495" y="4506956"/>
            <a:ext cx="188175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GR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6" name="Google Shape;166;p33">
            <a:extLst>
              <a:ext uri="{FF2B5EF4-FFF2-40B4-BE49-F238E27FC236}">
                <a16:creationId xmlns:a16="http://schemas.microsoft.com/office/drawing/2014/main" id="{85127D10-D08D-E624-3EDE-D0193203D517}"/>
              </a:ext>
            </a:extLst>
          </p:cNvPr>
          <p:cNvSpPr/>
          <p:nvPr/>
        </p:nvSpPr>
        <p:spPr>
          <a:xfrm>
            <a:off x="10188439" y="4859539"/>
            <a:ext cx="1883213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Cosmic Rays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7" name="Google Shape;167;p33">
            <a:extLst>
              <a:ext uri="{FF2B5EF4-FFF2-40B4-BE49-F238E27FC236}">
                <a16:creationId xmlns:a16="http://schemas.microsoft.com/office/drawing/2014/main" id="{82D22C27-8A31-B7C1-0D2E-BFCCA77ED9C9}"/>
              </a:ext>
            </a:extLst>
          </p:cNvPr>
          <p:cNvSpPr/>
          <p:nvPr/>
        </p:nvSpPr>
        <p:spPr>
          <a:xfrm>
            <a:off x="2653495" y="4904314"/>
            <a:ext cx="188175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Nuclear EOS</a:t>
            </a:r>
            <a:endParaRPr kumimoji="0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9" name="Google Shape;169;p33">
            <a:extLst>
              <a:ext uri="{FF2B5EF4-FFF2-40B4-BE49-F238E27FC236}">
                <a16:creationId xmlns:a16="http://schemas.microsoft.com/office/drawing/2014/main" id="{7CB59760-D482-252A-D745-DD165943CBBD}"/>
              </a:ext>
            </a:extLst>
          </p:cNvPr>
          <p:cNvSpPr/>
          <p:nvPr/>
        </p:nvSpPr>
        <p:spPr>
          <a:xfrm>
            <a:off x="7292885" y="4497980"/>
            <a:ext cx="4779949" cy="444000"/>
          </a:xfrm>
          <a:prstGeom prst="leftRightArrow">
            <a:avLst>
              <a:gd name="adj1" fmla="val 60000"/>
              <a:gd name="adj2" fmla="val 45776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25400" tIns="25400" rIns="25400" bIns="254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Tx/>
              <a:buNone/>
              <a:tabLst/>
              <a:defRPr/>
            </a:pPr>
            <a:r>
              <a:rPr kumimoji="0" lang="e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Plasma Physics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8FC04E-C968-585A-D948-43C470A5E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855" y="724425"/>
            <a:ext cx="1518682" cy="1119294"/>
          </a:xfrm>
          <a:prstGeom prst="rect">
            <a:avLst/>
          </a:prstGeom>
          <a:ln w="127000">
            <a:noFill/>
            <a:prstDash val="sysDot"/>
          </a:ln>
        </p:spPr>
      </p:pic>
      <p:pic>
        <p:nvPicPr>
          <p:cNvPr id="4100" name="Picture 4" descr="a gray, boxy satellite with wing-like solar panels and an opening at the top to collect UV light">
            <a:extLst>
              <a:ext uri="{FF2B5EF4-FFF2-40B4-BE49-F238E27FC236}">
                <a16:creationId xmlns:a16="http://schemas.microsoft.com/office/drawing/2014/main" id="{CD61F74C-8D25-B79C-A7F7-E00AB90D9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64" y="560515"/>
            <a:ext cx="1409037" cy="1335756"/>
          </a:xfrm>
          <a:prstGeom prst="rect">
            <a:avLst/>
          </a:prstGeom>
          <a:noFill/>
          <a:ln w="127000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5C1D56D4-9C17-FAEA-9053-3EAED5355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76"/>
          <a:stretch/>
        </p:blipFill>
        <p:spPr bwMode="auto">
          <a:xfrm>
            <a:off x="2908251" y="284133"/>
            <a:ext cx="1409037" cy="782263"/>
          </a:xfrm>
          <a:prstGeom prst="rect">
            <a:avLst/>
          </a:prstGeom>
          <a:noFill/>
          <a:ln w="127000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27B920D0-F881-F4E6-F68A-0994D4FD91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9"/>
          <a:stretch/>
        </p:blipFill>
        <p:spPr bwMode="auto">
          <a:xfrm>
            <a:off x="2830022" y="1354066"/>
            <a:ext cx="1528704" cy="639986"/>
          </a:xfrm>
          <a:prstGeom prst="rect">
            <a:avLst/>
          </a:prstGeom>
          <a:noFill/>
          <a:ln w="127000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7AFED6D4-7101-7C4F-8EBF-1E7D31608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40822" y="192625"/>
            <a:ext cx="1508194" cy="976277"/>
          </a:xfrm>
          <a:prstGeom prst="rect">
            <a:avLst/>
          </a:prstGeom>
          <a:noFill/>
          <a:ln w="127000"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onfiguration Manual">
            <a:extLst>
              <a:ext uri="{FF2B5EF4-FFF2-40B4-BE49-F238E27FC236}">
                <a16:creationId xmlns:a16="http://schemas.microsoft.com/office/drawing/2014/main" id="{5C2E06D2-D9DD-FF32-323F-D120B6776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659" y="5738466"/>
            <a:ext cx="2475086" cy="893414"/>
          </a:xfrm>
          <a:prstGeom prst="rect">
            <a:avLst/>
          </a:prstGeom>
          <a:noFill/>
          <a:ln w="123825"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4483AED-7273-AD22-0BB6-41CFF0831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29" y="5688478"/>
            <a:ext cx="1474926" cy="982830"/>
          </a:xfrm>
          <a:prstGeom prst="rect">
            <a:avLst/>
          </a:prstGeom>
          <a:noFill/>
          <a:ln w="123825"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VERITAS">
            <a:extLst>
              <a:ext uri="{FF2B5EF4-FFF2-40B4-BE49-F238E27FC236}">
                <a16:creationId xmlns:a16="http://schemas.microsoft.com/office/drawing/2014/main" id="{5F780A5D-C428-43BA-30EA-507E860CCB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896" y="5660327"/>
            <a:ext cx="1094476" cy="1046890"/>
          </a:xfrm>
          <a:prstGeom prst="rect">
            <a:avLst/>
          </a:prstGeom>
          <a:noFill/>
          <a:ln w="123825"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9535B54E-91ED-1FFC-44D8-AC1C7640D638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714895" y="4650388"/>
            <a:ext cx="1958709" cy="757176"/>
          </a:xfrm>
          <a:prstGeom prst="curvedConnector3">
            <a:avLst>
              <a:gd name="adj1" fmla="val 111671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Curved 32">
            <a:extLst>
              <a:ext uri="{FF2B5EF4-FFF2-40B4-BE49-F238E27FC236}">
                <a16:creationId xmlns:a16="http://schemas.microsoft.com/office/drawing/2014/main" id="{53F2F883-BE4A-BB0A-B5FE-B13E5273CF1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837332" y="5204854"/>
            <a:ext cx="678214" cy="357803"/>
          </a:xfrm>
          <a:prstGeom prst="curvedConnector3">
            <a:avLst>
              <a:gd name="adj1" fmla="val 50000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816B2B20-FA4A-788F-27AD-7C3DEA81ABA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312962" y="4686760"/>
            <a:ext cx="721194" cy="1055045"/>
          </a:xfrm>
          <a:prstGeom prst="curvedConnector2">
            <a:avLst/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041AC001-6CEB-2891-99CD-74727624011F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219872" y="4831431"/>
            <a:ext cx="937563" cy="729988"/>
          </a:xfrm>
          <a:prstGeom prst="curvedConnector3">
            <a:avLst>
              <a:gd name="adj1" fmla="val 94121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CE6B61B0-4A20-2B93-44F7-67AE16DBD38E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602926" y="4998136"/>
            <a:ext cx="1119854" cy="33632"/>
          </a:xfrm>
          <a:prstGeom prst="curvedConnector3">
            <a:avLst>
              <a:gd name="adj1" fmla="val 50000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17" name="Picture 4116">
            <a:extLst>
              <a:ext uri="{FF2B5EF4-FFF2-40B4-BE49-F238E27FC236}">
                <a16:creationId xmlns:a16="http://schemas.microsoft.com/office/drawing/2014/main" id="{66412F56-2813-32C5-79F0-9ECF51C036A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028" y="5176018"/>
            <a:ext cx="1171739" cy="1562318"/>
          </a:xfrm>
          <a:prstGeom prst="rect">
            <a:avLst/>
          </a:prstGeom>
          <a:ln w="127000">
            <a:noFill/>
            <a:prstDash val="solid"/>
          </a:ln>
        </p:spPr>
      </p:pic>
      <p:pic>
        <p:nvPicPr>
          <p:cNvPr id="4121" name="Picture 4120">
            <a:extLst>
              <a:ext uri="{FF2B5EF4-FFF2-40B4-BE49-F238E27FC236}">
                <a16:creationId xmlns:a16="http://schemas.microsoft.com/office/drawing/2014/main" id="{D8E01681-B60C-2D47-CF7C-F65D98FFCB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82642" y="5722863"/>
            <a:ext cx="793968" cy="1002384"/>
          </a:xfrm>
          <a:prstGeom prst="rect">
            <a:avLst/>
          </a:prstGeom>
          <a:ln w="127000">
            <a:noFill/>
            <a:prstDash val="sysDot"/>
          </a:ln>
        </p:spPr>
      </p:pic>
      <p:pic>
        <p:nvPicPr>
          <p:cNvPr id="4132" name="Picture 36">
            <a:extLst>
              <a:ext uri="{FF2B5EF4-FFF2-40B4-BE49-F238E27FC236}">
                <a16:creationId xmlns:a16="http://schemas.microsoft.com/office/drawing/2014/main" id="{B5668E90-4C8C-D71A-2436-D8935DE1F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648" y="5672906"/>
            <a:ext cx="1588643" cy="1049539"/>
          </a:xfrm>
          <a:prstGeom prst="rect">
            <a:avLst/>
          </a:prstGeom>
          <a:noFill/>
          <a:ln w="127000">
            <a:noFill/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5" name="Picture 4124" descr="A satellite with a row of solar panels&#10;&#10;Description automatically generated">
            <a:extLst>
              <a:ext uri="{FF2B5EF4-FFF2-40B4-BE49-F238E27FC236}">
                <a16:creationId xmlns:a16="http://schemas.microsoft.com/office/drawing/2014/main" id="{749CE431-C7B1-21AC-496B-7FED3172ABC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04" y="600158"/>
            <a:ext cx="1348936" cy="1348936"/>
          </a:xfrm>
          <a:prstGeom prst="rect">
            <a:avLst/>
          </a:prstGeom>
          <a:ln w="127000">
            <a:noFill/>
            <a:prstDash val="sysDot"/>
          </a:ln>
        </p:spPr>
      </p:pic>
      <p:pic>
        <p:nvPicPr>
          <p:cNvPr id="4138" name="Picture 42" descr="Gallery - Roman Space Telescope/NASA">
            <a:extLst>
              <a:ext uri="{FF2B5EF4-FFF2-40B4-BE49-F238E27FC236}">
                <a16:creationId xmlns:a16="http://schemas.microsoft.com/office/drawing/2014/main" id="{B6174FA7-0C61-3377-CDD6-AC2C94EBD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2" t="27279" r="27387" b="27048"/>
          <a:stretch/>
        </p:blipFill>
        <p:spPr bwMode="auto">
          <a:xfrm rot="5400000">
            <a:off x="6489042" y="611801"/>
            <a:ext cx="1885415" cy="1050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0" name="Picture 44" descr="Facility Construction | ZEUS">
            <a:extLst>
              <a:ext uri="{FF2B5EF4-FFF2-40B4-BE49-F238E27FC236}">
                <a16:creationId xmlns:a16="http://schemas.microsoft.com/office/drawing/2014/main" id="{D6109E7C-55E9-7539-9DA9-D9F2A06DF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4286" r="30297" b="33243"/>
          <a:stretch/>
        </p:blipFill>
        <p:spPr bwMode="auto">
          <a:xfrm>
            <a:off x="5017364" y="4640143"/>
            <a:ext cx="1377501" cy="860289"/>
          </a:xfrm>
          <a:prstGeom prst="rect">
            <a:avLst/>
          </a:prstGeom>
          <a:noFill/>
          <a:ln w="1270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2" name="Rectangle 4141">
            <a:extLst>
              <a:ext uri="{FF2B5EF4-FFF2-40B4-BE49-F238E27FC236}">
                <a16:creationId xmlns:a16="http://schemas.microsoft.com/office/drawing/2014/main" id="{AA9F197D-3573-EBB6-CD70-AFE4175A25B7}"/>
              </a:ext>
            </a:extLst>
          </p:cNvPr>
          <p:cNvSpPr/>
          <p:nvPr/>
        </p:nvSpPr>
        <p:spPr>
          <a:xfrm>
            <a:off x="2070617" y="5637992"/>
            <a:ext cx="176444" cy="110034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143" name="Picture 46" descr="Los Alamos Neutron Science Center">
            <a:extLst>
              <a:ext uri="{FF2B5EF4-FFF2-40B4-BE49-F238E27FC236}">
                <a16:creationId xmlns:a16="http://schemas.microsoft.com/office/drawing/2014/main" id="{D6B05426-F6D5-E64A-BEAA-A85933974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32" y="5708661"/>
            <a:ext cx="1451736" cy="96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Connector: Curved 42">
            <a:extLst>
              <a:ext uri="{FF2B5EF4-FFF2-40B4-BE49-F238E27FC236}">
                <a16:creationId xmlns:a16="http://schemas.microsoft.com/office/drawing/2014/main" id="{BA268445-E172-5E44-0B53-686A837F2B3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19637" y="4389771"/>
            <a:ext cx="1432347" cy="395191"/>
          </a:xfrm>
          <a:prstGeom prst="curvedConnector3">
            <a:avLst>
              <a:gd name="adj1" fmla="val 87037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12B5C4D0-7727-1451-6524-C9BE5C3EDB2C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2386802" y="5377069"/>
            <a:ext cx="588367" cy="251254"/>
          </a:xfrm>
          <a:prstGeom prst="curvedConnector3">
            <a:avLst>
              <a:gd name="adj1" fmla="val 50000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48" name="Connector: Curved 4147">
            <a:extLst>
              <a:ext uri="{FF2B5EF4-FFF2-40B4-BE49-F238E27FC236}">
                <a16:creationId xmlns:a16="http://schemas.microsoft.com/office/drawing/2014/main" id="{7F4CAD2D-5525-2A7D-4941-F6789A3DBCEC}"/>
              </a:ext>
            </a:extLst>
          </p:cNvPr>
          <p:cNvCxnSpPr>
            <a:cxnSpLocks/>
          </p:cNvCxnSpPr>
          <p:nvPr/>
        </p:nvCxnSpPr>
        <p:spPr>
          <a:xfrm rot="16200000" flipV="1">
            <a:off x="4238279" y="5297841"/>
            <a:ext cx="752230" cy="409178"/>
          </a:xfrm>
          <a:prstGeom prst="curvedConnector3">
            <a:avLst>
              <a:gd name="adj1" fmla="val 75982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52" name="Connector: Curved 4151">
            <a:extLst>
              <a:ext uri="{FF2B5EF4-FFF2-40B4-BE49-F238E27FC236}">
                <a16:creationId xmlns:a16="http://schemas.microsoft.com/office/drawing/2014/main" id="{34C93EAC-415C-C601-3A9D-5A5FDFB2A5E4}"/>
              </a:ext>
            </a:extLst>
          </p:cNvPr>
          <p:cNvCxnSpPr>
            <a:cxnSpLocks/>
          </p:cNvCxnSpPr>
          <p:nvPr/>
        </p:nvCxnSpPr>
        <p:spPr>
          <a:xfrm flipV="1">
            <a:off x="5788736" y="4329976"/>
            <a:ext cx="985745" cy="523709"/>
          </a:xfrm>
          <a:prstGeom prst="curvedConnector3">
            <a:avLst>
              <a:gd name="adj1" fmla="val 81157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Curved 50">
            <a:extLst>
              <a:ext uri="{FF2B5EF4-FFF2-40B4-BE49-F238E27FC236}">
                <a16:creationId xmlns:a16="http://schemas.microsoft.com/office/drawing/2014/main" id="{9AB75DAB-F0F8-21EB-84CE-B98A81B8F4F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642131" y="5285443"/>
            <a:ext cx="898724" cy="7323"/>
          </a:xfrm>
          <a:prstGeom prst="curvedConnector3">
            <a:avLst>
              <a:gd name="adj1" fmla="val 50000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Connector: Curved 129">
            <a:extLst>
              <a:ext uri="{FF2B5EF4-FFF2-40B4-BE49-F238E27FC236}">
                <a16:creationId xmlns:a16="http://schemas.microsoft.com/office/drawing/2014/main" id="{EAB539E2-B122-AC05-3AE9-EA0FB176991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61640" y="5091964"/>
            <a:ext cx="1254478" cy="7321"/>
          </a:xfrm>
          <a:prstGeom prst="curvedConnector3">
            <a:avLst>
              <a:gd name="adj1" fmla="val 50000"/>
            </a:avLst>
          </a:prstGeom>
          <a:ln w="127000">
            <a:solidFill>
              <a:srgbClr val="F0E44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031E306-3845-9E21-7810-6F24DD1C3ACA}"/>
              </a:ext>
            </a:extLst>
          </p:cNvPr>
          <p:cNvSpPr txBox="1"/>
          <p:nvPr/>
        </p:nvSpPr>
        <p:spPr>
          <a:xfrm>
            <a:off x="667220" y="150782"/>
            <a:ext cx="188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Raph Hix + Eric Burns</a:t>
            </a:r>
          </a:p>
        </p:txBody>
      </p:sp>
    </p:spTree>
    <p:extLst>
      <p:ext uri="{BB962C8B-B14F-4D97-AF65-F5344CB8AC3E}">
        <p14:creationId xmlns:p14="http://schemas.microsoft.com/office/powerpoint/2010/main" val="4779686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B16145-313D-4707-F114-AA8C7AD7A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8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E08959-4ADB-E1C7-3767-D13DF8354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pic>
        <p:nvPicPr>
          <p:cNvPr id="7" name="Picture 2" descr="figure2-4_topright.tif">
            <a:extLst>
              <a:ext uri="{FF2B5EF4-FFF2-40B4-BE49-F238E27FC236}">
                <a16:creationId xmlns:a16="http://schemas.microsoft.com/office/drawing/2014/main" id="{5090825A-7C5A-CEEC-0BF9-9C66A94DC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9" r="8975" b="6248"/>
          <a:stretch/>
        </p:blipFill>
        <p:spPr bwMode="auto">
          <a:xfrm>
            <a:off x="4205026" y="123594"/>
            <a:ext cx="7369754" cy="661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0A15E9-CDA9-E4C6-66F9-1D97C6F3A927}"/>
              </a:ext>
            </a:extLst>
          </p:cNvPr>
          <p:cNvSpPr txBox="1"/>
          <p:nvPr/>
        </p:nvSpPr>
        <p:spPr>
          <a:xfrm>
            <a:off x="245634" y="16913"/>
            <a:ext cx="3989873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schemeClr val="bg1"/>
                </a:solidFill>
              </a:rPr>
              <a:t>X-rays, Infrared and </a:t>
            </a:r>
            <a:r>
              <a:rPr lang="en-US" sz="2880" dirty="0">
                <a:solidFill>
                  <a:srgbClr val="FFFF00"/>
                </a:solidFill>
              </a:rPr>
              <a:t>Gamma-Rays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F3DF6-E95B-7AE2-536E-25586C3FCD4D}"/>
              </a:ext>
            </a:extLst>
          </p:cNvPr>
          <p:cNvSpPr txBox="1"/>
          <p:nvPr/>
        </p:nvSpPr>
        <p:spPr>
          <a:xfrm>
            <a:off x="215153" y="1234439"/>
            <a:ext cx="3989873" cy="5115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20" dirty="0"/>
              <a:t>The puzzle of the Cassiopeia A Supernova remnant: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1920" dirty="0"/>
              <a:t>Shock heated silicon features reminiscent of a jet (Huang et al. 2004). But this emission can be affected by the circumstellar media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1920" baseline="30000" dirty="0"/>
              <a:t>44</a:t>
            </a:r>
            <a:r>
              <a:rPr lang="en-US" sz="1920" dirty="0"/>
              <a:t>Ti decay photons confirm the convective engine (</a:t>
            </a:r>
            <a:r>
              <a:rPr lang="en-US" sz="1920" dirty="0" err="1"/>
              <a:t>Grefenstette</a:t>
            </a:r>
            <a:r>
              <a:rPr lang="en-US" sz="1920" dirty="0"/>
              <a:t> et al. 2014)</a:t>
            </a:r>
          </a:p>
          <a:p>
            <a:pPr marL="411480" indent="-411480">
              <a:buFont typeface="Arial" panose="020B0604020202020204" pitchFamily="34" charset="0"/>
              <a:buChar char="•"/>
            </a:pPr>
            <a:r>
              <a:rPr lang="en-US" sz="1920" dirty="0" err="1"/>
              <a:t>Milisavljevic</a:t>
            </a:r>
            <a:r>
              <a:rPr lang="en-US" sz="1920" dirty="0"/>
              <a:t> is leading a JWST team to probe unshocked material (first results out – </a:t>
            </a:r>
            <a:r>
              <a:rPr lang="en-US" sz="1920" dirty="0" err="1"/>
              <a:t>Milisavljevic</a:t>
            </a:r>
            <a:r>
              <a:rPr lang="en-US" sz="1920" dirty="0"/>
              <a:t> et al. 2024).  </a:t>
            </a:r>
            <a:r>
              <a:rPr lang="en-US" sz="1920" b="1" dirty="0"/>
              <a:t>Combining </a:t>
            </a:r>
            <a:r>
              <a:rPr lang="en-US" sz="1920" b="1" dirty="0">
                <a:latin typeface="Symbol" pitchFamily="2" charset="2"/>
              </a:rPr>
              <a:t>g</a:t>
            </a:r>
            <a:r>
              <a:rPr lang="en-US" sz="1920" b="1" dirty="0"/>
              <a:t>-ray and IR will solve outstanding yield questions.</a:t>
            </a:r>
          </a:p>
        </p:txBody>
      </p:sp>
    </p:spTree>
    <p:extLst>
      <p:ext uri="{BB962C8B-B14F-4D97-AF65-F5344CB8AC3E}">
        <p14:creationId xmlns:p14="http://schemas.microsoft.com/office/powerpoint/2010/main" val="3173513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Chart&#10;&#10;AI-generated content may be incorrect.">
            <a:extLst>
              <a:ext uri="{FF2B5EF4-FFF2-40B4-BE49-F238E27FC236}">
                <a16:creationId xmlns:a16="http://schemas.microsoft.com/office/drawing/2014/main" id="{479BE023-7095-4B05-6365-6609C5D05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1103" y="1395663"/>
            <a:ext cx="6239265" cy="4813585"/>
          </a:xfrm>
          <a:prstGeom prst="rect">
            <a:avLst/>
          </a:prstGeom>
        </p:spPr>
      </p:pic>
      <p:pic>
        <p:nvPicPr>
          <p:cNvPr id="15" name="Picture 14" descr="Chart, surface chart&#10;&#10;AI-generated content may be incorrect.">
            <a:extLst>
              <a:ext uri="{FF2B5EF4-FFF2-40B4-BE49-F238E27FC236}">
                <a16:creationId xmlns:a16="http://schemas.microsoft.com/office/drawing/2014/main" id="{FE5C8782-D1D7-013F-CDBB-B87F2F7D1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085" y="1347537"/>
            <a:ext cx="6306326" cy="49348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6A3F2FF-C281-7135-1C32-888D98D7F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067" y="1"/>
            <a:ext cx="7190293" cy="1028149"/>
          </a:xfrm>
        </p:spPr>
        <p:txBody>
          <a:bodyPr/>
          <a:lstStyle/>
          <a:p>
            <a:r>
              <a:rPr lang="en-US" sz="2400" dirty="0"/>
              <a:t>Studying Supernova Nucleosynthesis (</a:t>
            </a:r>
            <a:r>
              <a:rPr lang="en-US" sz="2400" dirty="0">
                <a:latin typeface="Symbol" pitchFamily="2" charset="2"/>
              </a:rPr>
              <a:t>g</a:t>
            </a:r>
            <a:r>
              <a:rPr lang="en-US" sz="2400" dirty="0"/>
              <a:t>-ray detectors, e.g. </a:t>
            </a:r>
            <a:r>
              <a:rPr lang="en-US" sz="2400" dirty="0" err="1"/>
              <a:t>NuSTAR</a:t>
            </a:r>
            <a:r>
              <a:rPr lang="en-US" sz="2400" dirty="0"/>
              <a:t>, COSI):  </a:t>
            </a:r>
            <a:r>
              <a:rPr lang="en-US" sz="2400" dirty="0">
                <a:solidFill>
                  <a:srgbClr val="FF0000"/>
                </a:solidFill>
              </a:rPr>
              <a:t>Nuclear Physics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35E3A-5A75-EBFC-3C9A-8F7326275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04012" y="6491818"/>
            <a:ext cx="2844800" cy="366182"/>
          </a:xfrm>
        </p:spPr>
        <p:txBody>
          <a:bodyPr/>
          <a:lstStyle/>
          <a:p>
            <a:fld id="{3BB050BD-D5D4-004B-87E1-382D8D28594F}" type="datetime1">
              <a:rPr lang="en-US" smtClean="0"/>
              <a:t>7/23/25</a:t>
            </a:fld>
            <a:r>
              <a:rPr lang="en-US"/>
              <a:t>   |   </a:t>
            </a:r>
            <a:fld id="{5D01E7E5-6465-7A46-A26D-BAABC2D34D38}" type="slidenum">
              <a:rPr lang="en-US" smtClean="0"/>
              <a:t>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FFD9D-CB8A-A80F-93B0-D6A5DBDB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Los Alamos National Laboratory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7AC38C-2D68-75FC-D42B-A807BD3DE14E}"/>
              </a:ext>
            </a:extLst>
          </p:cNvPr>
          <p:cNvSpPr txBox="1"/>
          <p:nvPr/>
        </p:nvSpPr>
        <p:spPr>
          <a:xfrm>
            <a:off x="1645091" y="1971823"/>
            <a:ext cx="71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aseline="30000" dirty="0"/>
              <a:t>44</a:t>
            </a:r>
            <a:r>
              <a:rPr lang="en-US" sz="2400" dirty="0"/>
              <a:t>Ti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592DB2-F527-80D6-13F7-A0010CDDDC9B}"/>
              </a:ext>
            </a:extLst>
          </p:cNvPr>
          <p:cNvSpPr txBox="1"/>
          <p:nvPr/>
        </p:nvSpPr>
        <p:spPr>
          <a:xfrm>
            <a:off x="7905807" y="1792609"/>
            <a:ext cx="651140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baseline="30000" dirty="0"/>
              <a:t>56</a:t>
            </a:r>
            <a:r>
              <a:rPr lang="en-US" sz="2160" dirty="0"/>
              <a:t>Ni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8B04A5-B8DE-05A0-7F36-1B6A2715F12F}"/>
              </a:ext>
            </a:extLst>
          </p:cNvPr>
          <p:cNvSpPr txBox="1"/>
          <p:nvPr/>
        </p:nvSpPr>
        <p:spPr>
          <a:xfrm>
            <a:off x="4798516" y="5980431"/>
            <a:ext cx="2951449" cy="4247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60" dirty="0" err="1"/>
              <a:t>Magkotsios</a:t>
            </a:r>
            <a:r>
              <a:rPr lang="en-US" sz="2160" dirty="0"/>
              <a:t> et al. 2010</a:t>
            </a:r>
          </a:p>
        </p:txBody>
      </p:sp>
    </p:spTree>
    <p:extLst>
      <p:ext uri="{BB962C8B-B14F-4D97-AF65-F5344CB8AC3E}">
        <p14:creationId xmlns:p14="http://schemas.microsoft.com/office/powerpoint/2010/main" val="3854262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LANL 1">
      <a:dk1>
        <a:srgbClr val="3C3C3B"/>
      </a:dk1>
      <a:lt1>
        <a:sysClr val="window" lastClr="FFFFFF"/>
      </a:lt1>
      <a:dk2>
        <a:srgbClr val="636463"/>
      </a:dk2>
      <a:lt2>
        <a:srgbClr val="EFEEED"/>
      </a:lt2>
      <a:accent1>
        <a:srgbClr val="130D1F"/>
      </a:accent1>
      <a:accent2>
        <a:srgbClr val="F8B617"/>
      </a:accent2>
      <a:accent3>
        <a:srgbClr val="2682CF"/>
      </a:accent3>
      <a:accent4>
        <a:srgbClr val="EA7820"/>
      </a:accent4>
      <a:accent5>
        <a:srgbClr val="F4482D"/>
      </a:accent5>
      <a:accent6>
        <a:srgbClr val="229357"/>
      </a:accent6>
      <a:hlink>
        <a:srgbClr val="385AC7"/>
      </a:hlink>
      <a:folHlink>
        <a:srgbClr val="4E13D7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73B9927-258E-492A-908B-1F69CBAC1B53}" vid="{546B325A-FC63-4887-A536-5A7851FDF27C}"/>
    </a:ext>
  </a:extLst>
</a:theme>
</file>

<file path=ppt/theme/theme3.xml><?xml version="1.0" encoding="utf-8"?>
<a:theme xmlns:a="http://schemas.openxmlformats.org/drawingml/2006/main" name="Main">
  <a:themeElements>
    <a:clrScheme name="LANL_new logo branding">
      <a:dk1>
        <a:srgbClr val="000000"/>
      </a:dk1>
      <a:lt1>
        <a:srgbClr val="FFFFFF"/>
      </a:lt1>
      <a:dk2>
        <a:srgbClr val="000E7E"/>
      </a:dk2>
      <a:lt2>
        <a:srgbClr val="E7E6E6"/>
      </a:lt2>
      <a:accent1>
        <a:srgbClr val="0070B8"/>
      </a:accent1>
      <a:accent2>
        <a:srgbClr val="FF9128"/>
      </a:accent2>
      <a:accent3>
        <a:srgbClr val="CCD0E1"/>
      </a:accent3>
      <a:accent4>
        <a:srgbClr val="00A963"/>
      </a:accent4>
      <a:accent5>
        <a:srgbClr val="3295DB"/>
      </a:accent5>
      <a:accent6>
        <a:srgbClr val="EB0E1D"/>
      </a:accent6>
      <a:hlink>
        <a:srgbClr val="3295DB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15008</TotalTime>
  <Words>3772</Words>
  <Application>Microsoft Macintosh PowerPoint</Application>
  <PresentationFormat>Widescreen</PresentationFormat>
  <Paragraphs>416</Paragraphs>
  <Slides>48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Acumin Pro</vt:lpstr>
      <vt:lpstr>Arial</vt:lpstr>
      <vt:lpstr>Calibri</vt:lpstr>
      <vt:lpstr>Calibri Light</vt:lpstr>
      <vt:lpstr>Courier New</vt:lpstr>
      <vt:lpstr>Helvetica Neue</vt:lpstr>
      <vt:lpstr>Symbol</vt:lpstr>
      <vt:lpstr>Wingdings</vt:lpstr>
      <vt:lpstr>Office Theme</vt:lpstr>
      <vt:lpstr>1_Office Theme</vt:lpstr>
      <vt:lpstr>Main</vt:lpstr>
      <vt:lpstr>Electromagnetic Constraints on the Supernova Engine</vt:lpstr>
      <vt:lpstr>PowerPoint Presentation</vt:lpstr>
      <vt:lpstr>Question 1:  What is the Engine?</vt:lpstr>
      <vt:lpstr>Question 2:  What do our progenitors look like (fixing our initial conditions)?</vt:lpstr>
      <vt:lpstr>Gravitational Waves and Neutrinos vs. Electromagnetic observations</vt:lpstr>
      <vt:lpstr>Core Collapse Supernovae</vt:lpstr>
      <vt:lpstr>Core Collapse Supernovae</vt:lpstr>
      <vt:lpstr>PowerPoint Presentation</vt:lpstr>
      <vt:lpstr>Studying Supernova Nucleosynthesis (g-ray detectors, e.g. NuSTAR, COSI):  Nuclear Physics</vt:lpstr>
      <vt:lpstr>Probes of the Central Engine Morphology:  56Ni Gamma-Rays</vt:lpstr>
      <vt:lpstr>Galactic SN</vt:lpstr>
      <vt:lpstr>Production pipeline</vt:lpstr>
      <vt:lpstr>Production pipeline</vt:lpstr>
      <vt:lpstr>Production pipeline</vt:lpstr>
      <vt:lpstr>Production pipeline</vt:lpstr>
      <vt:lpstr>Production pipeline</vt:lpstr>
      <vt:lpstr>Factors in a trajectory</vt:lpstr>
      <vt:lpstr>Factors in a trajectory</vt:lpstr>
      <vt:lpstr>Factors in a trajectory</vt:lpstr>
      <vt:lpstr>Factors in a trajectory</vt:lpstr>
      <vt:lpstr>Factors in a trajectory</vt:lpstr>
      <vt:lpstr>Neutrinos and the Electron Fraction</vt:lpstr>
      <vt:lpstr>Nuclear Physics Uncertainties</vt:lpstr>
      <vt:lpstr>Conclusions</vt:lpstr>
      <vt:lpstr>Indirect Observations require tying to a broad range of physics</vt:lpstr>
      <vt:lpstr>Supernova Light Curves</vt:lpstr>
      <vt:lpstr>Light-Curves are Difficult</vt:lpstr>
      <vt:lpstr>Broad Line Supernovae</vt:lpstr>
      <vt:lpstr>Lightcurve Sensitives</vt:lpstr>
      <vt:lpstr>Swift UV observation of SNe require CSM shock interactions</vt:lpstr>
      <vt:lpstr>X-rays are needed but also non-trivial</vt:lpstr>
      <vt:lpstr>Mass Ejection is Messy</vt:lpstr>
      <vt:lpstr>Shock Heating</vt:lpstr>
      <vt:lpstr>Rise/Fall Times</vt:lpstr>
      <vt:lpstr>Perhaps Shock Breakout Can Help</vt:lpstr>
      <vt:lpstr>Asymmetries in the Star </vt:lpstr>
      <vt:lpstr>Shock Interaction 101</vt:lpstr>
      <vt:lpstr>Shells</vt:lpstr>
      <vt:lpstr>Clumps</vt:lpstr>
      <vt:lpstr>Transport through a Stochastic Medium</vt:lpstr>
      <vt:lpstr>PowerPoint Presentation</vt:lpstr>
      <vt:lpstr>TDAMM workshops</vt:lpstr>
      <vt:lpstr>Conclusions</vt:lpstr>
      <vt:lpstr>Compact Remnant Properties</vt:lpstr>
      <vt:lpstr>Angular Momentum in Stars Depends upon Coupling</vt:lpstr>
      <vt:lpstr>BH spins and GW probes of SN and GRB Engines</vt:lpstr>
      <vt:lpstr>Studying Supernova Nucleosynthesis (g-ray detectors, e.g. NuSTAR, COSI):  Nuclear Physics</vt:lpstr>
      <vt:lpstr>What is Time Domain and Multi-Messenger Astronomy?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Fryer, Christopher Lee</dc:creator>
  <cp:lastModifiedBy>Fryer, Christopher Lee</cp:lastModifiedBy>
  <cp:revision>70</cp:revision>
  <dcterms:created xsi:type="dcterms:W3CDTF">2023-12-28T19:45:19Z</dcterms:created>
  <dcterms:modified xsi:type="dcterms:W3CDTF">2025-07-23T09:59:02Z</dcterms:modified>
</cp:coreProperties>
</file>