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144" r:id="rId2"/>
    <p:sldId id="1148" r:id="rId3"/>
    <p:sldId id="1155" r:id="rId4"/>
    <p:sldId id="825" r:id="rId5"/>
    <p:sldId id="739" r:id="rId6"/>
    <p:sldId id="1157" r:id="rId7"/>
    <p:sldId id="835" r:id="rId8"/>
    <p:sldId id="1067" r:id="rId9"/>
    <p:sldId id="829" r:id="rId10"/>
    <p:sldId id="1158" r:id="rId11"/>
    <p:sldId id="982" r:id="rId12"/>
    <p:sldId id="1160" r:id="rId13"/>
    <p:sldId id="1161" r:id="rId14"/>
    <p:sldId id="1162" r:id="rId15"/>
    <p:sldId id="1018" r:id="rId16"/>
    <p:sldId id="996" r:id="rId17"/>
    <p:sldId id="988" r:id="rId18"/>
    <p:sldId id="1021" r:id="rId19"/>
    <p:sldId id="1008" r:id="rId20"/>
    <p:sldId id="1167" r:id="rId21"/>
    <p:sldId id="1168" r:id="rId22"/>
    <p:sldId id="1169" r:id="rId23"/>
    <p:sldId id="438" r:id="rId24"/>
    <p:sldId id="1171" r:id="rId25"/>
    <p:sldId id="1170" r:id="rId26"/>
    <p:sldId id="1147" r:id="rId27"/>
    <p:sldId id="705" r:id="rId28"/>
  </p:sldIdLst>
  <p:sldSz cx="9144000" cy="6858000" type="screen4x3"/>
  <p:notesSz cx="6889750" cy="100203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07E24"/>
    <a:srgbClr val="248C29"/>
    <a:srgbClr val="1F497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76" autoAdjust="0"/>
    <p:restoredTop sz="92877" autoAdjust="0"/>
  </p:normalViewPr>
  <p:slideViewPr>
    <p:cSldViewPr>
      <p:cViewPr varScale="1">
        <p:scale>
          <a:sx n="117" d="100"/>
          <a:sy n="117" d="100"/>
        </p:scale>
        <p:origin x="19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0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5558" cy="502755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02598" y="1"/>
            <a:ext cx="2985558" cy="502755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029A175B-29F3-4D0C-9818-0E30EAC49DCA}" type="datetimeFigureOut">
              <a:rPr lang="en-GB" smtClean="0"/>
              <a:t>24/07/2025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5558" cy="502753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02598" y="9517547"/>
            <a:ext cx="2985558" cy="502753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F91FF117-F189-4AAB-A0F9-94119A559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41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5558" cy="501015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02598" y="1"/>
            <a:ext cx="2985558" cy="501015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0DD18F72-868F-4474-A59B-015EA41005ED}" type="datetimeFigureOut">
              <a:rPr lang="it-IT" smtClean="0"/>
              <a:t>24/07/25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10150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9" tIns="46259" rIns="92519" bIns="4625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975" y="4759644"/>
            <a:ext cx="5511800" cy="4509135"/>
          </a:xfrm>
          <a:prstGeom prst="rect">
            <a:avLst/>
          </a:prstGeom>
        </p:spPr>
        <p:txBody>
          <a:bodyPr vert="horz" lIns="92519" tIns="46259" rIns="92519" bIns="46259" rtlCol="0"/>
          <a:lstStyle/>
          <a:p>
            <a:pPr lvl="0"/>
            <a:endParaRPr lang="en-US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5558" cy="501015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02598" y="9517546"/>
            <a:ext cx="2985558" cy="501015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D6C0623B-ECF2-42F1-91DF-F4009581AC4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53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F1FCD-B41F-0C06-B74C-18C660D48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D434C0-E8DC-BD46-0C8B-53369F24E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D63756-3E87-B431-0E3F-D9387FC58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7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18803-F9CA-9CE0-3D40-25AD1A30F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4030A7-E717-4FAE-A5CE-57DF72C5236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06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710BE-BD15-2947-B5B7-DF0DBCAB8B2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89190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9975" y="993775"/>
            <a:ext cx="4535488" cy="34004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19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17235" y="4726431"/>
            <a:ext cx="4639581" cy="3781144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710BE-BD15-2947-B5B7-DF0DBCAB8B2E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9190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9975" y="993775"/>
            <a:ext cx="4535488" cy="34004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19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17235" y="4726431"/>
            <a:ext cx="4639581" cy="3781144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168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DE61E-1A6E-56C3-E331-3ED39ED3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C12FCE-D738-8B91-A255-B4CD1696B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497F8-C9D5-C639-9C0A-C33B018D9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C70D6-81A6-A3E4-D4CB-CE3198476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4030A7-E717-4FAE-A5CE-57DF72C523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06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0623B-ECF2-42F1-91DF-F4009581AC4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421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0623B-ECF2-42F1-91DF-F4009581AC4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315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1E047-9420-ED3D-E1E9-B1951CF3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622E8-A17B-738E-BDB9-33C481708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21846-3F19-C0DC-98F3-A02BF618B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8C13A-3FF6-822A-C528-261CB7341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0623B-ECF2-42F1-91DF-F4009581AC4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125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54E37-8034-D9AB-1F4B-D7DD5721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42AB7-8DAB-7581-BC92-812E3AFD7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ACFAA-B3D6-CCE6-0515-3DC7D2C2F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5050D-5DAF-D1A0-16F7-52B1CF248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0623B-ECF2-42F1-91DF-F4009581AC4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253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75CD7-B675-BE4E-C155-A7BFD2DB1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08658-30DD-71DA-1CA6-2EFA1D0DD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5A7E7-5CCC-F87B-EF93-F94EA384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56F95-53FE-DA54-E145-06420F696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0623B-ECF2-42F1-91DF-F4009581AC4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933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0D3F6-13AF-CC0A-7429-22FC10594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E88CC-9685-20D5-D538-573F59450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A1EB8-D4AD-5C66-F28B-126A354FF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LIGO sources: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3E827-3C7A-45A0-46D0-8428C0DB5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4030A7-E717-4FAE-A5CE-57DF72C5236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3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6DA50-BCDC-A2F5-BA27-BAC47131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6C99A8C4-EF4A-7A84-CFB5-2E5CD7E718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97A7E-35D7-3C4F-A317-774C456BFCA6}" type="slidenum">
              <a:rPr lang="en-US"/>
              <a:pPr/>
              <a:t>25</a:t>
            </a:fld>
            <a:endParaRPr lang="en-US"/>
          </a:p>
        </p:txBody>
      </p:sp>
      <p:sp>
        <p:nvSpPr>
          <p:cNvPr id="795650" name="Rectangle 2">
            <a:extLst>
              <a:ext uri="{FF2B5EF4-FFF2-40B4-BE49-F238E27FC236}">
                <a16:creationId xmlns:a16="http://schemas.microsoft.com/office/drawing/2014/main" id="{9808C336-D70D-F7F3-DCC7-0F3DC53CB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481" y="0"/>
            <a:ext cx="2891261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795651" name="Rectangle 3">
            <a:extLst>
              <a:ext uri="{FF2B5EF4-FFF2-40B4-BE49-F238E27FC236}">
                <a16:creationId xmlns:a16="http://schemas.microsoft.com/office/drawing/2014/main" id="{91C008A8-8270-4FFB-08BC-58382621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481" y="9431089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5" tIns="0" rIns="19755" bIns="0" anchor="b"/>
          <a:lstStyle/>
          <a:p>
            <a:pPr algn="r" defTabSz="1002348"/>
            <a:r>
              <a:rPr lang="en-US" sz="1000" i="1">
                <a:solidFill>
                  <a:schemeClr val="tx1"/>
                </a:solidFill>
                <a:latin typeface="Times New Roman" charset="0"/>
              </a:rPr>
              <a:t>2</a:t>
            </a:r>
          </a:p>
        </p:txBody>
      </p:sp>
      <p:sp>
        <p:nvSpPr>
          <p:cNvPr id="795652" name="Rectangle 4">
            <a:extLst>
              <a:ext uri="{FF2B5EF4-FFF2-40B4-BE49-F238E27FC236}">
                <a16:creationId xmlns:a16="http://schemas.microsoft.com/office/drawing/2014/main" id="{B2672E23-59C1-557E-3ECE-1C30F5BE3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4" y="9431089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795653" name="Rectangle 5">
            <a:extLst>
              <a:ext uri="{FF2B5EF4-FFF2-40B4-BE49-F238E27FC236}">
                <a16:creationId xmlns:a16="http://schemas.microsoft.com/office/drawing/2014/main" id="{9FFF40C5-C892-279F-962C-71FA710E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4" y="0"/>
            <a:ext cx="2891262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795654" name="Rectangle 6">
            <a:extLst>
              <a:ext uri="{FF2B5EF4-FFF2-40B4-BE49-F238E27FC236}">
                <a16:creationId xmlns:a16="http://schemas.microsoft.com/office/drawing/2014/main" id="{7D268822-A382-5890-18D8-95AEFA0FC3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2013" y="752475"/>
            <a:ext cx="4945062" cy="37084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5655" name="Rectangle 7">
            <a:extLst>
              <a:ext uri="{FF2B5EF4-FFF2-40B4-BE49-F238E27FC236}">
                <a16:creationId xmlns:a16="http://schemas.microsoft.com/office/drawing/2014/main" id="{D42BB385-0C87-26A6-21E8-EF01B7B7A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8778" tIns="51035" rIns="98778" bIns="510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F09EE-EE07-EB41-CBA8-925E6B604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5B2BD-096C-C1D7-C07F-79D555BBD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C3F44-0186-1B65-FD5D-873638C0B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GW detectors are complex and GW search algorithms are mysterious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B5BE4-B029-00E0-3B7D-9ECF1EE1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4030A7-E717-4FAE-A5CE-57DF72C523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41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7D846-E8E7-AE1D-A18C-0E3AAABD8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ABD5E9-3C95-15D1-B0DF-1F2986105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5FE18-BDAB-6B99-5D23-9E5520DDC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LIGO sources: binary SBH are outside of the LIGO band, binary BH may exist, but never observed before, few binary pulsars (NS) observed in our Galaxy – primary LIGO source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5ABD2-FAA9-7FD1-D2E2-B3056FC73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4030A7-E717-4FAE-A5CE-57DF72C523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63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104668CF-CFB0-7604-5BCA-BFCB2940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862013"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1pPr>
            <a:lvl2pPr marL="742950" indent="-285750" defTabSz="862013"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2pPr>
            <a:lvl3pPr marL="1143000" indent="-228600" defTabSz="862013"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3pPr>
            <a:lvl4pPr marL="1600200" indent="-228600" defTabSz="862013"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4pPr>
            <a:lvl5pPr marL="2057400" indent="-228600" defTabSz="862013"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C0128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defRPr>
            </a:lvl9pPr>
          </a:lstStyle>
          <a:p>
            <a:fld id="{8295343F-3774-654E-8934-E1EFFF53CAD7}" type="slidenum">
              <a:rPr lang="en-US" altLang="en-US" sz="9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27</a:t>
            </a:fld>
            <a:endParaRPr lang="en-US" altLang="en-US" sz="9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3826" name="Rectangle 2">
            <a:extLst>
              <a:ext uri="{FF2B5EF4-FFF2-40B4-BE49-F238E27FC236}">
                <a16:creationId xmlns:a16="http://schemas.microsoft.com/office/drawing/2014/main" id="{5881CB50-8AE6-8311-8A21-815BE6C27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8" y="0"/>
            <a:ext cx="27749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Book Antiqua" charset="0"/>
              <a:ea typeface="ＭＳ Ｐゴシック" charset="0"/>
            </a:endParaRPr>
          </a:p>
        </p:txBody>
      </p:sp>
      <p:sp>
        <p:nvSpPr>
          <p:cNvPr id="973827" name="Rectangle 3">
            <a:extLst>
              <a:ext uri="{FF2B5EF4-FFF2-40B4-BE49-F238E27FC236}">
                <a16:creationId xmlns:a16="http://schemas.microsoft.com/office/drawing/2014/main" id="{C6696B92-B7BB-DDA4-8333-4632FF7BA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8" y="8250238"/>
            <a:ext cx="2774950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7958" tIns="0" rIns="17958" bIns="0" anchor="b"/>
          <a:lstStyle/>
          <a:p>
            <a:pPr algn="r" defTabSz="911225">
              <a:defRPr/>
            </a:pPr>
            <a:r>
              <a:rPr lang="en-US" sz="800" i="1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2</a:t>
            </a:r>
          </a:p>
        </p:txBody>
      </p:sp>
      <p:sp>
        <p:nvSpPr>
          <p:cNvPr id="973828" name="Rectangle 4">
            <a:extLst>
              <a:ext uri="{FF2B5EF4-FFF2-40B4-BE49-F238E27FC236}">
                <a16:creationId xmlns:a16="http://schemas.microsoft.com/office/drawing/2014/main" id="{D952215E-B1EF-9308-96B6-9271812BE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8250238"/>
            <a:ext cx="2774951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Book Antiqua" charset="0"/>
              <a:ea typeface="ＭＳ Ｐゴシック" charset="0"/>
            </a:endParaRPr>
          </a:p>
        </p:txBody>
      </p:sp>
      <p:sp>
        <p:nvSpPr>
          <p:cNvPr id="973829" name="Rectangle 5">
            <a:extLst>
              <a:ext uri="{FF2B5EF4-FFF2-40B4-BE49-F238E27FC236}">
                <a16:creationId xmlns:a16="http://schemas.microsoft.com/office/drawing/2014/main" id="{A5690653-752C-BA90-28E4-CE8EC0269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0"/>
            <a:ext cx="2774951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Book Antiqua" charset="0"/>
              <a:ea typeface="ＭＳ Ｐゴシック" charset="0"/>
            </a:endParaRPr>
          </a:p>
        </p:txBody>
      </p:sp>
      <p:sp>
        <p:nvSpPr>
          <p:cNvPr id="973830" name="Rectangle 6">
            <a:extLst>
              <a:ext uri="{FF2B5EF4-FFF2-40B4-BE49-F238E27FC236}">
                <a16:creationId xmlns:a16="http://schemas.microsoft.com/office/drawing/2014/main" id="{DDCA0344-78FE-8961-3AF4-30A75889FD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658813"/>
            <a:ext cx="4329113" cy="3246437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3831" name="Rectangle 7">
            <a:extLst>
              <a:ext uri="{FF2B5EF4-FFF2-40B4-BE49-F238E27FC236}">
                <a16:creationId xmlns:a16="http://schemas.microsoft.com/office/drawing/2014/main" id="{3DE22B5F-3747-A3DF-27A3-758AEF9C5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075" y="4121150"/>
            <a:ext cx="4691063" cy="3914775"/>
          </a:xfrm>
          <a:ln/>
        </p:spPr>
        <p:txBody>
          <a:bodyPr lIns="89789" rIns="89789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E4CD-37E7-02FF-853E-781F9B339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83AC2B77-5BE2-893C-B3C9-8E28B413F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04785-2B16-684C-8FC8-5F229AD8CDAF}" type="slidenum">
              <a:rPr lang="en-US"/>
              <a:pPr/>
              <a:t>3</a:t>
            </a:fld>
            <a:endParaRPr lang="en-US"/>
          </a:p>
        </p:txBody>
      </p:sp>
      <p:sp>
        <p:nvSpPr>
          <p:cNvPr id="973826" name="Rectangle 2">
            <a:extLst>
              <a:ext uri="{FF2B5EF4-FFF2-40B4-BE49-F238E27FC236}">
                <a16:creationId xmlns:a16="http://schemas.microsoft.com/office/drawing/2014/main" id="{864FE6AB-511A-D960-5BDA-8ADAA406B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481" y="1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73827" name="Rectangle 3">
            <a:extLst>
              <a:ext uri="{FF2B5EF4-FFF2-40B4-BE49-F238E27FC236}">
                <a16:creationId xmlns:a16="http://schemas.microsoft.com/office/drawing/2014/main" id="{3A0376F2-8901-7957-819A-F677AF956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481" y="9429274"/>
            <a:ext cx="289126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4" tIns="0" rIns="19754" bIns="0" anchor="b"/>
          <a:lstStyle/>
          <a:p>
            <a:pPr algn="r" defTabSz="1002348"/>
            <a:r>
              <a:rPr lang="en-US" sz="900" i="1">
                <a:solidFill>
                  <a:schemeClr val="tx1"/>
                </a:solidFill>
                <a:latin typeface="Times New Roman" charset="0"/>
              </a:rPr>
              <a:t>2</a:t>
            </a:r>
          </a:p>
        </p:txBody>
      </p:sp>
      <p:sp>
        <p:nvSpPr>
          <p:cNvPr id="973828" name="Rectangle 4">
            <a:extLst>
              <a:ext uri="{FF2B5EF4-FFF2-40B4-BE49-F238E27FC236}">
                <a16:creationId xmlns:a16="http://schemas.microsoft.com/office/drawing/2014/main" id="{C9178799-3EB5-2FB3-A0E2-C2F79A3DA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4" y="9429274"/>
            <a:ext cx="2891262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73829" name="Rectangle 5">
            <a:extLst>
              <a:ext uri="{FF2B5EF4-FFF2-40B4-BE49-F238E27FC236}">
                <a16:creationId xmlns:a16="http://schemas.microsoft.com/office/drawing/2014/main" id="{3EA1F114-A65D-3D30-6FE0-D0CB89E92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4" y="1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73830" name="Rectangle 6">
            <a:extLst>
              <a:ext uri="{FF2B5EF4-FFF2-40B4-BE49-F238E27FC236}">
                <a16:creationId xmlns:a16="http://schemas.microsoft.com/office/drawing/2014/main" id="{04315A0E-E8FA-9A41-C0EF-81792C19E8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2013" y="752475"/>
            <a:ext cx="4949825" cy="3711575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3831" name="Rectangle 7">
            <a:extLst>
              <a:ext uri="{FF2B5EF4-FFF2-40B4-BE49-F238E27FC236}">
                <a16:creationId xmlns:a16="http://schemas.microsoft.com/office/drawing/2014/main" id="{1AA93757-D8C3-DEC8-2D98-6912456CF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874" y="4710101"/>
            <a:ext cx="4887688" cy="4474233"/>
          </a:xfrm>
          <a:ln/>
        </p:spPr>
        <p:txBody>
          <a:bodyPr lIns="98768" rIns="987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2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234EA-88F4-274F-A068-B67A7E86DA9E}" type="slidenum">
              <a:rPr lang="en-US"/>
              <a:pPr/>
              <a:t>4</a:t>
            </a:fld>
            <a:endParaRPr lang="en-US"/>
          </a:p>
        </p:txBody>
      </p:sp>
      <p:sp>
        <p:nvSpPr>
          <p:cNvPr id="1017858" name="Rectangle 2"/>
          <p:cNvSpPr>
            <a:spLocks noChangeArrowheads="1"/>
          </p:cNvSpPr>
          <p:nvPr/>
        </p:nvSpPr>
        <p:spPr bwMode="auto">
          <a:xfrm>
            <a:off x="3779481" y="0"/>
            <a:ext cx="2891261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17859" name="Rectangle 3"/>
          <p:cNvSpPr>
            <a:spLocks noChangeArrowheads="1"/>
          </p:cNvSpPr>
          <p:nvPr/>
        </p:nvSpPr>
        <p:spPr bwMode="auto">
          <a:xfrm>
            <a:off x="3779481" y="9431089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2" tIns="0" rIns="19752" bIns="0" anchor="b"/>
          <a:lstStyle/>
          <a:p>
            <a:pPr algn="r" defTabSz="1002348"/>
            <a:r>
              <a:rPr lang="en-US" sz="900" i="1">
                <a:solidFill>
                  <a:schemeClr val="tx1"/>
                </a:solidFill>
                <a:latin typeface="Times New Roman" charset="0"/>
              </a:rPr>
              <a:t>2</a:t>
            </a:r>
          </a:p>
        </p:txBody>
      </p:sp>
      <p:sp>
        <p:nvSpPr>
          <p:cNvPr id="1017860" name="Rectangle 4"/>
          <p:cNvSpPr>
            <a:spLocks noChangeArrowheads="1"/>
          </p:cNvSpPr>
          <p:nvPr/>
        </p:nvSpPr>
        <p:spPr bwMode="auto">
          <a:xfrm>
            <a:off x="-1654" y="9431089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17861" name="Rectangle 5"/>
          <p:cNvSpPr>
            <a:spLocks noChangeArrowheads="1"/>
          </p:cNvSpPr>
          <p:nvPr/>
        </p:nvSpPr>
        <p:spPr bwMode="auto">
          <a:xfrm>
            <a:off x="-1654" y="0"/>
            <a:ext cx="2891262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1786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2013" y="752475"/>
            <a:ext cx="4949825" cy="3711575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78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89874" y="4710101"/>
            <a:ext cx="4887688" cy="4474233"/>
          </a:xfrm>
          <a:ln/>
        </p:spPr>
        <p:txBody>
          <a:bodyPr lIns="98757" tIns="51025" rIns="98757" bIns="510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783E1-0864-6744-99E4-2628B6344D68}" type="slidenum">
              <a:rPr lang="en-US"/>
              <a:pPr/>
              <a:t>5</a:t>
            </a:fld>
            <a:endParaRPr lang="en-US"/>
          </a:p>
        </p:txBody>
      </p:sp>
      <p:sp>
        <p:nvSpPr>
          <p:cNvPr id="881666" name="Rectangle 2"/>
          <p:cNvSpPr>
            <a:spLocks noChangeArrowheads="1"/>
          </p:cNvSpPr>
          <p:nvPr/>
        </p:nvSpPr>
        <p:spPr bwMode="auto">
          <a:xfrm>
            <a:off x="3779481" y="0"/>
            <a:ext cx="2891261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881667" name="Rectangle 3"/>
          <p:cNvSpPr>
            <a:spLocks noChangeArrowheads="1"/>
          </p:cNvSpPr>
          <p:nvPr/>
        </p:nvSpPr>
        <p:spPr bwMode="auto">
          <a:xfrm>
            <a:off x="3779481" y="9431089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3" tIns="0" rIns="19753" bIns="0" anchor="b"/>
          <a:lstStyle/>
          <a:p>
            <a:pPr algn="r" defTabSz="1002348"/>
            <a:r>
              <a:rPr lang="en-US" sz="1000" i="1">
                <a:solidFill>
                  <a:schemeClr val="tx1"/>
                </a:solidFill>
                <a:latin typeface="Times New Roman" charset="0"/>
              </a:rPr>
              <a:t>1</a:t>
            </a:r>
          </a:p>
        </p:txBody>
      </p:sp>
      <p:sp>
        <p:nvSpPr>
          <p:cNvPr id="881668" name="Rectangle 4"/>
          <p:cNvSpPr>
            <a:spLocks noChangeArrowheads="1"/>
          </p:cNvSpPr>
          <p:nvPr/>
        </p:nvSpPr>
        <p:spPr bwMode="auto">
          <a:xfrm>
            <a:off x="-1654" y="9431089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881669" name="Rectangle 5"/>
          <p:cNvSpPr>
            <a:spLocks noChangeArrowheads="1"/>
          </p:cNvSpPr>
          <p:nvPr/>
        </p:nvSpPr>
        <p:spPr bwMode="auto">
          <a:xfrm>
            <a:off x="-1654" y="0"/>
            <a:ext cx="2891262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8816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750888"/>
            <a:ext cx="4949825" cy="3711575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1671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234EA-88F4-274F-A068-B67A7E86DA9E}" type="slidenum">
              <a:rPr lang="en-US"/>
              <a:pPr/>
              <a:t>6</a:t>
            </a:fld>
            <a:endParaRPr lang="en-US"/>
          </a:p>
        </p:txBody>
      </p:sp>
      <p:sp>
        <p:nvSpPr>
          <p:cNvPr id="1017858" name="Rectangle 2"/>
          <p:cNvSpPr>
            <a:spLocks noChangeArrowheads="1"/>
          </p:cNvSpPr>
          <p:nvPr/>
        </p:nvSpPr>
        <p:spPr bwMode="auto">
          <a:xfrm>
            <a:off x="3779481" y="0"/>
            <a:ext cx="2891261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17859" name="Rectangle 3"/>
          <p:cNvSpPr>
            <a:spLocks noChangeArrowheads="1"/>
          </p:cNvSpPr>
          <p:nvPr/>
        </p:nvSpPr>
        <p:spPr bwMode="auto">
          <a:xfrm>
            <a:off x="3779481" y="9431089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2" tIns="0" rIns="19752" bIns="0" anchor="b"/>
          <a:lstStyle/>
          <a:p>
            <a:pPr algn="r" defTabSz="1002348"/>
            <a:r>
              <a:rPr lang="en-US" sz="900" i="1">
                <a:solidFill>
                  <a:schemeClr val="tx1"/>
                </a:solidFill>
                <a:latin typeface="Times New Roman" charset="0"/>
              </a:rPr>
              <a:t>2</a:t>
            </a:r>
          </a:p>
        </p:txBody>
      </p:sp>
      <p:sp>
        <p:nvSpPr>
          <p:cNvPr id="1017860" name="Rectangle 4"/>
          <p:cNvSpPr>
            <a:spLocks noChangeArrowheads="1"/>
          </p:cNvSpPr>
          <p:nvPr/>
        </p:nvSpPr>
        <p:spPr bwMode="auto">
          <a:xfrm>
            <a:off x="-1654" y="9431089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17861" name="Rectangle 5"/>
          <p:cNvSpPr>
            <a:spLocks noChangeArrowheads="1"/>
          </p:cNvSpPr>
          <p:nvPr/>
        </p:nvSpPr>
        <p:spPr bwMode="auto">
          <a:xfrm>
            <a:off x="-1654" y="0"/>
            <a:ext cx="2891262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1786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2013" y="752475"/>
            <a:ext cx="4949825" cy="3711575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78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89874" y="4710101"/>
            <a:ext cx="4887688" cy="4474233"/>
          </a:xfrm>
          <a:ln/>
        </p:spPr>
        <p:txBody>
          <a:bodyPr lIns="98757" tIns="51025" rIns="98757" bIns="51025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A3202-8CE6-4745-9061-E3FDBF959F89}" type="slidenum">
              <a:rPr lang="en-US"/>
              <a:pPr/>
              <a:t>7</a:t>
            </a:fld>
            <a:endParaRPr lang="en-US"/>
          </a:p>
        </p:txBody>
      </p:sp>
      <p:sp>
        <p:nvSpPr>
          <p:cNvPr id="1021954" name="Rectangle 2"/>
          <p:cNvSpPr>
            <a:spLocks noChangeArrowheads="1"/>
          </p:cNvSpPr>
          <p:nvPr/>
        </p:nvSpPr>
        <p:spPr bwMode="auto">
          <a:xfrm>
            <a:off x="3779481" y="0"/>
            <a:ext cx="2891261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21955" name="Rectangle 3"/>
          <p:cNvSpPr>
            <a:spLocks noChangeArrowheads="1"/>
          </p:cNvSpPr>
          <p:nvPr/>
        </p:nvSpPr>
        <p:spPr bwMode="auto">
          <a:xfrm>
            <a:off x="3779481" y="9431089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3" tIns="0" rIns="19753" bIns="0" anchor="b"/>
          <a:lstStyle/>
          <a:p>
            <a:pPr algn="r" defTabSz="1002348"/>
            <a:r>
              <a:rPr lang="en-US" sz="1000" i="1">
                <a:solidFill>
                  <a:schemeClr val="tx1"/>
                </a:solidFill>
                <a:latin typeface="Times New Roman" charset="0"/>
              </a:rPr>
              <a:t>1</a:t>
            </a:r>
          </a:p>
        </p:txBody>
      </p:sp>
      <p:sp>
        <p:nvSpPr>
          <p:cNvPr id="1021956" name="Rectangle 4"/>
          <p:cNvSpPr>
            <a:spLocks noChangeArrowheads="1"/>
          </p:cNvSpPr>
          <p:nvPr/>
        </p:nvSpPr>
        <p:spPr bwMode="auto">
          <a:xfrm>
            <a:off x="-1654" y="9431089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21957" name="Rectangle 5"/>
          <p:cNvSpPr>
            <a:spLocks noChangeArrowheads="1"/>
          </p:cNvSpPr>
          <p:nvPr/>
        </p:nvSpPr>
        <p:spPr bwMode="auto">
          <a:xfrm>
            <a:off x="-1654" y="0"/>
            <a:ext cx="2891262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10219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750888"/>
            <a:ext cx="4949825" cy="3711575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1959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04785-2B16-684C-8FC8-5F229AD8CDAF}" type="slidenum">
              <a:rPr lang="en-US"/>
              <a:pPr/>
              <a:t>8</a:t>
            </a:fld>
            <a:endParaRPr lang="en-US"/>
          </a:p>
        </p:txBody>
      </p:sp>
      <p:sp>
        <p:nvSpPr>
          <p:cNvPr id="973826" name="Rectangle 2"/>
          <p:cNvSpPr>
            <a:spLocks noChangeArrowheads="1"/>
          </p:cNvSpPr>
          <p:nvPr/>
        </p:nvSpPr>
        <p:spPr bwMode="auto">
          <a:xfrm>
            <a:off x="3779481" y="1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73827" name="Rectangle 3"/>
          <p:cNvSpPr>
            <a:spLocks noChangeArrowheads="1"/>
          </p:cNvSpPr>
          <p:nvPr/>
        </p:nvSpPr>
        <p:spPr bwMode="auto">
          <a:xfrm>
            <a:off x="3779481" y="9429274"/>
            <a:ext cx="289126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4" tIns="0" rIns="19754" bIns="0" anchor="b"/>
          <a:lstStyle/>
          <a:p>
            <a:pPr algn="r" defTabSz="1002348"/>
            <a:r>
              <a:rPr lang="en-US" sz="900" i="1">
                <a:solidFill>
                  <a:schemeClr val="tx1"/>
                </a:solidFill>
                <a:latin typeface="Times New Roman" charset="0"/>
              </a:rPr>
              <a:t>2</a:t>
            </a:r>
          </a:p>
        </p:txBody>
      </p:sp>
      <p:sp>
        <p:nvSpPr>
          <p:cNvPr id="973828" name="Rectangle 4"/>
          <p:cNvSpPr>
            <a:spLocks noChangeArrowheads="1"/>
          </p:cNvSpPr>
          <p:nvPr/>
        </p:nvSpPr>
        <p:spPr bwMode="auto">
          <a:xfrm>
            <a:off x="-1654" y="9429274"/>
            <a:ext cx="2891262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73829" name="Rectangle 5"/>
          <p:cNvSpPr>
            <a:spLocks noChangeArrowheads="1"/>
          </p:cNvSpPr>
          <p:nvPr/>
        </p:nvSpPr>
        <p:spPr bwMode="auto">
          <a:xfrm>
            <a:off x="-1654" y="1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7383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2013" y="752475"/>
            <a:ext cx="4949825" cy="3711575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38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89874" y="4710101"/>
            <a:ext cx="4887688" cy="4474233"/>
          </a:xfrm>
          <a:ln/>
        </p:spPr>
        <p:txBody>
          <a:bodyPr lIns="98768" rIns="9876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37F2A-BDBB-F846-B112-4DFABC019BE3}" type="slidenum">
              <a:rPr lang="en-US"/>
              <a:pPr/>
              <a:t>9</a:t>
            </a:fld>
            <a:endParaRPr lang="en-US"/>
          </a:p>
        </p:txBody>
      </p:sp>
      <p:sp>
        <p:nvSpPr>
          <p:cNvPr id="908290" name="Rectangle 2"/>
          <p:cNvSpPr>
            <a:spLocks noChangeArrowheads="1"/>
          </p:cNvSpPr>
          <p:nvPr/>
        </p:nvSpPr>
        <p:spPr bwMode="auto">
          <a:xfrm>
            <a:off x="3779481" y="0"/>
            <a:ext cx="2891261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08291" name="Rectangle 3"/>
          <p:cNvSpPr>
            <a:spLocks noChangeArrowheads="1"/>
          </p:cNvSpPr>
          <p:nvPr/>
        </p:nvSpPr>
        <p:spPr bwMode="auto">
          <a:xfrm>
            <a:off x="3779481" y="9431089"/>
            <a:ext cx="2891261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754" tIns="0" rIns="19754" bIns="0" anchor="b"/>
          <a:lstStyle/>
          <a:p>
            <a:pPr algn="r" defTabSz="1002348"/>
            <a:r>
              <a:rPr lang="en-US" sz="1000" i="1">
                <a:solidFill>
                  <a:schemeClr val="tx1"/>
                </a:solidFill>
                <a:latin typeface="Times New Roman" charset="0"/>
              </a:rPr>
              <a:t>2</a:t>
            </a:r>
          </a:p>
        </p:txBody>
      </p:sp>
      <p:sp>
        <p:nvSpPr>
          <p:cNvPr id="908292" name="Rectangle 4"/>
          <p:cNvSpPr>
            <a:spLocks noChangeArrowheads="1"/>
          </p:cNvSpPr>
          <p:nvPr/>
        </p:nvSpPr>
        <p:spPr bwMode="auto">
          <a:xfrm>
            <a:off x="-1654" y="9431089"/>
            <a:ext cx="2891262" cy="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08293" name="Rectangle 5"/>
          <p:cNvSpPr>
            <a:spLocks noChangeArrowheads="1"/>
          </p:cNvSpPr>
          <p:nvPr/>
        </p:nvSpPr>
        <p:spPr bwMode="auto">
          <a:xfrm>
            <a:off x="-1654" y="0"/>
            <a:ext cx="2891262" cy="4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84" tIns="50292" rIns="100584" bIns="50292" anchor="ctr"/>
          <a:lstStyle/>
          <a:p>
            <a:endParaRPr lang="en-US"/>
          </a:p>
        </p:txBody>
      </p:sp>
      <p:sp>
        <p:nvSpPr>
          <p:cNvPr id="90829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3600" y="752475"/>
            <a:ext cx="4943475" cy="37084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829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8771" tIns="51031" rIns="98771" bIns="51031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 userDrawn="1"/>
        </p:nvGrpSpPr>
        <p:grpSpPr bwMode="auto">
          <a:xfrm>
            <a:off x="11112" y="585788"/>
            <a:ext cx="9132888" cy="76200"/>
            <a:chOff x="0" y="912"/>
            <a:chExt cx="5753" cy="48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91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006060"/>
                </a:gs>
                <a:gs pos="50000">
                  <a:srgbClr val="00C0C0"/>
                </a:gs>
                <a:gs pos="100000">
                  <a:srgbClr val="00606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0" y="948"/>
              <a:ext cx="5753" cy="12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1668E86-1E83-9F4E-AFD9-7A5090C6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70" y="366338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C00000"/>
                </a:solidFill>
                <a:effectLst>
                  <a:outerShdw blurRad="50800" dist="50800" dir="5400000" algn="ctr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7CA02-CA1D-5D4B-A528-92D5B8966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S.Klimenko, July 25, 2025,  Warsaw </a:t>
            </a:r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E29A5D-8858-7445-9C84-D65CBD843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5483BA-CA1A-0E4D-AEC0-2843F0A2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5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734"/>
            </a:lvl1pPr>
            <a:lvl2pPr>
              <a:defRPr sz="2344"/>
            </a:lvl2pPr>
            <a:lvl3pPr>
              <a:defRPr sz="1953"/>
            </a:lvl3pPr>
            <a:lvl4pPr>
              <a:defRPr sz="1758"/>
            </a:lvl4pPr>
            <a:lvl5pPr>
              <a:defRPr sz="1758"/>
            </a:lvl5pPr>
            <a:lvl6pPr>
              <a:defRPr sz="1758"/>
            </a:lvl6pPr>
            <a:lvl7pPr>
              <a:defRPr sz="1758"/>
            </a:lvl7pPr>
            <a:lvl8pPr>
              <a:defRPr sz="1758"/>
            </a:lvl8pPr>
            <a:lvl9pPr>
              <a:defRPr sz="17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734"/>
            </a:lvl1pPr>
            <a:lvl2pPr>
              <a:defRPr sz="2344"/>
            </a:lvl2pPr>
            <a:lvl3pPr>
              <a:defRPr sz="1953"/>
            </a:lvl3pPr>
            <a:lvl4pPr>
              <a:defRPr sz="1758"/>
            </a:lvl4pPr>
            <a:lvl5pPr>
              <a:defRPr sz="1758"/>
            </a:lvl5pPr>
            <a:lvl6pPr>
              <a:defRPr sz="1758"/>
            </a:lvl6pPr>
            <a:lvl7pPr>
              <a:defRPr sz="1758"/>
            </a:lvl7pPr>
            <a:lvl8pPr>
              <a:defRPr sz="1758"/>
            </a:lvl8pPr>
            <a:lvl9pPr>
              <a:defRPr sz="17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69259" y="6488184"/>
            <a:ext cx="3086100" cy="365125"/>
          </a:xfrm>
        </p:spPr>
        <p:txBody>
          <a:bodyPr/>
          <a:lstStyle/>
          <a:p>
            <a:r>
              <a:rPr lang="en-US"/>
              <a:t>S.Klimenko, July 25, 2025,  Warsaw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41A2AB9-CFA9-6B44-99A3-F7B9FE895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5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S.Klimenko, July 25, 2025,  Warsaw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41A2AB9-CFA9-6B44-99A3-F7B9FE895A46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F4FA6F6A-9F1C-2C7C-6CC5-3EB3C243876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2" y="585788"/>
            <a:ext cx="9132888" cy="76200"/>
            <a:chOff x="0" y="912"/>
            <a:chExt cx="5753" cy="48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8EC37B41-16F1-7C06-89D6-369B8270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1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006060"/>
                </a:gs>
                <a:gs pos="50000">
                  <a:srgbClr val="00C0C0"/>
                </a:gs>
                <a:gs pos="100000">
                  <a:srgbClr val="00606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8B0CBC0-A78F-FC56-C320-4AD09B79B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48"/>
              <a:ext cx="5753" cy="12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382043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063" y="147643"/>
            <a:ext cx="6934200" cy="51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905000"/>
            <a:ext cx="4419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905000"/>
            <a:ext cx="4419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4000500"/>
            <a:ext cx="4419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31956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S.Klimenko, July 25, 2025,  Warsaw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0564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&lt;number&gt;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064EE4-0833-756D-D539-652B40B578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2" y="585788"/>
            <a:ext cx="9132888" cy="76200"/>
            <a:chOff x="0" y="912"/>
            <a:chExt cx="5753" cy="48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28A07C8C-715E-A3CF-EEF7-3CBAC8460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1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006060"/>
                </a:gs>
                <a:gs pos="50000">
                  <a:srgbClr val="00C0C0"/>
                </a:gs>
                <a:gs pos="100000">
                  <a:srgbClr val="00606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3DF94460-B122-B735-6B99-41F18CBA0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48"/>
              <a:ext cx="5753" cy="12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51273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6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2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9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5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2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S.Klimenko, July 25, 2025,  Warsaw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41A2AB9-CFA9-6B44-99A3-F7B9FE895A4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3E2346FF-F60B-260C-8991-4069E95F96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2" y="585788"/>
            <a:ext cx="9132888" cy="76200"/>
            <a:chOff x="0" y="912"/>
            <a:chExt cx="5753" cy="48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F24E23A-ABF4-9217-8116-C5DF9DE8B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1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006060"/>
                </a:gs>
                <a:gs pos="50000">
                  <a:srgbClr val="00C0C0"/>
                </a:gs>
                <a:gs pos="100000">
                  <a:srgbClr val="00606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6CA2D88A-0505-CCE6-299C-42B9338FD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48"/>
              <a:ext cx="5753" cy="12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1pPr>
              <a:lvl2pPr marL="742950" indent="-28575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2pPr>
              <a:lvl3pPr marL="11430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3pPr>
              <a:lvl4pPr marL="16002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4pPr>
              <a:lvl5pPr marL="2057400" indent="-228600"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C0128"/>
                  </a:solidFill>
                  <a:latin typeface="Book Antiqua" pitchFamily="18" charset="0"/>
                </a:defRPr>
              </a:lvl9pPr>
            </a:lstStyle>
            <a:p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276599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490DE9-3514-6349-B7AD-F1B47DDC1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8602B2-938E-0D40-8A8E-FDA0C13DA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F07CF0-24A7-3642-A04C-D6DED559A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0152" y="63422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S.Klimenko, July 25, 2025,  Warsaw </a:t>
            </a:r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AAB27-A19E-E64B-9902-D0887A1C7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536" y="634227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483BA-CA1A-0E4D-AEC0-2843F0A2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7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50800" dist="50800" dir="5400000" algn="ctr" rotWithShape="0">
              <a:srgbClr val="000000">
                <a:alpha val="64922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SzPct val="113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00FF"/>
        </a:buClr>
        <a:buSzPct val="80000"/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hyperlink" Target="http://journals.aps.org/prl/abstract/10.1103/PhysRevLett.116.061102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journals.aps.org/prl/abstract/10.1103/PhysRevLett.119.161101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13.emf"/><Relationship Id="rId4" Type="http://schemas.openxmlformats.org/officeDocument/2006/relationships/image" Target="../media/image110.emf"/><Relationship Id="rId9" Type="http://schemas.openxmlformats.org/officeDocument/2006/relationships/oleObject" Target="../embeddings/oleObject3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e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17.emf"/><Relationship Id="rId4" Type="http://schemas.openxmlformats.org/officeDocument/2006/relationships/image" Target="../media/image114.emf"/><Relationship Id="rId9" Type="http://schemas.openxmlformats.org/officeDocument/2006/relationships/oleObject" Target="../embeddings/oleObject3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9.emf"/><Relationship Id="rId4" Type="http://schemas.openxmlformats.org/officeDocument/2006/relationships/image" Target="../media/image6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oleObject" Target="../embeddings/oleObject8.bin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28.emf"/><Relationship Id="rId18" Type="http://schemas.openxmlformats.org/officeDocument/2006/relationships/image" Target="../media/image30.emf"/><Relationship Id="rId26" Type="http://schemas.openxmlformats.org/officeDocument/2006/relationships/image" Target="../media/image34.e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17.bin"/><Relationship Id="rId25" Type="http://schemas.openxmlformats.org/officeDocument/2006/relationships/oleObject" Target="../embeddings/oleObject21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11" Type="http://schemas.openxmlformats.org/officeDocument/2006/relationships/image" Target="../media/image27.emf"/><Relationship Id="rId24" Type="http://schemas.openxmlformats.org/officeDocument/2006/relationships/image" Target="../media/image33.emf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29.emf"/><Relationship Id="rId23" Type="http://schemas.openxmlformats.org/officeDocument/2006/relationships/oleObject" Target="../embeddings/oleObject20.bin"/><Relationship Id="rId28" Type="http://schemas.openxmlformats.org/officeDocument/2006/relationships/image" Target="../media/image35.emf"/><Relationship Id="rId10" Type="http://schemas.openxmlformats.org/officeDocument/2006/relationships/oleObject" Target="../embeddings/oleObject14.bin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8.emf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16.bin"/><Relationship Id="rId22" Type="http://schemas.openxmlformats.org/officeDocument/2006/relationships/image" Target="../media/image32.emf"/><Relationship Id="rId27" Type="http://schemas.openxmlformats.org/officeDocument/2006/relationships/oleObject" Target="../embeddings/oleObject2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8.emf"/><Relationship Id="rId3" Type="http://schemas.openxmlformats.org/officeDocument/2006/relationships/image" Target="../media/image16.png"/><Relationship Id="rId7" Type="http://schemas.openxmlformats.org/officeDocument/2006/relationships/image" Target="../media/image36.e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9.emf"/><Relationship Id="rId5" Type="http://schemas.openxmlformats.org/officeDocument/2006/relationships/image" Target="../media/image8.emf"/><Relationship Id="rId15" Type="http://schemas.openxmlformats.org/officeDocument/2006/relationships/image" Target="../media/image3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7.emf"/><Relationship Id="rId14" Type="http://schemas.openxmlformats.org/officeDocument/2006/relationships/oleObject" Target="../embeddings/oleObject2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1.png"/><Relationship Id="rId7" Type="http://schemas.openxmlformats.org/officeDocument/2006/relationships/oleObject" Target="../embeddings/oleObject2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E9ED9-B71F-C06E-28C5-D2555DA2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e Collapse Supernovae - How a Supernova Works | HowStuffWorks">
            <a:extLst>
              <a:ext uri="{FF2B5EF4-FFF2-40B4-BE49-F238E27FC236}">
                <a16:creationId xmlns:a16="http://schemas.microsoft.com/office/drawing/2014/main" id="{1E5C84CA-9FE9-6EF0-631D-35D7A5C0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" y="80231"/>
            <a:ext cx="9119282" cy="63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UF logo">
            <a:extLst>
              <a:ext uri="{FF2B5EF4-FFF2-40B4-BE49-F238E27FC236}">
                <a16:creationId xmlns:a16="http://schemas.microsoft.com/office/drawing/2014/main" id="{84E16412-9918-D3C3-9D77-BB93B65D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36" y="6152580"/>
            <a:ext cx="1627874" cy="52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C9BC37-2230-C1C9-0CC5-6CBB165A2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62" y="5313466"/>
            <a:ext cx="7412632" cy="1335631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Sergey Klimenko</a:t>
            </a:r>
          </a:p>
          <a:p>
            <a:pPr marL="0" indent="0" algn="ctr">
              <a:buNone/>
            </a:pPr>
            <a:r>
              <a:rPr lang="en-US" sz="2149" dirty="0">
                <a:solidFill>
                  <a:srgbClr val="FFFF00"/>
                </a:solidFill>
              </a:rPr>
              <a:t>University of Florida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A7FCC7-1286-E6AA-52DD-B48C7A9BD51B}"/>
              </a:ext>
            </a:extLst>
          </p:cNvPr>
          <p:cNvSpPr txBox="1">
            <a:spLocks/>
          </p:cNvSpPr>
          <p:nvPr/>
        </p:nvSpPr>
        <p:spPr>
          <a:xfrm>
            <a:off x="881342" y="49938"/>
            <a:ext cx="7588859" cy="1462040"/>
          </a:xfrm>
          <a:prstGeom prst="rect">
            <a:avLst/>
          </a:prstGeom>
        </p:spPr>
        <p:txBody>
          <a:bodyPr vert="horz" lIns="89301" tIns="44650" rIns="89301" bIns="4465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25" dirty="0">
                <a:solidFill>
                  <a:srgbClr val="FFFF00"/>
                </a:solidFill>
              </a:rPr>
              <a:t>Detection of Gravitational Waves from Core-Collapse Supernovae:</a:t>
            </a:r>
          </a:p>
          <a:p>
            <a:r>
              <a:rPr lang="en-US" sz="3125" dirty="0">
                <a:solidFill>
                  <a:srgbClr val="FFFF00"/>
                </a:solidFill>
              </a:rPr>
              <a:t>Challenges and Limitations</a:t>
            </a:r>
          </a:p>
        </p:txBody>
      </p:sp>
      <p:pic>
        <p:nvPicPr>
          <p:cNvPr id="3074" name="Picture 2" descr="Image result for nsf logo">
            <a:extLst>
              <a:ext uri="{FF2B5EF4-FFF2-40B4-BE49-F238E27FC236}">
                <a16:creationId xmlns:a16="http://schemas.microsoft.com/office/drawing/2014/main" id="{04CC4160-1AB8-35D7-9FA1-605D70052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21" y="4854971"/>
            <a:ext cx="1180174" cy="11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1199F5-C6F5-DC7B-F108-7843668FF2CF}"/>
              </a:ext>
            </a:extLst>
          </p:cNvPr>
          <p:cNvSpPr txBox="1">
            <a:spLocks/>
          </p:cNvSpPr>
          <p:nvPr/>
        </p:nvSpPr>
        <p:spPr>
          <a:xfrm>
            <a:off x="-190683" y="5090156"/>
            <a:ext cx="3541619" cy="1462040"/>
          </a:xfrm>
          <a:prstGeom prst="rect">
            <a:avLst/>
          </a:prstGeom>
        </p:spPr>
        <p:txBody>
          <a:bodyPr vert="horz" lIns="89301" tIns="44650" rIns="89301" bIns="4465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58" dirty="0">
                <a:solidFill>
                  <a:srgbClr val="FFFF00"/>
                </a:solidFill>
              </a:rPr>
              <a:t>Cassiopeia A</a:t>
            </a:r>
          </a:p>
          <a:p>
            <a:r>
              <a:rPr lang="en-US" sz="1758" dirty="0">
                <a:solidFill>
                  <a:srgbClr val="FFFF00"/>
                </a:solidFill>
              </a:rPr>
              <a:t>SN in MW 350 y ago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0514B-8A55-361D-55F6-D1CD16F1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S.Klimenko, July 25, 2025,  Warsaw </a:t>
            </a:r>
          </a:p>
        </p:txBody>
      </p:sp>
    </p:spTree>
    <p:extLst>
      <p:ext uri="{BB962C8B-B14F-4D97-AF65-F5344CB8AC3E}">
        <p14:creationId xmlns:p14="http://schemas.microsoft.com/office/powerpoint/2010/main" val="234499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3" name="Rectangle 3"/>
          <p:cNvSpPr>
            <a:spLocks noGrp="1" noChangeArrowheads="1"/>
          </p:cNvSpPr>
          <p:nvPr>
            <p:ph type="title"/>
          </p:nvPr>
        </p:nvSpPr>
        <p:spPr>
          <a:xfrm>
            <a:off x="606620" y="160171"/>
            <a:ext cx="7702169" cy="430887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spAutoFit/>
          </a:bodyPr>
          <a:lstStyle/>
          <a:p>
            <a:pPr defTabSz="436054">
              <a:tabLst>
                <a:tab pos="690418" algn="l"/>
                <a:tab pos="1380835" algn="l"/>
                <a:tab pos="2071253" algn="l"/>
                <a:tab pos="2761671" algn="l"/>
                <a:tab pos="3452090" algn="l"/>
                <a:tab pos="4142507" algn="l"/>
                <a:tab pos="4832925" algn="l"/>
                <a:tab pos="5523343" algn="l"/>
                <a:tab pos="6213761" algn="l"/>
                <a:tab pos="6904178" algn="l"/>
              </a:tabLst>
              <a:defRPr/>
            </a:pPr>
            <a:r>
              <a:rPr lang="en-US" b="1" dirty="0">
                <a:latin typeface="Calibri"/>
                <a:cs typeface="Calibri"/>
              </a:rPr>
              <a:t>Time-frequency analysis</a:t>
            </a:r>
            <a:endParaRPr lang="en-GB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90893" name="Rectangle 13"/>
          <p:cNvSpPr>
            <a:spLocks noChangeArrowheads="1"/>
          </p:cNvSpPr>
          <p:nvPr/>
        </p:nvSpPr>
        <p:spPr bwMode="auto">
          <a:xfrm>
            <a:off x="285556" y="932281"/>
            <a:ext cx="8678932" cy="179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7817" tIns="43909" rIns="87817" bIns="43909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defRPr/>
            </a:pPr>
            <a:r>
              <a:rPr lang="en-US" sz="1953" dirty="0">
                <a:latin typeface="Calibri"/>
                <a:cs typeface="Calibri"/>
              </a:rPr>
              <a:t>Describe data as a superposition of atomic waveforms (wavelets) with “minimal” TF spread to capture the TF varying spectrum – a large variety of wavelets available  </a:t>
            </a:r>
          </a:p>
          <a:p>
            <a:pPr marL="436054" indent="-436054"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  <a:defRPr/>
            </a:pPr>
            <a:r>
              <a:rPr lang="en-US" sz="1953" dirty="0">
                <a:latin typeface="Calibri"/>
                <a:cs typeface="Calibri"/>
              </a:rPr>
              <a:t>Gabor atoms, 1946 </a:t>
            </a:r>
            <a:r>
              <a:rPr lang="en-US" sz="1953" dirty="0">
                <a:latin typeface="Calibri"/>
                <a:cs typeface="Calibri"/>
                <a:sym typeface="Wingdings" pitchFamily="2" charset="2"/>
              </a:rPr>
              <a:t> </a:t>
            </a:r>
            <a:r>
              <a:rPr lang="en-US" sz="1953" dirty="0">
                <a:latin typeface="Calibri"/>
                <a:cs typeface="Calibri"/>
              </a:rPr>
              <a:t>Short Time (windowed) Fourier Transform (STFT)</a:t>
            </a:r>
          </a:p>
          <a:p>
            <a:pPr marL="436054" indent="-436054"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  <a:defRPr/>
            </a:pPr>
            <a:endParaRPr lang="en-US" sz="1953" dirty="0">
              <a:latin typeface="Calibri"/>
              <a:cs typeface="Calibri"/>
            </a:endParaRPr>
          </a:p>
          <a:p>
            <a:pPr marL="436054" indent="-436054"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  <a:defRPr/>
            </a:pPr>
            <a:endParaRPr lang="en-US" sz="2480" dirty="0">
              <a:latin typeface="Calibri"/>
              <a:cs typeface="Calibri"/>
            </a:endParaRPr>
          </a:p>
          <a:p>
            <a:pPr marL="436054" indent="-436054"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  <a:defRPr/>
            </a:pPr>
            <a:r>
              <a:rPr lang="en-US" sz="2000" dirty="0">
                <a:latin typeface="Calibri"/>
                <a:cs typeface="Calibri"/>
              </a:rPr>
              <a:t>Organize wavelets in bases, frames, or libraries – a set of wavelets populating the TF plane in a grid with a time/frequency step </a:t>
            </a:r>
            <a:r>
              <a:rPr lang="en-US" sz="2000" dirty="0">
                <a:latin typeface="Symbol" pitchFamily="2" charset="2"/>
                <a:cs typeface="Calibri"/>
              </a:rPr>
              <a:t>D</a:t>
            </a:r>
            <a:r>
              <a:rPr lang="en-US" sz="2000" dirty="0">
                <a:latin typeface="Calibri"/>
                <a:cs typeface="Calibri"/>
              </a:rPr>
              <a:t>t / </a:t>
            </a:r>
            <a:r>
              <a:rPr lang="en-US" sz="2000" dirty="0" err="1">
                <a:latin typeface="Symbol" pitchFamily="2" charset="2"/>
                <a:cs typeface="Calibri"/>
              </a:rPr>
              <a:t>Dw</a:t>
            </a:r>
            <a:r>
              <a:rPr lang="en-US" sz="2000" dirty="0">
                <a:latin typeface="Calibri"/>
                <a:cs typeface="Calibri"/>
              </a:rPr>
              <a:t>.</a:t>
            </a:r>
            <a:endParaRPr lang="en-US" sz="781" dirty="0">
              <a:latin typeface="Calibri"/>
              <a:cs typeface="Calibri"/>
            </a:endParaRPr>
          </a:p>
          <a:p>
            <a:pPr marL="436054" indent="-436054"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  <a:defRPr/>
            </a:pPr>
            <a:r>
              <a:rPr lang="en-US" sz="1953" dirty="0">
                <a:latin typeface="Calibri"/>
                <a:cs typeface="Calibri"/>
              </a:rPr>
              <a:t>Gabor wavelets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defRPr/>
            </a:pPr>
            <a:endParaRPr lang="en-US" sz="2344" dirty="0">
              <a:latin typeface="Calibri"/>
              <a:cs typeface="Calibri"/>
            </a:endParaRPr>
          </a:p>
          <a:p>
            <a:pPr marL="436054" indent="-436054"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  <a:defRPr/>
            </a:pPr>
            <a:r>
              <a:rPr lang="en-US" sz="1953" dirty="0">
                <a:latin typeface="Calibri"/>
                <a:cs typeface="Calibri"/>
              </a:rPr>
              <a:t>uncertainty principle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7D0D6-D89D-434A-AEA6-F512FC66F9A0}"/>
              </a:ext>
            </a:extLst>
          </p:cNvPr>
          <p:cNvGrpSpPr/>
          <p:nvPr/>
        </p:nvGrpSpPr>
        <p:grpSpPr>
          <a:xfrm>
            <a:off x="652298" y="4267927"/>
            <a:ext cx="3008556" cy="1672362"/>
            <a:chOff x="511616" y="3702994"/>
            <a:chExt cx="3188780" cy="1951979"/>
          </a:xfrm>
        </p:grpSpPr>
        <p:pic>
          <p:nvPicPr>
            <p:cNvPr id="6" name="Picture 5" descr="Screen Shot 2012-10-06 at 3.17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95" y="3702994"/>
              <a:ext cx="3152801" cy="727842"/>
            </a:xfrm>
            <a:prstGeom prst="rect">
              <a:avLst/>
            </a:prstGeom>
          </p:spPr>
        </p:pic>
        <p:pic>
          <p:nvPicPr>
            <p:cNvPr id="7" name="Picture 6" descr="Screen Shot 2012-10-06 at 3.17.1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16" y="4446000"/>
              <a:ext cx="3141611" cy="632908"/>
            </a:xfrm>
            <a:prstGeom prst="rect">
              <a:avLst/>
            </a:prstGeom>
          </p:spPr>
        </p:pic>
        <p:pic>
          <p:nvPicPr>
            <p:cNvPr id="8" name="Picture 7" descr="Screen Shot 2012-10-06 at 3.21.2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31" y="5048878"/>
              <a:ext cx="1097704" cy="606095"/>
            </a:xfrm>
            <a:prstGeom prst="rect">
              <a:avLst/>
            </a:prstGeom>
          </p:spPr>
        </p:pic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D122FBB8-267A-9248-AF66-35C711E6F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67" y="1818699"/>
            <a:ext cx="3946940" cy="665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BACCC4-CE62-3941-BA3C-7028452A124F}"/>
              </a:ext>
            </a:extLst>
          </p:cNvPr>
          <p:cNvSpPr txBox="1"/>
          <p:nvPr/>
        </p:nvSpPr>
        <p:spPr>
          <a:xfrm>
            <a:off x="5791093" y="1986024"/>
            <a:ext cx="1358770" cy="362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8" i="1" dirty="0"/>
              <a:t>w(t)</a:t>
            </a:r>
            <a:r>
              <a:rPr lang="en-US" sz="1758" dirty="0"/>
              <a:t>-window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CA6EEC-B3DF-FB4C-A643-ADAED2EBB2AC}"/>
                  </a:ext>
                </a:extLst>
              </p:cNvPr>
              <p:cNvSpPr txBox="1"/>
              <p:nvPr/>
            </p:nvSpPr>
            <p:spPr>
              <a:xfrm>
                <a:off x="2413224" y="3626911"/>
                <a:ext cx="1811009" cy="374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758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1758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58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758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58" dirty="0">
                    <a:latin typeface="Symbol" pitchFamily="2" charset="2"/>
                  </a:rPr>
                  <a:t> </a:t>
                </a:r>
                <a:r>
                  <a:rPr lang="en-US" sz="1758" i="1" dirty="0"/>
                  <a:t>= w(t)sin(</a:t>
                </a:r>
                <a:r>
                  <a:rPr lang="en-US" sz="1758" i="1" dirty="0" err="1">
                    <a:latin typeface="Symbol" pitchFamily="2" charset="2"/>
                  </a:rPr>
                  <a:t>w</a:t>
                </a:r>
                <a:r>
                  <a:rPr lang="en-US" sz="1758" i="1" dirty="0" err="1"/>
                  <a:t>t</a:t>
                </a:r>
                <a:r>
                  <a:rPr lang="en-US" sz="1758" i="1" dirty="0"/>
                  <a:t>)</a:t>
                </a:r>
                <a:endParaRPr lang="en-US" sz="1758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CA6EEC-B3DF-FB4C-A643-ADAED2EBB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224" y="3626911"/>
                <a:ext cx="1811009" cy="374398"/>
              </a:xfrm>
              <a:prstGeom prst="rect">
                <a:avLst/>
              </a:prstGeom>
              <a:blipFill>
                <a:blip r:embed="rId7"/>
                <a:stretch>
                  <a:fillRect l="-699" t="-3333" r="-139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BD4E78-F1F1-5241-9365-BCD46144ED4A}"/>
                  </a:ext>
                </a:extLst>
              </p:cNvPr>
              <p:cNvSpPr txBox="1"/>
              <p:nvPr/>
            </p:nvSpPr>
            <p:spPr>
              <a:xfrm>
                <a:off x="621900" y="3628413"/>
                <a:ext cx="1791324" cy="362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58" dirty="0"/>
                  <a:t>f</a:t>
                </a:r>
                <a14:m>
                  <m:oMath xmlns:m="http://schemas.openxmlformats.org/officeDocument/2006/math">
                    <m:r>
                      <a:rPr lang="en-US" sz="1758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58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758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58" dirty="0">
                    <a:latin typeface="Symbol" pitchFamily="2" charset="2"/>
                  </a:rPr>
                  <a:t> </a:t>
                </a:r>
                <a:r>
                  <a:rPr lang="en-US" sz="1758" i="1" dirty="0"/>
                  <a:t>= w(t)cos(</a:t>
                </a:r>
                <a:r>
                  <a:rPr lang="en-US" sz="1758" i="1" dirty="0" err="1">
                    <a:latin typeface="Symbol" pitchFamily="2" charset="2"/>
                  </a:rPr>
                  <a:t>w</a:t>
                </a:r>
                <a:r>
                  <a:rPr lang="en-US" sz="1758" i="1" dirty="0" err="1"/>
                  <a:t>t</a:t>
                </a:r>
                <a:r>
                  <a:rPr lang="en-US" sz="1758" i="1" dirty="0"/>
                  <a:t>)</a:t>
                </a:r>
                <a:endParaRPr lang="en-US" sz="1758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BD4E78-F1F1-5241-9365-BCD46144E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00" y="3628413"/>
                <a:ext cx="1791324" cy="362856"/>
              </a:xfrm>
              <a:prstGeom prst="rect">
                <a:avLst/>
              </a:prstGeom>
              <a:blipFill>
                <a:blip r:embed="rId8"/>
                <a:stretch>
                  <a:fillRect l="-2098" t="-6667" r="-69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0047428-CCC7-CF3D-5E15-0314F7FE2A0E}"/>
              </a:ext>
            </a:extLst>
          </p:cNvPr>
          <p:cNvGrpSpPr/>
          <p:nvPr/>
        </p:nvGrpSpPr>
        <p:grpSpPr>
          <a:xfrm>
            <a:off x="4480667" y="3149390"/>
            <a:ext cx="4106026" cy="3386219"/>
            <a:chOff x="4431354" y="2363447"/>
            <a:chExt cx="4106026" cy="3386219"/>
          </a:xfrm>
        </p:grpSpPr>
        <p:grpSp>
          <p:nvGrpSpPr>
            <p:cNvPr id="5" name="Group 4"/>
            <p:cNvGrpSpPr/>
            <p:nvPr/>
          </p:nvGrpSpPr>
          <p:grpSpPr>
            <a:xfrm>
              <a:off x="4431354" y="2363447"/>
              <a:ext cx="4106026" cy="3386219"/>
              <a:chOff x="3990269" y="2743576"/>
              <a:chExt cx="4467932" cy="3720724"/>
            </a:xfrm>
          </p:grpSpPr>
          <p:pic>
            <p:nvPicPr>
              <p:cNvPr id="2" name="Picture 1" descr="Screen Shot 2012-10-05 at 5.59.55 P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3700" y="6037580"/>
                <a:ext cx="2463800" cy="426720"/>
              </a:xfrm>
              <a:prstGeom prst="rect">
                <a:avLst/>
              </a:prstGeom>
            </p:spPr>
          </p:pic>
          <p:pic>
            <p:nvPicPr>
              <p:cNvPr id="3" name="Picture 2" descr="Screen Shot 2012-10-05 at 6.00.07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628900" y="4310238"/>
                <a:ext cx="3060700" cy="337962"/>
              </a:xfrm>
              <a:prstGeom prst="rect">
                <a:avLst/>
              </a:prstGeom>
            </p:spPr>
          </p:pic>
          <p:pic>
            <p:nvPicPr>
              <p:cNvPr id="4" name="Picture 3" descr="Screen Shot 2012-10-05 at 6.02.31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4201" y="2743576"/>
                <a:ext cx="4064000" cy="3352424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83E495-36BD-C647-A8EC-D6EA44A84C74}"/>
                </a:ext>
              </a:extLst>
            </p:cNvPr>
            <p:cNvSpPr txBox="1"/>
            <p:nvPr/>
          </p:nvSpPr>
          <p:spPr>
            <a:xfrm>
              <a:off x="6641623" y="5419032"/>
              <a:ext cx="391688" cy="3306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63" i="1" dirty="0"/>
                <a:t>w(</a:t>
              </a:r>
              <a:endParaRPr lang="en-US" sz="1563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3BD8C7-E47C-0844-9D8F-CD3373F472B6}"/>
                </a:ext>
              </a:extLst>
            </p:cNvPr>
            <p:cNvSpPr txBox="1"/>
            <p:nvPr/>
          </p:nvSpPr>
          <p:spPr>
            <a:xfrm rot="16200000">
              <a:off x="4363121" y="4188136"/>
              <a:ext cx="487634" cy="33284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63" i="1" dirty="0"/>
                <a:t>=w(</a:t>
              </a:r>
              <a:endParaRPr lang="en-US" sz="1563" dirty="0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E3629DB-AAFA-5E8C-04B7-B85F0F0C31E8}"/>
              </a:ext>
            </a:extLst>
          </p:cNvPr>
          <p:cNvSpPr txBox="1">
            <a:spLocks/>
          </p:cNvSpPr>
          <p:nvPr/>
        </p:nvSpPr>
        <p:spPr>
          <a:xfrm>
            <a:off x="6033763" y="647901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CE8FC1-4D0C-12A7-DEC4-93F9ECE2D8B2}"/>
              </a:ext>
            </a:extLst>
          </p:cNvPr>
          <p:cNvSpPr txBox="1"/>
          <p:nvPr/>
        </p:nvSpPr>
        <p:spPr>
          <a:xfrm>
            <a:off x="5569271" y="3332211"/>
            <a:ext cx="2813566" cy="312813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n-US" sz="1717" dirty="0" err="1">
                <a:latin typeface="Symbol" charset="2"/>
                <a:cs typeface="Symbol" charset="2"/>
              </a:rPr>
              <a:t>s</a:t>
            </a:r>
            <a:r>
              <a:rPr lang="en-US" sz="1717" baseline="-25000" dirty="0" err="1"/>
              <a:t>t</a:t>
            </a:r>
            <a:r>
              <a:rPr lang="en-US" sz="1717" dirty="0" err="1">
                <a:latin typeface="Symbol" charset="2"/>
                <a:cs typeface="Symbol" charset="2"/>
              </a:rPr>
              <a:t>s</a:t>
            </a:r>
            <a:r>
              <a:rPr lang="en-US" sz="1717" baseline="-25000" dirty="0" err="1">
                <a:latin typeface="Symbol" charset="2"/>
                <a:cs typeface="Symbol" charset="2"/>
              </a:rPr>
              <a:t>w</a:t>
            </a:r>
            <a:r>
              <a:rPr lang="en-US" sz="1717" dirty="0"/>
              <a:t>=0.5 for Gaussian window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BBAB2A-4066-1C31-3DE5-719979C9F88C}"/>
              </a:ext>
            </a:extLst>
          </p:cNvPr>
          <p:cNvSpPr txBox="1"/>
          <p:nvPr/>
        </p:nvSpPr>
        <p:spPr>
          <a:xfrm>
            <a:off x="708107" y="6028617"/>
            <a:ext cx="3252685" cy="63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717" dirty="0" err="1">
                <a:latin typeface="Symbol" charset="2"/>
                <a:cs typeface="Symbol" charset="2"/>
              </a:rPr>
              <a:t>s</a:t>
            </a:r>
            <a:r>
              <a:rPr lang="en-US" sz="1717" baseline="-25000" dirty="0" err="1"/>
              <a:t>t,</a:t>
            </a:r>
            <a:r>
              <a:rPr lang="en-US" sz="1717" dirty="0" err="1">
                <a:latin typeface="Symbol" charset="2"/>
                <a:cs typeface="Symbol" charset="2"/>
              </a:rPr>
              <a:t>s</a:t>
            </a:r>
            <a:r>
              <a:rPr lang="en-US" sz="1717" baseline="-25000" dirty="0" err="1">
                <a:latin typeface="Symbol" charset="2"/>
                <a:cs typeface="Symbol" charset="2"/>
              </a:rPr>
              <a:t>w</a:t>
            </a:r>
            <a:r>
              <a:rPr lang="en-US" sz="1717" baseline="-25000" dirty="0">
                <a:latin typeface="Symbol" charset="2"/>
                <a:cs typeface="Symbol" charset="2"/>
              </a:rPr>
              <a:t> </a:t>
            </a:r>
            <a:r>
              <a:rPr lang="en-US" sz="1717" dirty="0"/>
              <a:t>- intrinsic wavelet </a:t>
            </a:r>
            <a:r>
              <a:rPr lang="en-US" dirty="0"/>
              <a:t>resolution</a:t>
            </a:r>
            <a:endParaRPr lang="en-US" sz="1717" dirty="0"/>
          </a:p>
          <a:p>
            <a:r>
              <a:rPr lang="en-US" sz="1717" dirty="0" err="1">
                <a:latin typeface="Symbol" pitchFamily="2" charset="2"/>
              </a:rPr>
              <a:t>D</a:t>
            </a:r>
            <a:r>
              <a:rPr lang="en-US" sz="1717" dirty="0" err="1"/>
              <a:t>t,</a:t>
            </a:r>
            <a:r>
              <a:rPr lang="en-US" sz="1717" dirty="0" err="1">
                <a:latin typeface="Symbol" pitchFamily="2" charset="2"/>
              </a:rPr>
              <a:t>D</a:t>
            </a:r>
            <a:r>
              <a:rPr lang="en-US" sz="1717" dirty="0" err="1"/>
              <a:t>w</a:t>
            </a:r>
            <a:r>
              <a:rPr lang="en-US" sz="1717" dirty="0"/>
              <a:t> – TF map resolution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66DC8A-D721-A556-2351-5445264D49E2}"/>
              </a:ext>
            </a:extLst>
          </p:cNvPr>
          <p:cNvGrpSpPr/>
          <p:nvPr/>
        </p:nvGrpSpPr>
        <p:grpSpPr>
          <a:xfrm>
            <a:off x="5138893" y="3193232"/>
            <a:ext cx="3447799" cy="2828055"/>
            <a:chOff x="2373857" y="3995753"/>
            <a:chExt cx="3200400" cy="2454761"/>
          </a:xfrm>
        </p:grpSpPr>
        <p:pic>
          <p:nvPicPr>
            <p:cNvPr id="26" name="Picture 25" descr="A white rectangular object with black lines&#10;&#10;AI-generated content may be incorrect.">
              <a:extLst>
                <a:ext uri="{FF2B5EF4-FFF2-40B4-BE49-F238E27FC236}">
                  <a16:creationId xmlns:a16="http://schemas.microsoft.com/office/drawing/2014/main" id="{45465EEF-2516-E032-3C15-663FCB0E5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857" y="4253414"/>
              <a:ext cx="3200400" cy="21971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223F55-C362-B1DB-FF52-CFE130DDF886}"/>
                </a:ext>
              </a:extLst>
            </p:cNvPr>
            <p:cNvSpPr txBox="1"/>
            <p:nvPr/>
          </p:nvSpPr>
          <p:spPr>
            <a:xfrm>
              <a:off x="2696397" y="3995753"/>
              <a:ext cx="2735678" cy="267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/>
                <a:t> classical wavelet                                     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D0E945-E77C-7E0B-8332-7E43044D5F9C}"/>
              </a:ext>
            </a:extLst>
          </p:cNvPr>
          <p:cNvGrpSpPr/>
          <p:nvPr/>
        </p:nvGrpSpPr>
        <p:grpSpPr>
          <a:xfrm>
            <a:off x="5138726" y="3212975"/>
            <a:ext cx="3477171" cy="2792427"/>
            <a:chOff x="6444208" y="803228"/>
            <a:chExt cx="2184400" cy="21792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33113DA-0ADF-51E9-1AA7-7C09C61AE631}"/>
                </a:ext>
              </a:extLst>
            </p:cNvPr>
            <p:cNvGrpSpPr/>
            <p:nvPr/>
          </p:nvGrpSpPr>
          <p:grpSpPr>
            <a:xfrm>
              <a:off x="6444208" y="1102898"/>
              <a:ext cx="2184400" cy="1879600"/>
              <a:chOff x="6299200" y="1765300"/>
              <a:chExt cx="2743200" cy="2959100"/>
            </a:xfrm>
          </p:grpSpPr>
          <p:pic>
            <p:nvPicPr>
              <p:cNvPr id="31" name="Picture 30" descr="Screen Shot 2012-10-12 at 9.05.47 AM.png">
                <a:extLst>
                  <a:ext uri="{FF2B5EF4-FFF2-40B4-BE49-F238E27FC236}">
                    <a16:creationId xmlns:a16="http://schemas.microsoft.com/office/drawing/2014/main" id="{03924283-DE08-928A-E206-EBAF90976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9200" y="1917700"/>
                <a:ext cx="2743200" cy="2654300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560F940-636B-FD0B-B2E4-7DCF53E0E57C}"/>
                  </a:ext>
                </a:extLst>
              </p:cNvPr>
              <p:cNvGrpSpPr/>
              <p:nvPr/>
            </p:nvGrpSpPr>
            <p:grpSpPr>
              <a:xfrm>
                <a:off x="6311900" y="1765300"/>
                <a:ext cx="2717800" cy="165100"/>
                <a:chOff x="6311900" y="1765300"/>
                <a:chExt cx="2717800" cy="16510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C39E3E-E2BE-8FE9-F94F-1248C1E48A58}"/>
                    </a:ext>
                  </a:extLst>
                </p:cNvPr>
                <p:cNvSpPr/>
                <p:nvPr/>
              </p:nvSpPr>
              <p:spPr>
                <a:xfrm>
                  <a:off x="63119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7DF246E-D8B0-7E92-431A-666C6F5C6C47}"/>
                    </a:ext>
                  </a:extLst>
                </p:cNvPr>
                <p:cNvSpPr/>
                <p:nvPr/>
              </p:nvSpPr>
              <p:spPr>
                <a:xfrm>
                  <a:off x="73152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A759CE5-353F-5A27-84A7-EC88FD6CF5B0}"/>
                    </a:ext>
                  </a:extLst>
                </p:cNvPr>
                <p:cNvSpPr/>
                <p:nvPr/>
              </p:nvSpPr>
              <p:spPr>
                <a:xfrm>
                  <a:off x="69723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235D51E-1C31-BE91-D583-40A5FCE34001}"/>
                    </a:ext>
                  </a:extLst>
                </p:cNvPr>
                <p:cNvSpPr/>
                <p:nvPr/>
              </p:nvSpPr>
              <p:spPr>
                <a:xfrm>
                  <a:off x="66167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CEE345B-3574-388E-6072-2741AEA581D2}"/>
                    </a:ext>
                  </a:extLst>
                </p:cNvPr>
                <p:cNvSpPr/>
                <p:nvPr/>
              </p:nvSpPr>
              <p:spPr>
                <a:xfrm>
                  <a:off x="76708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B7208E4-8B3E-3364-5101-2E17BAE62C01}"/>
                    </a:ext>
                  </a:extLst>
                </p:cNvPr>
                <p:cNvSpPr/>
                <p:nvPr/>
              </p:nvSpPr>
              <p:spPr>
                <a:xfrm>
                  <a:off x="86741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6B40A26-2198-1EC0-18A7-7AA45547FACA}"/>
                    </a:ext>
                  </a:extLst>
                </p:cNvPr>
                <p:cNvSpPr/>
                <p:nvPr/>
              </p:nvSpPr>
              <p:spPr>
                <a:xfrm>
                  <a:off x="83312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843E73C-C670-E29E-823C-E0ED9981991D}"/>
                    </a:ext>
                  </a:extLst>
                </p:cNvPr>
                <p:cNvSpPr/>
                <p:nvPr/>
              </p:nvSpPr>
              <p:spPr>
                <a:xfrm>
                  <a:off x="79756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78CEDCD-B7F0-52AB-D338-CB06102C14C1}"/>
                  </a:ext>
                </a:extLst>
              </p:cNvPr>
              <p:cNvGrpSpPr/>
              <p:nvPr/>
            </p:nvGrpSpPr>
            <p:grpSpPr>
              <a:xfrm rot="10800000">
                <a:off x="6311900" y="4559300"/>
                <a:ext cx="2717800" cy="165100"/>
                <a:chOff x="6311900" y="1765300"/>
                <a:chExt cx="2717800" cy="16510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98C1484-505B-2057-9615-BA4714E6090D}"/>
                    </a:ext>
                  </a:extLst>
                </p:cNvPr>
                <p:cNvSpPr/>
                <p:nvPr/>
              </p:nvSpPr>
              <p:spPr>
                <a:xfrm>
                  <a:off x="63119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F305CB5-66AD-0C61-F5A8-21A412C8A944}"/>
                    </a:ext>
                  </a:extLst>
                </p:cNvPr>
                <p:cNvSpPr/>
                <p:nvPr/>
              </p:nvSpPr>
              <p:spPr>
                <a:xfrm>
                  <a:off x="73152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7077E70-EC46-B963-25B6-2D81C8C45E95}"/>
                    </a:ext>
                  </a:extLst>
                </p:cNvPr>
                <p:cNvSpPr/>
                <p:nvPr/>
              </p:nvSpPr>
              <p:spPr>
                <a:xfrm>
                  <a:off x="69723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3CAF8C2-87F1-0CA4-DE16-AA08E1C0BEC5}"/>
                    </a:ext>
                  </a:extLst>
                </p:cNvPr>
                <p:cNvSpPr/>
                <p:nvPr/>
              </p:nvSpPr>
              <p:spPr>
                <a:xfrm>
                  <a:off x="66167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58D1812-EAEA-A9C4-2E7E-49EBA9D9324A}"/>
                    </a:ext>
                  </a:extLst>
                </p:cNvPr>
                <p:cNvSpPr/>
                <p:nvPr/>
              </p:nvSpPr>
              <p:spPr>
                <a:xfrm>
                  <a:off x="76708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E88348F-BA2A-CAF3-3CFB-8DB2E5B91792}"/>
                    </a:ext>
                  </a:extLst>
                </p:cNvPr>
                <p:cNvSpPr/>
                <p:nvPr/>
              </p:nvSpPr>
              <p:spPr>
                <a:xfrm>
                  <a:off x="86741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BFAF1D4-BF8C-AC66-05D9-DD8B8119E954}"/>
                    </a:ext>
                  </a:extLst>
                </p:cNvPr>
                <p:cNvSpPr/>
                <p:nvPr/>
              </p:nvSpPr>
              <p:spPr>
                <a:xfrm>
                  <a:off x="8331200" y="1765300"/>
                  <a:ext cx="355600" cy="165100"/>
                </a:xfrm>
                <a:prstGeom prst="rect">
                  <a:avLst/>
                </a:prstGeom>
                <a:solidFill>
                  <a:srgbClr val="FF00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B026028-4130-99AF-572A-8522C5230C0C}"/>
                    </a:ext>
                  </a:extLst>
                </p:cNvPr>
                <p:cNvSpPr/>
                <p:nvPr/>
              </p:nvSpPr>
              <p:spPr>
                <a:xfrm>
                  <a:off x="7975600" y="1765300"/>
                  <a:ext cx="355600" cy="165100"/>
                </a:xfrm>
                <a:prstGeom prst="rect">
                  <a:avLst/>
                </a:prstGeom>
                <a:solidFill>
                  <a:srgbClr val="FFFF00"/>
                </a:solidFill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9841D2-BBB3-49DA-4ACF-502CF799E1CB}"/>
                </a:ext>
              </a:extLst>
            </p:cNvPr>
            <p:cNvSpPr txBox="1"/>
            <p:nvPr/>
          </p:nvSpPr>
          <p:spPr>
            <a:xfrm>
              <a:off x="6553431" y="803228"/>
              <a:ext cx="1965954" cy="307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/>
                <a:t> WDM transform       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4580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C21204-D3CC-CD40-BA38-9EE2480E2731}"/>
              </a:ext>
            </a:extLst>
          </p:cNvPr>
          <p:cNvGrpSpPr/>
          <p:nvPr/>
        </p:nvGrpSpPr>
        <p:grpSpPr>
          <a:xfrm>
            <a:off x="628650" y="1042689"/>
            <a:ext cx="7886700" cy="5038329"/>
            <a:chOff x="697938" y="1484784"/>
            <a:chExt cx="8155406" cy="5225619"/>
          </a:xfrm>
        </p:grpSpPr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6CA6DBA-9B03-354A-B592-08248782F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932" y="3890458"/>
              <a:ext cx="3920412" cy="2819945"/>
            </a:xfrm>
            <a:prstGeom prst="rect">
              <a:avLst/>
            </a:prstGeom>
          </p:spPr>
        </p:pic>
        <p:pic>
          <p:nvPicPr>
            <p:cNvPr id="15" name="Picture 14" descr="Chart&#10;&#10;Description automatically generated">
              <a:extLst>
                <a:ext uri="{FF2B5EF4-FFF2-40B4-BE49-F238E27FC236}">
                  <a16:creationId xmlns:a16="http://schemas.microsoft.com/office/drawing/2014/main" id="{E4BA31D0-6417-0B46-8EED-88E22D4E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38" y="3890457"/>
              <a:ext cx="3920412" cy="2819945"/>
            </a:xfrm>
            <a:prstGeom prst="rect">
              <a:avLst/>
            </a:prstGeom>
          </p:spPr>
        </p:pic>
        <p:pic>
          <p:nvPicPr>
            <p:cNvPr id="17" name="Picture 16" descr="Chart&#10;&#10;Description automatically generated">
              <a:extLst>
                <a:ext uri="{FF2B5EF4-FFF2-40B4-BE49-F238E27FC236}">
                  <a16:creationId xmlns:a16="http://schemas.microsoft.com/office/drawing/2014/main" id="{E9ECBD2E-6258-C141-B959-538496AB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044" y="1484784"/>
              <a:ext cx="3920412" cy="2819945"/>
            </a:xfrm>
            <a:prstGeom prst="rect">
              <a:avLst/>
            </a:prstGeom>
          </p:spPr>
        </p:pic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41F9FE36-573B-3E42-AF8C-C3B4013B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60" y="1519573"/>
              <a:ext cx="3920412" cy="28199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82750C-613F-984A-8382-30973566836E}"/>
                </a:ext>
              </a:extLst>
            </p:cNvPr>
            <p:cNvSpPr txBox="1"/>
            <p:nvPr/>
          </p:nvSpPr>
          <p:spPr>
            <a:xfrm>
              <a:off x="6522206" y="3585249"/>
              <a:ext cx="9301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T=0.064 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0C2786-4B29-1141-B028-A6059B894113}"/>
                </a:ext>
              </a:extLst>
            </p:cNvPr>
            <p:cNvSpPr txBox="1"/>
            <p:nvPr/>
          </p:nvSpPr>
          <p:spPr>
            <a:xfrm>
              <a:off x="2341728" y="3614310"/>
              <a:ext cx="9301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T=0.016 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3B3ACE-4DA3-5549-A63E-F502EEE58EC9}"/>
                </a:ext>
              </a:extLst>
            </p:cNvPr>
            <p:cNvSpPr txBox="1"/>
            <p:nvPr/>
          </p:nvSpPr>
          <p:spPr>
            <a:xfrm>
              <a:off x="2373700" y="5999568"/>
              <a:ext cx="9301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T=0.256 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AE54DD-5445-2441-B4A7-8BBB04A0CF1F}"/>
                </a:ext>
              </a:extLst>
            </p:cNvPr>
            <p:cNvSpPr txBox="1"/>
            <p:nvPr/>
          </p:nvSpPr>
          <p:spPr>
            <a:xfrm>
              <a:off x="6954253" y="5974512"/>
              <a:ext cx="9301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T=1 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B86B86-C937-E643-988D-5C7DA8CB4233}"/>
                </a:ext>
              </a:extLst>
            </p:cNvPr>
            <p:cNvSpPr txBox="1"/>
            <p:nvPr/>
          </p:nvSpPr>
          <p:spPr>
            <a:xfrm>
              <a:off x="5623503" y="2903304"/>
              <a:ext cx="6046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BBH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chirp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873517-4DCA-524D-9FC7-BCD5126830EF}"/>
                </a:ext>
              </a:extLst>
            </p:cNvPr>
            <p:cNvSpPr txBox="1"/>
            <p:nvPr/>
          </p:nvSpPr>
          <p:spPr>
            <a:xfrm>
              <a:off x="7666199" y="3098459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ABFC3F-49BD-7740-8573-6784D2A1FC34}"/>
                </a:ext>
              </a:extLst>
            </p:cNvPr>
            <p:cNvSpPr txBox="1"/>
            <p:nvPr/>
          </p:nvSpPr>
          <p:spPr>
            <a:xfrm>
              <a:off x="1115616" y="4883911"/>
              <a:ext cx="11240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linear chirp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1109CF-681F-3D46-A4FD-5A299AEDFDEE}"/>
                </a:ext>
              </a:extLst>
            </p:cNvPr>
            <p:cNvSpPr txBox="1"/>
            <p:nvPr/>
          </p:nvSpPr>
          <p:spPr>
            <a:xfrm>
              <a:off x="5333561" y="4494635"/>
              <a:ext cx="832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sin(</a:t>
              </a:r>
              <a:r>
                <a:rPr lang="en-US" dirty="0" err="1">
                  <a:solidFill>
                    <a:schemeClr val="bg1"/>
                  </a:solidFill>
                  <a:latin typeface="Symbol" pitchFamily="2" charset="2"/>
                </a:rPr>
                <a:t>w</a:t>
              </a:r>
              <a:r>
                <a:rPr lang="en-US" dirty="0" err="1">
                  <a:solidFill>
                    <a:schemeClr val="bg1"/>
                  </a:solidFill>
                </a:rPr>
                <a:t>t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0883" name="Rectangle 3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661467" y="64566"/>
                <a:ext cx="7886700" cy="391004"/>
              </a:xfrm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lIns="0" tIns="0" rIns="0" bIns="0" rtlCol="0" anchor="ctr">
                <a:spAutoFit/>
              </a:bodyPr>
              <a:lstStyle/>
              <a:p>
                <a:pPr defTabSz="446502">
                  <a:tabLst>
                    <a:tab pos="706961" algn="l"/>
                    <a:tab pos="1413921" algn="l"/>
                    <a:tab pos="2120882" algn="l"/>
                    <a:tab pos="2827843" algn="l"/>
                    <a:tab pos="3534804" algn="l"/>
                    <a:tab pos="4241764" algn="l"/>
                    <a:tab pos="4948725" algn="l"/>
                    <a:tab pos="5655686" algn="l"/>
                    <a:tab pos="6362647" algn="l"/>
                    <a:tab pos="7069607" algn="l"/>
                  </a:tabLst>
                  <a:defRPr/>
                </a:pPr>
                <a:r>
                  <a:rPr lang="en-US" sz="2400" b="1" dirty="0"/>
                  <a:t>Time-Frequency Distribution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)|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2400" b="1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908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1467" y="64566"/>
                <a:ext cx="7886700" cy="391004"/>
              </a:xfrm>
              <a:blipFill>
                <a:blip r:embed="rId7"/>
                <a:stretch>
                  <a:fillRect t="-19355" b="-58065"/>
                </a:stretch>
              </a:blipFill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"/>
              <p:cNvSpPr txBox="1">
                <a:spLocks noChangeArrowheads="1"/>
              </p:cNvSpPr>
              <p:nvPr/>
            </p:nvSpPr>
            <p:spPr>
              <a:xfrm>
                <a:off x="671802" y="6023540"/>
                <a:ext cx="8136904" cy="430887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="">
                    <a:solidFill>
                      <a:schemeClr val="bg1"/>
                    </a:solidFill>
                  </a14:hiddenFill>
                </a:ext>
              </a:extLst>
            </p:spPr>
            <p:txBody>
              <a:bodyPr vert="horz" lIns="89301" tIns="44650" rIns="89301" bIns="4465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600" dirty="0">
                    <a:cs typeface="Calibri"/>
                  </a:rPr>
                  <a:t>No optimal localization of power for a single wavelet set (single Gabor window)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600" dirty="0">
                    <a:cs typeface="Calibri"/>
                  </a:rPr>
                  <a:t>General question: How to find the optimal distribution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600" dirty="0">
                    <a:cs typeface="Calibri"/>
                  </a:rPr>
                  <a:t>of the time-varying spectrum? </a:t>
                </a:r>
                <a:endParaRPr lang="en-US" sz="1600" dirty="0"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2" y="6023540"/>
                <a:ext cx="8136904" cy="430887"/>
              </a:xfrm>
              <a:prstGeom prst="rect">
                <a:avLst/>
              </a:prstGeom>
              <a:blipFill>
                <a:blip r:embed="rId8"/>
                <a:stretch>
                  <a:fillRect l="-312" t="-14286" b="-40000"/>
                </a:stretch>
              </a:blipFill>
              <a:ln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75224" y="764376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Short Time Fourier Transform: 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63579363-03E3-9843-B2B1-6FD8304CC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92697"/>
            <a:ext cx="3312368" cy="55861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5833EE-AF71-83EE-A5D8-A0799474EB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16829" y="6463182"/>
            <a:ext cx="3086100" cy="365125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13289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red lines&#10;&#10;AI-generated content may be incorrect.">
            <a:extLst>
              <a:ext uri="{FF2B5EF4-FFF2-40B4-BE49-F238E27FC236}">
                <a16:creationId xmlns:a16="http://schemas.microsoft.com/office/drawing/2014/main" id="{206228C9-6038-34FB-8738-71335B8F6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" y="3288986"/>
            <a:ext cx="4724669" cy="339844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>
                <a:latin typeface="+mn-lt"/>
              </a:rPr>
              <a:t>Wavescan</a:t>
            </a:r>
            <a:r>
              <a:rPr lang="en-US" dirty="0">
                <a:latin typeface="+mn-lt"/>
              </a:rPr>
              <a:t> Transform</a:t>
            </a:r>
            <a:endParaRPr lang="en-GB" dirty="0">
              <a:latin typeface="+mn-lt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16ED4B5-2BAF-F842-997E-AA2BB4F37732}"/>
              </a:ext>
            </a:extLst>
          </p:cNvPr>
          <p:cNvSpPr txBox="1">
            <a:spLocks/>
          </p:cNvSpPr>
          <p:nvPr/>
        </p:nvSpPr>
        <p:spPr>
          <a:xfrm>
            <a:off x="2" y="654803"/>
            <a:ext cx="8604446" cy="26753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dirty="0">
                <a:cs typeface="Calibri"/>
              </a:rPr>
              <a:t>New TF transform to address temporal and spectral leakage </a:t>
            </a:r>
          </a:p>
          <a:p>
            <a:pPr lvl="1">
              <a:defRPr/>
            </a:pPr>
            <a:r>
              <a:rPr lang="en-US" sz="1800" dirty="0">
                <a:cs typeface="Calibri"/>
              </a:rPr>
              <a:t>use several (6-8) STFTs with windows of different durations and the same sampling lattice (wavelet stacks)</a:t>
            </a:r>
          </a:p>
          <a:p>
            <a:pPr lvl="1">
              <a:defRPr/>
            </a:pPr>
            <a:r>
              <a:rPr lang="en-US" sz="1800" dirty="0">
                <a:cs typeface="Calibri"/>
              </a:rPr>
              <a:t>selecting optimal resolution by using the overlap </a:t>
            </a:r>
            <a:r>
              <a:rPr lang="en-US" sz="1800" dirty="0" err="1">
                <a:cs typeface="Calibri"/>
              </a:rPr>
              <a:t>O</a:t>
            </a:r>
            <a:r>
              <a:rPr lang="en-US" sz="1800" baseline="-25000" dirty="0" err="1">
                <a:cs typeface="Calibri"/>
              </a:rPr>
              <a:t>ij</a:t>
            </a:r>
            <a:r>
              <a:rPr lang="en-US" sz="1800" dirty="0">
                <a:cs typeface="Calibri"/>
              </a:rPr>
              <a:t> between wavelets</a:t>
            </a:r>
          </a:p>
          <a:p>
            <a:pPr lvl="1">
              <a:defRPr/>
            </a:pPr>
            <a:r>
              <a:rPr lang="en-US" sz="1800" dirty="0">
                <a:cs typeface="Calibri"/>
              </a:rPr>
              <a:t>resolution of </a:t>
            </a:r>
            <a:r>
              <a:rPr lang="en-US" sz="1800" dirty="0" err="1">
                <a:cs typeface="Calibri"/>
              </a:rPr>
              <a:t>wavescan</a:t>
            </a:r>
            <a:r>
              <a:rPr lang="en-US" sz="1800" dirty="0">
                <a:cs typeface="Calibri"/>
              </a:rPr>
              <a:t> wavelets varies over the TF spectrogram</a:t>
            </a:r>
          </a:p>
          <a:p>
            <a:pPr lvl="1">
              <a:defRPr/>
            </a:pPr>
            <a:r>
              <a:rPr lang="en-US" sz="1800" dirty="0">
                <a:cs typeface="Calibri"/>
              </a:rPr>
              <a:t>efficiently remove spectral and temporal leakage</a:t>
            </a:r>
          </a:p>
          <a:p>
            <a:pPr lvl="1">
              <a:defRPr/>
            </a:pPr>
            <a:r>
              <a:rPr lang="en-US" sz="1800" dirty="0">
                <a:cs typeface="Calibri"/>
              </a:rPr>
              <a:t>recover both narrowband and broadband signals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3B1196-FD16-B847-812C-4AFBBD769C48}"/>
              </a:ext>
            </a:extLst>
          </p:cNvPr>
          <p:cNvSpPr txBox="1"/>
          <p:nvPr/>
        </p:nvSpPr>
        <p:spPr>
          <a:xfrm>
            <a:off x="943922" y="3180842"/>
            <a:ext cx="202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08B037-D2B7-3C42-A612-4A2F4F332EFB}"/>
                  </a:ext>
                </a:extLst>
              </p:cNvPr>
              <p:cNvSpPr txBox="1"/>
              <p:nvPr/>
            </p:nvSpPr>
            <p:spPr>
              <a:xfrm>
                <a:off x="2143640" y="3229990"/>
                <a:ext cx="980661" cy="271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08B037-D2B7-3C42-A612-4A2F4F332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640" y="3229990"/>
                <a:ext cx="980661" cy="271036"/>
              </a:xfrm>
              <a:prstGeom prst="rect">
                <a:avLst/>
              </a:prstGeom>
              <a:blipFill>
                <a:blip r:embed="rId3"/>
                <a:stretch>
                  <a:fillRect r="-29114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144602A1-90DB-944E-B9C8-299E5868C8CC}"/>
              </a:ext>
            </a:extLst>
          </p:cNvPr>
          <p:cNvSpPr txBox="1">
            <a:spLocks/>
          </p:cNvSpPr>
          <p:nvPr/>
        </p:nvSpPr>
        <p:spPr>
          <a:xfrm>
            <a:off x="8964488" y="6552084"/>
            <a:ext cx="195861" cy="248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83BA-CA1A-0E4D-AEC0-2843F0A251F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2F84B4-1392-8D4E-A011-CCB4B7B4F0CB}"/>
              </a:ext>
            </a:extLst>
          </p:cNvPr>
          <p:cNvGrpSpPr/>
          <p:nvPr/>
        </p:nvGrpSpPr>
        <p:grpSpPr>
          <a:xfrm>
            <a:off x="660101" y="3961454"/>
            <a:ext cx="3057208" cy="1582769"/>
            <a:chOff x="-4948459" y="2990402"/>
            <a:chExt cx="4484907" cy="23019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6BC17D-0059-A448-B897-AD5EEED8BB19}"/>
                </a:ext>
              </a:extLst>
            </p:cNvPr>
            <p:cNvSpPr txBox="1"/>
            <p:nvPr/>
          </p:nvSpPr>
          <p:spPr>
            <a:xfrm flipH="1">
              <a:off x="-4115734" y="4755175"/>
              <a:ext cx="997501" cy="53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BBH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233076-9926-5E44-99AB-F6F62F757A8F}"/>
                </a:ext>
              </a:extLst>
            </p:cNvPr>
            <p:cNvSpPr txBox="1"/>
            <p:nvPr/>
          </p:nvSpPr>
          <p:spPr>
            <a:xfrm>
              <a:off x="-899890" y="4647241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2551A8-52AD-6249-B480-EEDC68E2B3A1}"/>
                </a:ext>
              </a:extLst>
            </p:cNvPr>
            <p:cNvSpPr txBox="1"/>
            <p:nvPr/>
          </p:nvSpPr>
          <p:spPr>
            <a:xfrm>
              <a:off x="-4883889" y="3773215"/>
              <a:ext cx="1245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linear chirp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7C3EEC-5EB1-A848-BD5B-B2AD87646F71}"/>
                </a:ext>
              </a:extLst>
            </p:cNvPr>
            <p:cNvSpPr txBox="1"/>
            <p:nvPr/>
          </p:nvSpPr>
          <p:spPr>
            <a:xfrm>
              <a:off x="-4948459" y="2990402"/>
              <a:ext cx="832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sin(</a:t>
              </a:r>
              <a:r>
                <a:rPr lang="en-US" dirty="0" err="1">
                  <a:latin typeface="Symbol" pitchFamily="2" charset="2"/>
                </a:rPr>
                <a:t>w</a:t>
              </a:r>
              <a:r>
                <a:rPr lang="en-US" dirty="0" err="1"/>
                <a:t>t</a:t>
              </a:r>
              <a:r>
                <a:rPr lang="en-US" dirty="0"/>
                <a:t>)</a:t>
              </a:r>
            </a:p>
          </p:txBody>
        </p:sp>
      </p:grp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910E4AF-A740-534A-A443-B0984C1D9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22" y="2345640"/>
            <a:ext cx="2844310" cy="496273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3A1EB9-719E-3210-4188-980F3DA2D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Klimenko, July 2025, Warsaw</a:t>
            </a:r>
            <a:endParaRPr lang="it-I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4DB4A7-6D5E-82C8-3EB9-0D97E45DEE06}"/>
              </a:ext>
            </a:extLst>
          </p:cNvPr>
          <p:cNvGrpSpPr/>
          <p:nvPr/>
        </p:nvGrpSpPr>
        <p:grpSpPr>
          <a:xfrm>
            <a:off x="4443984" y="3212976"/>
            <a:ext cx="4663440" cy="3426287"/>
            <a:chOff x="813638" y="1179560"/>
            <a:chExt cx="4663440" cy="34262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E7C45D-017F-24C5-2B9A-FA435C4BE709}"/>
                </a:ext>
              </a:extLst>
            </p:cNvPr>
            <p:cNvGrpSpPr/>
            <p:nvPr/>
          </p:nvGrpSpPr>
          <p:grpSpPr>
            <a:xfrm>
              <a:off x="813638" y="1179560"/>
              <a:ext cx="4663440" cy="3426287"/>
              <a:chOff x="497900" y="3012433"/>
              <a:chExt cx="4652044" cy="3426287"/>
            </a:xfrm>
          </p:grpSpPr>
          <p:pic>
            <p:nvPicPr>
              <p:cNvPr id="14" name="Picture 13" descr="Chart&#10;&#10;Description automatically generated">
                <a:extLst>
                  <a:ext uri="{FF2B5EF4-FFF2-40B4-BE49-F238E27FC236}">
                    <a16:creationId xmlns:a16="http://schemas.microsoft.com/office/drawing/2014/main" id="{78C69B4E-8818-F16C-9ED6-76B9F8992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900" y="3092513"/>
                <a:ext cx="4652044" cy="334620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1E766A-37BA-57E5-F098-424D254525C5}"/>
                  </a:ext>
                </a:extLst>
              </p:cNvPr>
              <p:cNvSpPr txBox="1"/>
              <p:nvPr/>
            </p:nvSpPr>
            <p:spPr>
              <a:xfrm>
                <a:off x="1666137" y="3012433"/>
                <a:ext cx="231556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wavescan</a:t>
                </a:r>
                <a:r>
                  <a:rPr lang="en-US" dirty="0"/>
                  <a:t>           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3DA9A5-71F6-CD14-CC19-2F14488013C5}"/>
                </a:ext>
              </a:extLst>
            </p:cNvPr>
            <p:cNvSpPr txBox="1"/>
            <p:nvPr/>
          </p:nvSpPr>
          <p:spPr>
            <a:xfrm>
              <a:off x="3699695" y="1229335"/>
              <a:ext cx="14663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(Klimenko, 2022)</a:t>
              </a:r>
              <a:r>
                <a:rPr lang="en-US" sz="1400" dirty="0"/>
                <a:t>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70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7CD4E647-F54C-7F6F-E58E-B9D7C482D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84" y="3400679"/>
            <a:ext cx="4344847" cy="312524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C92B9B9-CCDA-B64F-A1F6-E306F05F4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14751"/>
            <a:ext cx="4583768" cy="3297096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GW150914 and GW170817</a:t>
            </a:r>
            <a:endParaRPr lang="en-GB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4A8B9-C7E4-9840-A799-D01B8FE39575}"/>
              </a:ext>
            </a:extLst>
          </p:cNvPr>
          <p:cNvSpPr txBox="1"/>
          <p:nvPr/>
        </p:nvSpPr>
        <p:spPr>
          <a:xfrm>
            <a:off x="5364088" y="1469742"/>
            <a:ext cx="97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 Q-scan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1AF471-DCD1-6D43-852A-1913BAFEF90A}"/>
              </a:ext>
            </a:extLst>
          </p:cNvPr>
          <p:cNvSpPr txBox="1"/>
          <p:nvPr/>
        </p:nvSpPr>
        <p:spPr>
          <a:xfrm>
            <a:off x="976386" y="3782006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 </a:t>
            </a:r>
            <a:r>
              <a:rPr lang="en-US" dirty="0" err="1">
                <a:solidFill>
                  <a:schemeClr val="bg1"/>
                </a:solidFill>
              </a:rPr>
              <a:t>wavescan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D9A067-F6E1-B942-BDBB-B8C068035879}"/>
              </a:ext>
            </a:extLst>
          </p:cNvPr>
          <p:cNvSpPr txBox="1"/>
          <p:nvPr/>
        </p:nvSpPr>
        <p:spPr>
          <a:xfrm>
            <a:off x="1439028" y="1482356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 Q-scan</a:t>
            </a:r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05C29E93-E101-2E4E-AA35-2860969B9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51" y="1124744"/>
            <a:ext cx="9144000" cy="24797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DB3AFD-0E8B-104C-90FF-F80C53AB61B7}"/>
              </a:ext>
            </a:extLst>
          </p:cNvPr>
          <p:cNvSpPr txBox="1"/>
          <p:nvPr/>
        </p:nvSpPr>
        <p:spPr>
          <a:xfrm>
            <a:off x="1372697" y="1271495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 Q-scan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144711-8D91-0B42-AF67-D3C85692BC65}"/>
              </a:ext>
            </a:extLst>
          </p:cNvPr>
          <p:cNvSpPr txBox="1"/>
          <p:nvPr/>
        </p:nvSpPr>
        <p:spPr>
          <a:xfrm>
            <a:off x="5067151" y="1273754"/>
            <a:ext cx="97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 Q-scan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9A288A-4B27-9D57-3F30-7CFC4FECA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465327" cy="2581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92DC0B-A075-5E2F-E66C-C59F13979E59}"/>
              </a:ext>
            </a:extLst>
          </p:cNvPr>
          <p:cNvSpPr txBox="1"/>
          <p:nvPr/>
        </p:nvSpPr>
        <p:spPr>
          <a:xfrm>
            <a:off x="5371795" y="3775201"/>
            <a:ext cx="124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 </a:t>
            </a:r>
            <a:r>
              <a:rPr lang="en-US" dirty="0" err="1">
                <a:solidFill>
                  <a:schemeClr val="bg1"/>
                </a:solidFill>
              </a:rPr>
              <a:t>wavescan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BF2FC-FBEC-AE1A-E9F0-07ED09000A0E}"/>
              </a:ext>
            </a:extLst>
          </p:cNvPr>
          <p:cNvSpPr txBox="1"/>
          <p:nvPr/>
        </p:nvSpPr>
        <p:spPr>
          <a:xfrm>
            <a:off x="5710348" y="1509700"/>
            <a:ext cx="82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Q-scan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E6729-7680-C0AE-B81D-CEFC209B5617}"/>
              </a:ext>
            </a:extLst>
          </p:cNvPr>
          <p:cNvSpPr txBox="1"/>
          <p:nvPr/>
        </p:nvSpPr>
        <p:spPr>
          <a:xfrm>
            <a:off x="5371795" y="672951"/>
            <a:ext cx="27301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6"/>
              </a:rPr>
              <a:t>Phys. Rev. Lett. </a:t>
            </a:r>
            <a:r>
              <a:rPr lang="en-US" sz="1400" b="1" dirty="0">
                <a:hlinkClick r:id="rId6"/>
              </a:rPr>
              <a:t>119</a:t>
            </a:r>
            <a:r>
              <a:rPr lang="en-US" sz="1400" dirty="0">
                <a:hlinkClick r:id="rId6"/>
              </a:rPr>
              <a:t>, 161101 (2017)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F0B33F-BB67-B845-2E20-5669FFA1CE3A}"/>
              </a:ext>
            </a:extLst>
          </p:cNvPr>
          <p:cNvSpPr txBox="1"/>
          <p:nvPr/>
        </p:nvSpPr>
        <p:spPr>
          <a:xfrm>
            <a:off x="763724" y="672951"/>
            <a:ext cx="38082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en-US" sz="1400" dirty="0">
                <a:hlinkClick r:id="rId7"/>
              </a:rPr>
              <a:t>Phys. Rev. Lett. </a:t>
            </a:r>
            <a:r>
              <a:rPr lang="en-US" sz="1400" b="1" dirty="0">
                <a:hlinkClick r:id="rId7"/>
              </a:rPr>
              <a:t>116</a:t>
            </a:r>
            <a:r>
              <a:rPr lang="en-US" sz="1400" dirty="0">
                <a:hlinkClick r:id="rId7"/>
              </a:rPr>
              <a:t>, 061102 (2016)</a:t>
            </a:r>
            <a:endParaRPr lang="en-US" sz="1400" dirty="0"/>
          </a:p>
          <a:p>
            <a:pPr marL="0" indent="0">
              <a:buNone/>
              <a:defRPr/>
            </a:pPr>
            <a:r>
              <a:rPr lang="en-US" sz="1400" dirty="0">
                <a:cs typeface="Calibri"/>
              </a:rPr>
              <a:t> 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872F9F75-09A5-524F-F7A3-9C10F1976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Klimenko, July 2025, Warsaw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680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FC963-CB7E-9CE1-2BEA-1B48A0565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D10A6D8-97F3-99B9-57D7-6061862FF312}"/>
              </a:ext>
            </a:extLst>
          </p:cNvPr>
          <p:cNvSpPr txBox="1">
            <a:spLocks/>
          </p:cNvSpPr>
          <p:nvPr/>
        </p:nvSpPr>
        <p:spPr>
          <a:xfrm>
            <a:off x="1785798" y="-27384"/>
            <a:ext cx="5671596" cy="56452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Search Algorithm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B38278-3692-6D05-17F4-C563AE50ABC8}"/>
              </a:ext>
            </a:extLst>
          </p:cNvPr>
          <p:cNvSpPr txBox="1">
            <a:spLocks/>
          </p:cNvSpPr>
          <p:nvPr/>
        </p:nvSpPr>
        <p:spPr bwMode="auto">
          <a:xfrm>
            <a:off x="26097" y="726326"/>
            <a:ext cx="3739635" cy="572701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defRPr>
            </a:lvl1pPr>
            <a:lvl2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2pPr>
            <a:lvl3pPr marL="11430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3pPr>
            <a:lvl4pPr marL="16002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4pPr>
            <a:lvl5pPr marL="20574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9pPr>
          </a:lstStyle>
          <a:p>
            <a:pPr lvl="1" algn="l" eaLnBrk="1" hangingPunct="1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800" b="0" i="0" dirty="0">
                <a:solidFill>
                  <a:srgbClr val="000000"/>
                </a:solidFill>
                <a:latin typeface="+mn-lt"/>
                <a:cs typeface="Calibri" charset="0"/>
              </a:rPr>
              <a:t>Coherent </a:t>
            </a:r>
            <a:r>
              <a:rPr lang="en-US" sz="1800" b="0" i="0" dirty="0" err="1">
                <a:solidFill>
                  <a:srgbClr val="000000"/>
                </a:solidFill>
                <a:latin typeface="+mn-lt"/>
                <a:cs typeface="Calibri" charset="0"/>
              </a:rPr>
              <a:t>WaveBurst</a:t>
            </a:r>
            <a:r>
              <a:rPr lang="en-US" sz="1800" b="0" i="0" dirty="0">
                <a:solidFill>
                  <a:srgbClr val="000000"/>
                </a:solidFill>
                <a:latin typeface="+mn-lt"/>
                <a:cs typeface="Calibri" charset="0"/>
              </a:rPr>
              <a:t>: Identify correlated events in two (or more) detectors</a:t>
            </a:r>
          </a:p>
          <a:p>
            <a:pPr lvl="1" algn="l" eaLnBrk="1" hangingPunct="1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800" b="0" i="0" dirty="0">
                <a:solidFill>
                  <a:srgbClr val="000000"/>
                </a:solidFill>
                <a:latin typeface="+mn-lt"/>
                <a:cs typeface="Calibri" charset="0"/>
              </a:rPr>
              <a:t>Combine the detector’s data into  -excess-power TF map (cWB2G)            -cross-power TF map (</a:t>
            </a:r>
            <a:r>
              <a:rPr lang="en-US" sz="1800" b="0" i="0" dirty="0" err="1">
                <a:solidFill>
                  <a:srgbClr val="000000"/>
                </a:solidFill>
                <a:latin typeface="+mn-lt"/>
                <a:cs typeface="Calibri" charset="0"/>
              </a:rPr>
              <a:t>cWBXP</a:t>
            </a:r>
            <a:r>
              <a:rPr lang="en-US" sz="1800" b="0" i="0" dirty="0">
                <a:solidFill>
                  <a:srgbClr val="000000"/>
                </a:solidFill>
                <a:latin typeface="+mn-lt"/>
                <a:cs typeface="Calibri" charset="0"/>
              </a:rPr>
              <a:t>)          by accounting for </a:t>
            </a:r>
            <a:r>
              <a:rPr lang="en-US" sz="1800" b="0" i="0" dirty="0" err="1">
                <a:solidFill>
                  <a:srgbClr val="000000"/>
                </a:solidFill>
                <a:latin typeface="+mn-lt"/>
                <a:cs typeface="Calibri" charset="0"/>
              </a:rPr>
              <a:t>ToF</a:t>
            </a:r>
            <a:r>
              <a:rPr lang="en-US" sz="1800" b="0" i="0" dirty="0">
                <a:solidFill>
                  <a:srgbClr val="000000"/>
                </a:solidFill>
                <a:latin typeface="+mn-lt"/>
                <a:cs typeface="Calibri" charset="0"/>
              </a:rPr>
              <a:t> between the detectors</a:t>
            </a:r>
          </a:p>
          <a:p>
            <a:pPr lvl="1" algn="l" eaLnBrk="1" hangingPunct="1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800" b="0" i="0" dirty="0">
                <a:solidFill>
                  <a:srgbClr val="000000"/>
                </a:solidFill>
                <a:latin typeface="+mn-lt"/>
                <a:cs typeface="Calibri" charset="0"/>
              </a:rPr>
              <a:t>Identify transient events by selecting excess-power and   cross-power pixels above the noise fluctuations</a:t>
            </a:r>
          </a:p>
          <a:p>
            <a:pPr lvl="1" algn="l" eaLnBrk="1" hangingPunct="1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800" b="0" i="0" dirty="0">
                <a:solidFill>
                  <a:srgbClr val="000000"/>
                </a:solidFill>
                <a:latin typeface="+mn-lt"/>
                <a:cs typeface="Calibri" charset="0"/>
              </a:rPr>
              <a:t>Use no assumptions on signal waveform: </a:t>
            </a:r>
            <a:r>
              <a:rPr lang="en-US" sz="1800" b="0" i="0" dirty="0">
                <a:latin typeface="+mn-lt"/>
              </a:rPr>
              <a:t>can search for  un-modeled &amp; unexpected sources</a:t>
            </a:r>
          </a:p>
          <a:p>
            <a:pPr lvl="1" algn="l" eaLnBrk="1" hangingPunct="1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800" b="0" i="0" dirty="0">
                <a:latin typeface="+mn-lt"/>
              </a:rPr>
              <a:t>used to “for detection of new GW species”, including the first GW detection, GW150914, and the first IMBH event, GW190521</a:t>
            </a:r>
          </a:p>
          <a:p>
            <a:pPr lvl="1" algn="l" eaLnBrk="1" hangingPunct="1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0"/>
              <a:buChar char="l"/>
            </a:pPr>
            <a:endParaRPr lang="en-US" sz="2344" i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49D4C1-C395-5C22-F313-230CD66A418B}"/>
              </a:ext>
            </a:extLst>
          </p:cNvPr>
          <p:cNvGrpSpPr/>
          <p:nvPr/>
        </p:nvGrpSpPr>
        <p:grpSpPr>
          <a:xfrm>
            <a:off x="3923927" y="476672"/>
            <a:ext cx="4824537" cy="5169557"/>
            <a:chOff x="1813892" y="779723"/>
            <a:chExt cx="5295900" cy="5663121"/>
          </a:xfrm>
        </p:grpSpPr>
        <p:pic>
          <p:nvPicPr>
            <p:cNvPr id="18" name="Picture 17" descr="A blue and yellow background&#10;&#10;AI-generated content may be incorrect.">
              <a:extLst>
                <a:ext uri="{FF2B5EF4-FFF2-40B4-BE49-F238E27FC236}">
                  <a16:creationId xmlns:a16="http://schemas.microsoft.com/office/drawing/2014/main" id="{046C4CA8-1411-F23D-469D-29ACD04B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450" y="1797050"/>
              <a:ext cx="4737100" cy="3263900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20" name="Picture 19" descr="A blue and yellow image&#10;&#10;AI-generated content may be incorrect.">
              <a:extLst>
                <a:ext uri="{FF2B5EF4-FFF2-40B4-BE49-F238E27FC236}">
                  <a16:creationId xmlns:a16="http://schemas.microsoft.com/office/drawing/2014/main" id="{3C28A27A-58FB-E5BC-7376-A31D72C4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450" y="779723"/>
              <a:ext cx="4419600" cy="3022600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24" name="Picture 23" descr="A graph showing a number of blue and yellow dots&#10;&#10;AI-generated content may be incorrect.">
              <a:extLst>
                <a:ext uri="{FF2B5EF4-FFF2-40B4-BE49-F238E27FC236}">
                  <a16:creationId xmlns:a16="http://schemas.microsoft.com/office/drawing/2014/main" id="{CFD94D4A-2DDC-D37B-FFAE-7F5C80AA1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892" y="2924944"/>
              <a:ext cx="5295900" cy="3517900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BA061B-ADA3-893A-42F8-C988D04FC723}"/>
              </a:ext>
            </a:extLst>
          </p:cNvPr>
          <p:cNvSpPr txBox="1"/>
          <p:nvPr/>
        </p:nvSpPr>
        <p:spPr>
          <a:xfrm>
            <a:off x="5977819" y="747300"/>
            <a:ext cx="2992358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46502"/>
            <a:r>
              <a:rPr lang="en-US" sz="1367" dirty="0">
                <a:latin typeface="+mj-lt"/>
              </a:rPr>
              <a:t>Klimenko 2005, 2008, 2016, 2022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4654415-EA22-2731-268F-408753FBB10D}"/>
              </a:ext>
            </a:extLst>
          </p:cNvPr>
          <p:cNvGrpSpPr/>
          <p:nvPr/>
        </p:nvGrpSpPr>
        <p:grpSpPr>
          <a:xfrm>
            <a:off x="3887304" y="2169169"/>
            <a:ext cx="360040" cy="461665"/>
            <a:chOff x="3887304" y="2169169"/>
            <a:chExt cx="360040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13612DF-6F0D-467F-BF8D-8ABF1F26344C}"/>
                </a:ext>
              </a:extLst>
            </p:cNvPr>
            <p:cNvSpPr txBox="1"/>
            <p:nvPr/>
          </p:nvSpPr>
          <p:spPr>
            <a:xfrm>
              <a:off x="3908790" y="216916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  <p:sp>
          <p:nvSpPr>
            <p:cNvPr id="40" name="Donut 39">
              <a:extLst>
                <a:ext uri="{FF2B5EF4-FFF2-40B4-BE49-F238E27FC236}">
                  <a16:creationId xmlns:a16="http://schemas.microsoft.com/office/drawing/2014/main" id="{C657E979-F0E5-C93D-8731-F90734448AA6}"/>
                </a:ext>
              </a:extLst>
            </p:cNvPr>
            <p:cNvSpPr/>
            <p:nvPr/>
          </p:nvSpPr>
          <p:spPr>
            <a:xfrm>
              <a:off x="3887304" y="2204864"/>
              <a:ext cx="360040" cy="369332"/>
            </a:xfrm>
            <a:prstGeom prst="donut">
              <a:avLst>
                <a:gd name="adj" fmla="val 1906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4B2B577-ADBD-D413-5564-A270E4CC9991}"/>
              </a:ext>
            </a:extLst>
          </p:cNvPr>
          <p:cNvGrpSpPr/>
          <p:nvPr/>
        </p:nvGrpSpPr>
        <p:grpSpPr>
          <a:xfrm rot="5400000">
            <a:off x="3921476" y="3198167"/>
            <a:ext cx="360040" cy="461665"/>
            <a:chOff x="3887304" y="2169169"/>
            <a:chExt cx="360040" cy="46166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D0438A-4380-BC88-CECB-AD4E064B8A8D}"/>
                </a:ext>
              </a:extLst>
            </p:cNvPr>
            <p:cNvSpPr txBox="1"/>
            <p:nvPr/>
          </p:nvSpPr>
          <p:spPr>
            <a:xfrm>
              <a:off x="3908790" y="216916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p:sp>
          <p:nvSpPr>
            <p:cNvPr id="44" name="Donut 43">
              <a:extLst>
                <a:ext uri="{FF2B5EF4-FFF2-40B4-BE49-F238E27FC236}">
                  <a16:creationId xmlns:a16="http://schemas.microsoft.com/office/drawing/2014/main" id="{43C286CA-E3F9-5D45-85C9-FA23357B160F}"/>
                </a:ext>
              </a:extLst>
            </p:cNvPr>
            <p:cNvSpPr/>
            <p:nvPr/>
          </p:nvSpPr>
          <p:spPr>
            <a:xfrm>
              <a:off x="3887304" y="2204864"/>
              <a:ext cx="360040" cy="369332"/>
            </a:xfrm>
            <a:prstGeom prst="donut">
              <a:avLst>
                <a:gd name="adj" fmla="val 1906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33154C4B-417F-E16B-D247-743EA647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Klimenko, July 2025, Warsaw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8DCABF-2E63-B69F-8032-C556614F3CE1}"/>
              </a:ext>
            </a:extLst>
          </p:cNvPr>
          <p:cNvSpPr txBox="1"/>
          <p:nvPr/>
        </p:nvSpPr>
        <p:spPr>
          <a:xfrm>
            <a:off x="4354002" y="4869160"/>
            <a:ext cx="4165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Time-delayed wavelet amplitudes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w</a:t>
            </a:r>
            <a:r>
              <a:rPr lang="en-US" sz="2000" baseline="-25000" dirty="0" err="1">
                <a:solidFill>
                  <a:schemeClr val="tx1"/>
                </a:solidFill>
              </a:rPr>
              <a:t>k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i,</a:t>
            </a:r>
            <a:r>
              <a:rPr lang="en-US" sz="20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2000" baseline="-25000" dirty="0" err="1">
                <a:solidFill>
                  <a:schemeClr val="tx1"/>
                </a:solidFill>
              </a:rPr>
              <a:t>k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need to be calculated for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each TF pixel and sky location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(~200000 sky locations)</a:t>
            </a:r>
            <a:endParaRPr lang="en-US" sz="2000" dirty="0">
              <a:solidFill>
                <a:schemeClr val="tx1"/>
              </a:solidFill>
              <a:latin typeface="+mn-lt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118579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C64D3BF3-A277-A146-B885-396F448A8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88" y="2348880"/>
            <a:ext cx="5512256" cy="374328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Identification of transient events</a:t>
            </a:r>
            <a:endParaRPr lang="en-GB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A16ED4B5-2BAF-F842-997E-AA2BB4F377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" y="654803"/>
                <a:ext cx="8773032" cy="617287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000" dirty="0">
                    <a:cs typeface="Calibri"/>
                  </a:rPr>
                  <a:t>Identification of weak transient events in quasi-stationary noise starts with the selection of time-delayed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>
                    <a:cs typeface="Calibri"/>
                  </a:rPr>
                  <a:t>) pixels by using the excess/cross power statistics</a:t>
                </a:r>
              </a:p>
              <a:p>
                <a:pPr marL="0" indent="0">
                  <a:buNone/>
                  <a:defRPr/>
                </a:pPr>
                <a:r>
                  <a:rPr lang="en-US" sz="2200" dirty="0">
                    <a:cs typeface="Calibri"/>
                  </a:rPr>
                  <a:t>                excess-power                                                        cross-power</a:t>
                </a:r>
                <a:endParaRPr lang="en-US" sz="2200" dirty="0">
                  <a:latin typeface="Cambria Math" panose="02040503050406030204" pitchFamily="18" charset="0"/>
                  <a:cs typeface="Calibri"/>
                </a:endParaRPr>
              </a:p>
              <a:p>
                <a:pPr lvl="1">
                  <a:defRPr/>
                </a:pPr>
                <a:endParaRPr lang="en-US" sz="1400" dirty="0">
                  <a:latin typeface="Cambria Math" panose="02040503050406030204" pitchFamily="18" charset="0"/>
                  <a:cs typeface="Calibri"/>
                </a:endParaRPr>
              </a:p>
              <a:p>
                <a:pPr marL="457200" lvl="1" indent="0">
                  <a:buNone/>
                  <a:defRPr/>
                </a:pPr>
                <a:endParaRPr lang="en-US" sz="1400" dirty="0">
                  <a:latin typeface="Cambria Math" panose="02040503050406030204" pitchFamily="18" charset="0"/>
                  <a:cs typeface="Calibri"/>
                </a:endParaRPr>
              </a:p>
              <a:p>
                <a:pPr marL="457200" lvl="1" indent="0" algn="ctr">
                  <a:buNone/>
                  <a:defRPr/>
                </a:pPr>
                <a:r>
                  <a:rPr lang="en-US" sz="1400" dirty="0">
                    <a:latin typeface="Cambria Math" panose="02040503050406030204" pitchFamily="18" charset="0"/>
                    <a:cs typeface="Calibri"/>
                  </a:rPr>
                  <a:t>S</a:t>
                </a:r>
                <a:r>
                  <a:rPr lang="en-US" sz="1400" baseline="-25000" dirty="0">
                    <a:latin typeface="Cambria Math" panose="02040503050406030204" pitchFamily="18" charset="0"/>
                    <a:cs typeface="Calibri"/>
                  </a:rPr>
                  <a:t>i</a:t>
                </a:r>
                <a:r>
                  <a:rPr lang="en-US" sz="1400" dirty="0">
                    <a:latin typeface="Cambria Math" panose="02040503050406030204" pitchFamily="18" charset="0"/>
                    <a:cs typeface="Calibri"/>
                  </a:rPr>
                  <a:t> – power spectral density for detector </a:t>
                </a:r>
                <a:r>
                  <a:rPr lang="en-US" sz="1400" dirty="0" err="1">
                    <a:latin typeface="Cambria Math" panose="02040503050406030204" pitchFamily="18" charset="0"/>
                    <a:cs typeface="Calibri"/>
                  </a:rPr>
                  <a:t>i</a:t>
                </a:r>
                <a:endParaRPr lang="en-US" sz="1400" dirty="0">
                  <a:latin typeface="Cambria Math" panose="02040503050406030204" pitchFamily="18" charset="0"/>
                  <a:cs typeface="Calibri"/>
                </a:endParaRPr>
              </a:p>
              <a:p>
                <a:pPr>
                  <a:defRPr/>
                </a:pPr>
                <a:endParaRPr lang="en-US" sz="2200" dirty="0">
                  <a:latin typeface="Cambria Math" panose="02040503050406030204" pitchFamily="18" charset="0"/>
                  <a:cs typeface="Calibri"/>
                </a:endParaRPr>
              </a:p>
              <a:p>
                <a:pPr>
                  <a:defRPr/>
                </a:pPr>
                <a:r>
                  <a:rPr lang="en-US" sz="2200" dirty="0">
                    <a:latin typeface="Cambria Math" panose="02040503050406030204" pitchFamily="18" charset="0"/>
                    <a:cs typeface="Calibri"/>
                  </a:rPr>
                  <a:t>universal pixel statistics</a:t>
                </a:r>
              </a:p>
              <a:p>
                <a:pPr lvl="1">
                  <a:defRPr/>
                </a:pPr>
                <a:r>
                  <a:rPr lang="en-US" sz="1800" dirty="0">
                    <a:cs typeface="Calibri"/>
                  </a:rPr>
                  <a:t>transform Gamma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en-US" sz="1800" dirty="0">
                    <a:cs typeface="Calibri"/>
                  </a:rPr>
                  <a:t> half-normal</a:t>
                </a:r>
              </a:p>
              <a:p>
                <a:pPr lvl="1">
                  <a:defRPr/>
                </a:pPr>
                <a:r>
                  <a:rPr lang="en-US" sz="1800" dirty="0">
                    <a:latin typeface="Symbol" pitchFamily="2" charset="2"/>
                    <a:cs typeface="Calibri"/>
                  </a:rPr>
                  <a:t>k</a:t>
                </a:r>
                <a:r>
                  <a:rPr lang="en-US" sz="1800" dirty="0">
                    <a:cs typeface="Calibri"/>
                  </a:rPr>
                  <a:t> – Gamma shape parameter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800" dirty="0">
                    <a:cs typeface="Calibri"/>
                  </a:rPr>
                  <a:t> - mean of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sz="1600" dirty="0">
                    <a:cs typeface="Calibri"/>
                  </a:rPr>
                  <a:t> distribution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800" dirty="0">
                    <a:cs typeface="Calibri"/>
                  </a:rPr>
                  <a:t> - median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sz="1800" dirty="0">
                    <a:cs typeface="Calibri"/>
                  </a:rPr>
                  <a:t>distribution</a:t>
                </a:r>
              </a:p>
              <a:p>
                <a:pPr lvl="1">
                  <a:defRPr/>
                </a:pPr>
                <a:endParaRPr lang="en-US" sz="1800" dirty="0">
                  <a:cs typeface="Calibri"/>
                </a:endParaRPr>
              </a:p>
              <a:p>
                <a:pPr lvl="1">
                  <a:defRPr/>
                </a:pPr>
                <a:endParaRPr lang="en-US" sz="1800" dirty="0">
                  <a:cs typeface="Calibri"/>
                </a:endParaRPr>
              </a:p>
              <a:p>
                <a:pPr lvl="1">
                  <a:defRPr/>
                </a:pPr>
                <a:endParaRPr lang="en-US" sz="1800" dirty="0">
                  <a:cs typeface="Calibri"/>
                </a:endParaRPr>
              </a:p>
              <a:p>
                <a:pPr lvl="1">
                  <a:defRPr/>
                </a:pPr>
                <a:endParaRPr lang="en-US" sz="1800" dirty="0">
                  <a:cs typeface="Calibri"/>
                </a:endParaRPr>
              </a:p>
              <a:p>
                <a:pPr lvl="1">
                  <a:defRPr/>
                </a:pPr>
                <a:endParaRPr lang="en-US" sz="1800" dirty="0">
                  <a:cs typeface="Calibri"/>
                </a:endParaRPr>
              </a:p>
              <a:p>
                <a:pPr marL="457200" lvl="1" indent="0">
                  <a:buNone/>
                  <a:defRPr/>
                </a:pPr>
                <a:endParaRPr lang="en-US" sz="1800" dirty="0">
                  <a:cs typeface="Calibri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A16ED4B5-2BAF-F842-997E-AA2BB4F37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" y="654803"/>
                <a:ext cx="8773032" cy="6172873"/>
              </a:xfrm>
              <a:prstGeom prst="rect">
                <a:avLst/>
              </a:prstGeom>
              <a:blipFill>
                <a:blip r:embed="rId3"/>
                <a:stretch>
                  <a:fillRect l="-1013" t="-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F8279A-1373-002D-3090-9873FD79BA54}"/>
                  </a:ext>
                </a:extLst>
              </p:cNvPr>
              <p:cNvSpPr txBox="1"/>
              <p:nvPr/>
            </p:nvSpPr>
            <p:spPr>
              <a:xfrm>
                <a:off x="5975711" y="2856947"/>
                <a:ext cx="1947264" cy="1221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Select pixels above</a:t>
                </a:r>
              </a:p>
              <a:p>
                <a:pPr algn="ctr"/>
                <a:r>
                  <a:rPr lang="en-US" dirty="0"/>
                  <a:t> the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(2÷3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F8279A-1373-002D-3090-9873FD79B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711" y="2856947"/>
                <a:ext cx="1947264" cy="1221745"/>
              </a:xfrm>
              <a:prstGeom prst="rect">
                <a:avLst/>
              </a:prstGeom>
              <a:blipFill>
                <a:blip r:embed="rId4"/>
                <a:stretch>
                  <a:fillRect l="-1948" t="-3093" r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8DB2E-FC8F-B59E-6E99-87940A1607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Klimenko, July 2025, Warsaw</a:t>
            </a:r>
            <a:endParaRPr lang="it-IT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C56FED-7E58-D921-968A-2AFAA3C8E540}"/>
              </a:ext>
            </a:extLst>
          </p:cNvPr>
          <p:cNvCxnSpPr/>
          <p:nvPr/>
        </p:nvCxnSpPr>
        <p:spPr>
          <a:xfrm flipV="1">
            <a:off x="5040562" y="3068960"/>
            <a:ext cx="0" cy="25922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C4782B-2684-5FF7-9649-2F5DE9326072}"/>
                  </a:ext>
                </a:extLst>
              </p:cNvPr>
              <p:cNvSpPr txBox="1"/>
              <p:nvPr/>
            </p:nvSpPr>
            <p:spPr>
              <a:xfrm>
                <a:off x="5724128" y="1717366"/>
                <a:ext cx="2795444" cy="67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C4782B-2684-5FF7-9649-2F5DE932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717366"/>
                <a:ext cx="2795444" cy="670696"/>
              </a:xfrm>
              <a:prstGeom prst="rect">
                <a:avLst/>
              </a:prstGeom>
              <a:blipFill>
                <a:blip r:embed="rId5"/>
                <a:stretch>
                  <a:fillRect l="-4955" t="-144444" r="-2252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9C3087-36FF-9596-1391-3583A2C5B70A}"/>
                  </a:ext>
                </a:extLst>
              </p:cNvPr>
              <p:cNvSpPr txBox="1"/>
              <p:nvPr/>
            </p:nvSpPr>
            <p:spPr>
              <a:xfrm>
                <a:off x="909563" y="1772816"/>
                <a:ext cx="1668277" cy="67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9C3087-36FF-9596-1391-3583A2C5B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63" y="1772816"/>
                <a:ext cx="1668277" cy="670696"/>
              </a:xfrm>
              <a:prstGeom prst="rect">
                <a:avLst/>
              </a:prstGeom>
              <a:blipFill>
                <a:blip r:embed="rId6"/>
                <a:stretch>
                  <a:fillRect l="-19549" t="-144444" r="-3759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E43CF-65D7-BB3B-316C-D1C8084C2A3B}"/>
                  </a:ext>
                </a:extLst>
              </p:cNvPr>
              <p:cNvSpPr txBox="1"/>
              <p:nvPr/>
            </p:nvSpPr>
            <p:spPr>
              <a:xfrm>
                <a:off x="3485798" y="1772816"/>
                <a:ext cx="1536767" cy="512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1/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E43CF-65D7-BB3B-316C-D1C8084C2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798" y="1772816"/>
                <a:ext cx="1536767" cy="512128"/>
              </a:xfrm>
              <a:prstGeom prst="rect">
                <a:avLst/>
              </a:prstGeom>
              <a:blipFill>
                <a:blip r:embed="rId7"/>
                <a:stretch>
                  <a:fillRect l="-9836" t="-200000" r="-3279" b="-28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83D08B2-2324-DE9D-6951-6747179136B4}"/>
              </a:ext>
            </a:extLst>
          </p:cNvPr>
          <p:cNvGrpSpPr/>
          <p:nvPr/>
        </p:nvGrpSpPr>
        <p:grpSpPr>
          <a:xfrm>
            <a:off x="523259" y="4758690"/>
            <a:ext cx="3253052" cy="1694646"/>
            <a:chOff x="370966" y="4136788"/>
            <a:chExt cx="3253052" cy="1694646"/>
          </a:xfrm>
        </p:grpSpPr>
        <p:pic>
          <p:nvPicPr>
            <p:cNvPr id="21" name="Picture 2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B886CC1B-DE2F-2042-83CF-7DB18C3F5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86" y="4136788"/>
              <a:ext cx="2976612" cy="614526"/>
            </a:xfrm>
            <a:prstGeom prst="rect">
              <a:avLst/>
            </a:prstGeom>
          </p:spPr>
        </p:pic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id="{F7508C2E-6382-8D4C-91E2-451460325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6" y="5229713"/>
              <a:ext cx="3253052" cy="6017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F6B64C8-9AC6-080A-2182-07AB0C0FB87D}"/>
                    </a:ext>
                  </a:extLst>
                </p:cNvPr>
                <p:cNvSpPr txBox="1"/>
                <p:nvPr/>
              </p:nvSpPr>
              <p:spPr>
                <a:xfrm>
                  <a:off x="1165749" y="4622674"/>
                  <a:ext cx="1362873" cy="654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F6B64C8-9AC6-080A-2182-07AB0C0FB8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749" y="4622674"/>
                  <a:ext cx="1362873" cy="65402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48055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052596E1-A20C-FE79-8DB5-B237CEF25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41" y="1937521"/>
            <a:ext cx="5268451" cy="3802791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16ED4B5-2BAF-F842-997E-AA2BB4F37732}"/>
              </a:ext>
            </a:extLst>
          </p:cNvPr>
          <p:cNvSpPr txBox="1">
            <a:spLocks/>
          </p:cNvSpPr>
          <p:nvPr/>
        </p:nvSpPr>
        <p:spPr>
          <a:xfrm>
            <a:off x="2" y="749566"/>
            <a:ext cx="9143998" cy="145529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Calibri"/>
              </a:rPr>
              <a:t>After the selection of cross-power (black) pixels, contiguous pixel groups are clustered – those are initial clusters. At this stage, the cluster rate is dominated by Gaussian noise.</a:t>
            </a:r>
          </a:p>
          <a:p>
            <a:pPr>
              <a:defRPr/>
            </a:pPr>
            <a:r>
              <a:rPr lang="en-US" sz="1800" dirty="0">
                <a:cs typeface="Calibri"/>
              </a:rPr>
              <a:t>Both a GW signal and glitches can be highly fragmented – split into two or more initial clusters. At this stage, the event defragmentation is not possible due to a high cluster rate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Initial cluster analysis</a:t>
            </a:r>
            <a:endParaRPr lang="en-GB" dirty="0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79AA73-1132-2580-107B-9511745402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Klimenko, July 2025, Warsaw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5">
                <a:extLst>
                  <a:ext uri="{FF2B5EF4-FFF2-40B4-BE49-F238E27FC236}">
                    <a16:creationId xmlns:a16="http://schemas.microsoft.com/office/drawing/2014/main" id="{32D3543B-5465-DE6F-61A8-77B4C1510B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748" y="5740312"/>
                <a:ext cx="9143998" cy="967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rmAutofit fontScale="7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200" dirty="0">
                    <a:cs typeface="Calibri"/>
                  </a:rPr>
                  <a:t>Identify and remove Gaussian clusters  by their size n and by the cluster statistics</a:t>
                </a:r>
                <a:endParaRPr lang="en-US" sz="2200" dirty="0">
                  <a:latin typeface="+mj-lt"/>
                  <a:cs typeface="Calibri"/>
                </a:endParaRP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cs typeface="Calibri"/>
                </a:endParaRPr>
              </a:p>
              <a:p>
                <a:pPr>
                  <a:defRPr/>
                </a:pPr>
                <a:endParaRPr lang="en-US" sz="2000" dirty="0">
                  <a:latin typeface="+mj-lt"/>
                  <a:cs typeface="Calibri"/>
                </a:endParaRPr>
              </a:p>
            </p:txBody>
          </p:sp>
        </mc:Choice>
        <mc:Fallback xmlns="">
          <p:sp>
            <p:nvSpPr>
              <p:cNvPr id="2" name="Content Placeholder 5">
                <a:extLst>
                  <a:ext uri="{FF2B5EF4-FFF2-40B4-BE49-F238E27FC236}">
                    <a16:creationId xmlns:a16="http://schemas.microsoft.com/office/drawing/2014/main" id="{32D3543B-5465-DE6F-61A8-77B4C1510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8" y="5740312"/>
                <a:ext cx="9143998" cy="967082"/>
              </a:xfrm>
              <a:prstGeom prst="rect">
                <a:avLst/>
              </a:prstGeom>
              <a:blipFill>
                <a:blip r:embed="rId4"/>
                <a:stretch>
                  <a:fillRect l="-416" t="-44737" b="-10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7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Initial Cluster Selection </a:t>
            </a:r>
            <a:endParaRPr lang="en-GB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A16ED4B5-2BAF-F842-997E-AA2BB4F377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" y="654803"/>
                <a:ext cx="9143998" cy="594254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1600" dirty="0">
                    <a:cs typeface="Calibri"/>
                  </a:rPr>
                  <a:t>For separation of clusters due to quasi-stationary detector noise from GW signals and glitches, the estimator of cluster coherent SNR is used </a:t>
                </a:r>
              </a:p>
              <a:p>
                <a:pPr marL="0" indent="0" algn="ctr">
                  <a:buNone/>
                  <a:defRPr/>
                </a:pPr>
                <a:endParaRPr lang="en-US" sz="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rad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  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𝑝𝑐</m:t>
                        </m:r>
                      </m:den>
                    </m:f>
                  </m:oMath>
                </a14:m>
                <a:r>
                  <a:rPr lang="en-US" sz="1600" dirty="0">
                    <a:latin typeface="Symbol" pitchFamily="2" charset="2"/>
                    <a:cs typeface="Calibri"/>
                  </a:rPr>
                  <a:t> </a:t>
                </a:r>
              </a:p>
              <a:p>
                <a:pPr marL="0" indent="0" algn="ctr">
                  <a:buNone/>
                  <a:defRPr/>
                </a:pPr>
                <a:endParaRPr lang="en-US" sz="600" dirty="0">
                  <a:latin typeface="Symbol" pitchFamily="2" charset="2"/>
                  <a:cs typeface="Calibri"/>
                </a:endParaRPr>
              </a:p>
              <a:p>
                <a:pPr>
                  <a:buFont typeface="Symbol" pitchFamily="2" charset="2"/>
                  <a:buChar char=" "/>
                  <a:defRPr/>
                </a:pPr>
                <a:r>
                  <a:rPr lang="en-US" sz="1600" dirty="0">
                    <a:cs typeface="Calibri"/>
                  </a:rPr>
                  <a:t>Where</a:t>
                </a:r>
                <a:r>
                  <a:rPr lang="en-US" sz="1600" dirty="0">
                    <a:latin typeface="Symbol" pitchFamily="2" charset="2"/>
                    <a:cs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cs typeface="Calibri"/>
                  </a:rPr>
                  <a:t>is the </a:t>
                </a:r>
                <a:r>
                  <a:rPr lang="en-US" sz="1600" dirty="0" err="1">
                    <a:cs typeface="Calibri"/>
                  </a:rPr>
                  <a:t>wavescan</a:t>
                </a:r>
                <a:r>
                  <a:rPr lang="en-US" sz="1600" dirty="0">
                    <a:cs typeface="Calibri"/>
                  </a:rPr>
                  <a:t> oversampling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cs typeface="Calibri"/>
                  </a:rPr>
                  <a:t> is the black pixel threshold. For Gaussian noise   the statistic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cs typeface="Calibri"/>
                  </a:rPr>
                  <a:t>follows the exponential distribution (red line).</a:t>
                </a:r>
                <a:endParaRPr lang="en-US" sz="1600" dirty="0">
                  <a:latin typeface="Symbol" pitchFamily="2" charset="2"/>
                  <a:cs typeface="Calibri"/>
                </a:endParaRPr>
              </a:p>
              <a:p>
                <a:pPr marL="457200" lvl="1" indent="0">
                  <a:buNone/>
                  <a:defRPr/>
                </a:pPr>
                <a:endParaRPr lang="en-US" sz="1800" dirty="0">
                  <a:cs typeface="Calibri"/>
                </a:endParaRPr>
              </a:p>
            </p:txBody>
          </p:sp>
        </mc:Choice>
        <mc:Fallback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A16ED4B5-2BAF-F842-997E-AA2BB4F37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" y="654803"/>
                <a:ext cx="9143998" cy="5942549"/>
              </a:xfrm>
              <a:prstGeom prst="rect">
                <a:avLst/>
              </a:prstGeom>
              <a:blipFill>
                <a:blip r:embed="rId3"/>
                <a:stretch>
                  <a:fillRect l="-417" t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5686E99B-D3D2-6013-901B-FDB3AF1DB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1520" y="5661248"/>
                <a:ext cx="9143998" cy="122413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600" dirty="0">
                  <a:cs typeface="Calibri"/>
                </a:endParaRPr>
              </a:p>
              <a:p>
                <a:r>
                  <a:rPr lang="en-US" sz="1600" dirty="0">
                    <a:cs typeface="Calibri"/>
                  </a:rPr>
                  <a:t>The initial cluster selection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minimum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SNR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cs typeface="Calibri"/>
                  </a:rPr>
                  <a:t> reduces the rates by a factor of  1000. </a:t>
                </a:r>
              </a:p>
              <a:p>
                <a:pPr lvl="1"/>
                <a:r>
                  <a:rPr lang="en-US" sz="1600" dirty="0">
                    <a:cs typeface="Calibri"/>
                  </a:rPr>
                  <a:t>makes the event defragmentation possible</a:t>
                </a:r>
              </a:p>
              <a:p>
                <a:pPr marL="914400" lvl="2" indent="0">
                  <a:buNone/>
                  <a:defRPr/>
                </a:pPr>
                <a:endParaRPr lang="en-US" sz="1600" dirty="0">
                  <a:latin typeface="+mj-lt"/>
                  <a:cs typeface="Calibri"/>
                </a:endParaRPr>
              </a:p>
              <a:p>
                <a:pPr lvl="2">
                  <a:defRPr/>
                </a:pPr>
                <a:endParaRPr lang="en-US" sz="1600" dirty="0">
                  <a:latin typeface="+mj-lt"/>
                  <a:cs typeface="Calibri"/>
                </a:endParaRPr>
              </a:p>
              <a:p>
                <a:pPr marL="457200" lvl="1" indent="0">
                  <a:buNone/>
                  <a:defRPr/>
                </a:pPr>
                <a:endParaRPr lang="en-US" sz="1800" dirty="0">
                  <a:cs typeface="Calibri"/>
                </a:endParaRPr>
              </a:p>
            </p:txBody>
          </p:sp>
        </mc:Choice>
        <mc:Fallback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5686E99B-D3D2-6013-901B-FDB3AF1DB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661248"/>
                <a:ext cx="9143998" cy="1224136"/>
              </a:xfrm>
              <a:prstGeom prst="rect">
                <a:avLst/>
              </a:prstGeom>
              <a:blipFill>
                <a:blip r:embed="rId4"/>
                <a:stretch>
                  <a:fillRect l="-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227C09A-2B51-651B-474F-1557513E0007}"/>
              </a:ext>
            </a:extLst>
          </p:cNvPr>
          <p:cNvGrpSpPr/>
          <p:nvPr/>
        </p:nvGrpSpPr>
        <p:grpSpPr>
          <a:xfrm>
            <a:off x="268022" y="2586390"/>
            <a:ext cx="4443372" cy="3290882"/>
            <a:chOff x="4572000" y="2658398"/>
            <a:chExt cx="4443372" cy="3290882"/>
          </a:xfrm>
        </p:grpSpPr>
        <p:pic>
          <p:nvPicPr>
            <p:cNvPr id="21" name="Picture 2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1A84FF61-B0EB-ED08-4E8E-4FD2C3559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742034"/>
              <a:ext cx="4443372" cy="320724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9D17CF-819A-F88E-6A4B-B66212ACD520}"/>
                </a:ext>
              </a:extLst>
            </p:cNvPr>
            <p:cNvSpPr txBox="1"/>
            <p:nvPr/>
          </p:nvSpPr>
          <p:spPr>
            <a:xfrm>
              <a:off x="5987885" y="2658398"/>
              <a:ext cx="51058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red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ED8E9F-03D2-AFB6-F913-F25E93FEB2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4128" y="3606130"/>
              <a:ext cx="0" cy="187220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41EA61-B582-EFD5-91A4-147B513FFDAE}"/>
                </a:ext>
              </a:extLst>
            </p:cNvPr>
            <p:cNvSpPr txBox="1"/>
            <p:nvPr/>
          </p:nvSpPr>
          <p:spPr>
            <a:xfrm>
              <a:off x="5482558" y="3015555"/>
              <a:ext cx="886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cluster</a:t>
              </a:r>
            </a:p>
            <a:p>
              <a:pPr algn="ctr"/>
              <a:r>
                <a:rPr lang="en-US" sz="1400" dirty="0"/>
                <a:t>threshold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00DA4-2782-98D1-97FC-FF80385BA8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Klimenko, July 2025, Warsaw</a:t>
            </a:r>
            <a:endParaRPr lang="it-IT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1371B13-FF25-A8F8-8A59-E03D0A718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96" y="2658398"/>
            <a:ext cx="4416102" cy="31875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1D332D-BED0-6E85-A2B2-81F0587C5AE6}"/>
                  </a:ext>
                </a:extLst>
              </p:cNvPr>
              <p:cNvSpPr txBox="1"/>
              <p:nvPr/>
            </p:nvSpPr>
            <p:spPr>
              <a:xfrm>
                <a:off x="6075024" y="2542908"/>
                <a:ext cx="2317173" cy="360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clusters selection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1D332D-BED0-6E85-A2B2-81F0587C5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024" y="2542908"/>
                <a:ext cx="2317173" cy="360612"/>
              </a:xfrm>
              <a:prstGeom prst="rect">
                <a:avLst/>
              </a:prstGeom>
              <a:blipFill>
                <a:blip r:embed="rId7"/>
                <a:stretch>
                  <a:fillRect l="-1639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C66A6D-8B50-979E-A7CA-BB154B6072D5}"/>
                  </a:ext>
                </a:extLst>
              </p:cNvPr>
              <p:cNvSpPr txBox="1"/>
              <p:nvPr/>
            </p:nvSpPr>
            <p:spPr>
              <a:xfrm>
                <a:off x="2072309" y="1222026"/>
                <a:ext cx="4999382" cy="694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</m:rad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𝑞𝑛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C66A6D-8B50-979E-A7CA-BB154B607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309" y="1222026"/>
                <a:ext cx="4999382" cy="694806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76F483E-0DC4-7D84-D804-3386801D0AFF}"/>
              </a:ext>
            </a:extLst>
          </p:cNvPr>
          <p:cNvGrpSpPr/>
          <p:nvPr/>
        </p:nvGrpSpPr>
        <p:grpSpPr>
          <a:xfrm>
            <a:off x="4745736" y="2542032"/>
            <a:ext cx="4389120" cy="3303056"/>
            <a:chOff x="2546779" y="1934923"/>
            <a:chExt cx="3555704" cy="2565042"/>
          </a:xfrm>
        </p:grpSpPr>
        <p:pic>
          <p:nvPicPr>
            <p:cNvPr id="15" name="Picture 14" descr="Chart, scatter chart&#10;&#10;Description automatically generated">
              <a:extLst>
                <a:ext uri="{FF2B5EF4-FFF2-40B4-BE49-F238E27FC236}">
                  <a16:creationId xmlns:a16="http://schemas.microsoft.com/office/drawing/2014/main" id="{19B0770D-EAB5-E43C-1766-C85F9088655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779" y="2033639"/>
              <a:ext cx="3555704" cy="246632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8A302EB-24C0-355E-1133-AEB553D53621}"/>
                    </a:ext>
                  </a:extLst>
                </p:cNvPr>
                <p:cNvSpPr txBox="1"/>
                <p:nvPr/>
              </p:nvSpPr>
              <p:spPr>
                <a:xfrm>
                  <a:off x="3651370" y="1934923"/>
                  <a:ext cx="1800824" cy="2629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cluster selection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8A302EB-24C0-355E-1133-AEB553D536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70" y="1934923"/>
                  <a:ext cx="1800824" cy="262910"/>
                </a:xfrm>
                <a:prstGeom prst="rect">
                  <a:avLst/>
                </a:prstGeom>
                <a:blipFill>
                  <a:blip r:embed="rId10"/>
                  <a:stretch>
                    <a:fillRect l="-1130" t="-7143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606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331640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Event defragmentation</a:t>
            </a:r>
            <a:endParaRPr lang="en-GB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76203D1A-9BF3-C047-9A0F-AA8093D6BE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504" y="692696"/>
                <a:ext cx="4745508" cy="305796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000" dirty="0">
                    <a:latin typeface="Calibri"/>
                    <a:cs typeface="Calibri"/>
                  </a:rPr>
                  <a:t>CCSN signals</a:t>
                </a:r>
              </a:p>
              <a:p>
                <a:pPr lvl="1">
                  <a:defRPr/>
                </a:pPr>
                <a:r>
                  <a:rPr lang="en-US" sz="1600" dirty="0">
                    <a:latin typeface="Calibri"/>
                    <a:cs typeface="Calibri"/>
                  </a:rPr>
                  <a:t>large TF volume – requires low threshold on pixel amplitudes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/>
                    <a:cs typeface="Calibri"/>
                  </a:rPr>
                  <a:t>) and cluster SNR </a:t>
                </a:r>
                <a:r>
                  <a:rPr lang="en-US" sz="1800" dirty="0">
                    <a:cs typeface="Calibri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800" dirty="0">
                    <a:cs typeface="Calibri"/>
                  </a:rPr>
                  <a:t>) </a:t>
                </a:r>
                <a:endParaRPr lang="en-US" sz="1600" dirty="0">
                  <a:latin typeface="Calibri"/>
                  <a:cs typeface="Calibri"/>
                </a:endParaRPr>
              </a:p>
              <a:p>
                <a:pPr lvl="1">
                  <a:defRPr/>
                </a:pPr>
                <a:r>
                  <a:rPr lang="en-US" sz="1600" dirty="0">
                    <a:latin typeface="Calibri"/>
                    <a:cs typeface="Calibri"/>
                  </a:rPr>
                  <a:t>could be highly fragmented – requires de-fragmentation to collect the signal’s  power</a:t>
                </a:r>
              </a:p>
              <a:p>
                <a:pPr>
                  <a:defRPr/>
                </a:pPr>
                <a:r>
                  <a:rPr lang="en-US" sz="2000" dirty="0">
                    <a:latin typeface="+mj-lt"/>
                    <a:cs typeface="Calibri"/>
                  </a:rPr>
                  <a:t>Initial defragmentation      </a:t>
                </a:r>
              </a:p>
              <a:p>
                <a:pPr marL="0" indent="0" algn="ctr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=0.23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,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=64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𝐻𝑧</m:t>
                    </m:r>
                  </m:oMath>
                </a14:m>
                <a:r>
                  <a:rPr lang="en-US" sz="1600" dirty="0">
                    <a:latin typeface="+mj-lt"/>
                    <a:cs typeface="Calibri"/>
                  </a:rPr>
                  <a:t>  </a:t>
                </a:r>
                <a:endParaRPr lang="en-US" sz="1600" dirty="0">
                  <a:latin typeface="Calibri"/>
                  <a:cs typeface="Calibri"/>
                </a:endParaRPr>
              </a:p>
              <a:p>
                <a:pPr>
                  <a:defRPr/>
                </a:pPr>
                <a:r>
                  <a:rPr lang="en-US" sz="1800" dirty="0">
                    <a:latin typeface="Calibri"/>
                    <a:cs typeface="Calibri"/>
                  </a:rPr>
                  <a:t>Final defragmentation</a:t>
                </a:r>
              </a:p>
              <a:p>
                <a:pPr marL="0" indent="0" algn="ctr"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𝑇𝑔𝑎𝑝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 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𝐹𝑔𝑎𝑝</m:t>
                    </m:r>
                  </m:oMath>
                </a14:m>
                <a:r>
                  <a:rPr lang="en-US" sz="1600" dirty="0">
                    <a:latin typeface="+mj-lt"/>
                    <a:cs typeface="Calibri"/>
                  </a:rPr>
                  <a:t>  </a:t>
                </a:r>
              </a:p>
              <a:p>
                <a:pPr marL="0" indent="0">
                  <a:buNone/>
                  <a:defRPr/>
                </a:pPr>
                <a:endParaRPr lang="en-US" sz="18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76203D1A-9BF3-C047-9A0F-AA8093D6B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92696"/>
                <a:ext cx="4745508" cy="3057967"/>
              </a:xfrm>
              <a:prstGeom prst="rect">
                <a:avLst/>
              </a:prstGeom>
              <a:blipFill>
                <a:blip r:embed="rId2"/>
                <a:stretch>
                  <a:fillRect l="-1333" t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66E26CF-A19D-B94A-DD8F-E5D23B72B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12" y="3501008"/>
            <a:ext cx="4255492" cy="3057967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B74C38D1-E6A2-A341-C046-AED610A3F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4" y="3663508"/>
            <a:ext cx="4255492" cy="3057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0A4AD5-FBFF-6CFC-2303-53A029D9B9D0}"/>
              </a:ext>
            </a:extLst>
          </p:cNvPr>
          <p:cNvSpPr txBox="1"/>
          <p:nvPr/>
        </p:nvSpPr>
        <p:spPr>
          <a:xfrm>
            <a:off x="827584" y="4005064"/>
            <a:ext cx="2304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CCSN simulated signal </a:t>
            </a:r>
          </a:p>
          <a:p>
            <a:pPr algn="ctr"/>
            <a:r>
              <a:rPr lang="en-US" dirty="0"/>
              <a:t>C15-3D: SNR=29</a:t>
            </a:r>
          </a:p>
          <a:p>
            <a:pPr algn="ctr"/>
            <a:r>
              <a:rPr lang="en-US" dirty="0"/>
              <a:t>collected cross-power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4B3E96-53AD-4AAE-36BD-A461014C9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4" y="692696"/>
            <a:ext cx="4255492" cy="305796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22D1C4-8A4A-CE7F-DD08-62F3C4BE5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22404" y="6391888"/>
            <a:ext cx="3086100" cy="365125"/>
          </a:xfrm>
        </p:spPr>
        <p:txBody>
          <a:bodyPr/>
          <a:lstStyle/>
          <a:p>
            <a:r>
              <a:rPr lang="en-US" dirty="0"/>
              <a:t>Klimenko, July 2025, Warsaw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6634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331640" y="100987"/>
            <a:ext cx="6480720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Reconstruction</a:t>
            </a:r>
            <a:endParaRPr lang="en-GB" dirty="0">
              <a:latin typeface="+mn-lt"/>
            </a:endParaRP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709F4CE-8CDB-0F65-00B6-9D0F9C18D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7" y="3268078"/>
            <a:ext cx="4413250" cy="2616902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324A7B1-E645-853A-8671-9D36411912B3}"/>
              </a:ext>
            </a:extLst>
          </p:cNvPr>
          <p:cNvSpPr txBox="1">
            <a:spLocks/>
          </p:cNvSpPr>
          <p:nvPr/>
        </p:nvSpPr>
        <p:spPr>
          <a:xfrm>
            <a:off x="250484" y="5903303"/>
            <a:ext cx="8914476" cy="7585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err="1">
                <a:latin typeface="Calibri"/>
                <a:cs typeface="Calibri"/>
              </a:rPr>
              <a:t>cWB</a:t>
            </a:r>
            <a:r>
              <a:rPr lang="en-US" sz="1800" dirty="0">
                <a:latin typeface="Calibri"/>
                <a:cs typeface="Calibri"/>
              </a:rPr>
              <a:t> with WDM and excess-power:          collected SNR 11.5, IFAR~1 y </a:t>
            </a:r>
          </a:p>
          <a:p>
            <a:pPr>
              <a:defRPr/>
            </a:pPr>
            <a:r>
              <a:rPr lang="en-US" sz="1800" dirty="0" err="1">
                <a:latin typeface="Calibri"/>
                <a:cs typeface="Calibri"/>
              </a:rPr>
              <a:t>cWB</a:t>
            </a:r>
            <a:r>
              <a:rPr lang="en-US" sz="1800" dirty="0">
                <a:latin typeface="Calibri"/>
                <a:cs typeface="Calibri"/>
              </a:rPr>
              <a:t> with </a:t>
            </a:r>
            <a:r>
              <a:rPr lang="en-US" sz="1800" dirty="0" err="1">
                <a:latin typeface="Calibri"/>
                <a:cs typeface="Calibri"/>
              </a:rPr>
              <a:t>wavescan</a:t>
            </a:r>
            <a:r>
              <a:rPr lang="en-US" sz="1800" dirty="0">
                <a:latin typeface="Calibri"/>
                <a:cs typeface="Calibri"/>
              </a:rPr>
              <a:t> and cross-power:      collected SNR 12.9, IFAR&gt;1000 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7C26BF-88C2-FC64-06EA-F2049B2DFD19}"/>
              </a:ext>
            </a:extLst>
          </p:cNvPr>
          <p:cNvGrpSpPr/>
          <p:nvPr/>
        </p:nvGrpSpPr>
        <p:grpSpPr>
          <a:xfrm>
            <a:off x="4730750" y="3268078"/>
            <a:ext cx="4413250" cy="2616902"/>
            <a:chOff x="317500" y="3806321"/>
            <a:chExt cx="4413250" cy="2616902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1F3A00A4-264A-412C-CE59-D909D2A05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806321"/>
              <a:ext cx="4413250" cy="261690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E45EA7-7EA8-240C-665A-802A00A84371}"/>
                </a:ext>
              </a:extLst>
            </p:cNvPr>
            <p:cNvSpPr txBox="1"/>
            <p:nvPr/>
          </p:nvSpPr>
          <p:spPr>
            <a:xfrm>
              <a:off x="3203848" y="4149080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XP L1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DD4A292-1EF4-6D0B-61A1-BB32B6F80BDF}"/>
              </a:ext>
            </a:extLst>
          </p:cNvPr>
          <p:cNvSpPr txBox="1"/>
          <p:nvPr/>
        </p:nvSpPr>
        <p:spPr>
          <a:xfrm>
            <a:off x="3347864" y="358142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2G L1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06A12-DA81-6AE6-181F-6C7886C52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940152" y="6448251"/>
            <a:ext cx="3086100" cy="365125"/>
          </a:xfrm>
        </p:spPr>
        <p:txBody>
          <a:bodyPr/>
          <a:lstStyle/>
          <a:p>
            <a:r>
              <a:rPr lang="en-US" dirty="0"/>
              <a:t>Klimenko, July 2025, Warsaw</a:t>
            </a:r>
            <a:endParaRPr lang="it-IT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92B572D-F7C8-48EA-6901-7FE4FAB17734}"/>
              </a:ext>
            </a:extLst>
          </p:cNvPr>
          <p:cNvSpPr txBox="1">
            <a:spLocks/>
          </p:cNvSpPr>
          <p:nvPr/>
        </p:nvSpPr>
        <p:spPr>
          <a:xfrm>
            <a:off x="208539" y="857092"/>
            <a:ext cx="4602437" cy="25109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latin typeface="Calibri"/>
                <a:cs typeface="Calibri"/>
              </a:rPr>
              <a:t>The impact of sky localization on CCSN detection confidence is </a:t>
            </a:r>
          </a:p>
          <a:p>
            <a:pPr lvl="1">
              <a:defRPr/>
            </a:pPr>
            <a:r>
              <a:rPr lang="en-US" sz="1600" dirty="0">
                <a:latin typeface="Calibri"/>
                <a:cs typeface="Calibri"/>
              </a:rPr>
              <a:t>moderate for an optical trigger due to poor timing localization of the core bounce</a:t>
            </a:r>
          </a:p>
          <a:p>
            <a:pPr lvl="1">
              <a:defRPr/>
            </a:pPr>
            <a:r>
              <a:rPr lang="en-US" sz="1600" dirty="0">
                <a:latin typeface="Calibri"/>
                <a:cs typeface="Calibri"/>
              </a:rPr>
              <a:t>significant for a neutrino trigger, narrowing the search interval down to a few seconds</a:t>
            </a:r>
          </a:p>
          <a:p>
            <a:pPr>
              <a:defRPr/>
            </a:pPr>
            <a:r>
              <a:rPr lang="en-US" sz="2000" dirty="0">
                <a:latin typeface="Calibri"/>
                <a:cs typeface="Calibri"/>
              </a:rPr>
              <a:t>It is better to have both triggers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B5978-CD75-2480-0D92-B2B38D4F0839}"/>
              </a:ext>
            </a:extLst>
          </p:cNvPr>
          <p:cNvSpPr txBox="1"/>
          <p:nvPr/>
        </p:nvSpPr>
        <p:spPr>
          <a:xfrm>
            <a:off x="1020754" y="3581426"/>
            <a:ext cx="12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GW190513</a:t>
            </a:r>
          </a:p>
        </p:txBody>
      </p:sp>
      <p:pic>
        <p:nvPicPr>
          <p:cNvPr id="13" name="Picture 12" descr="A graph of a sphere&#10;&#10;AI-generated content may be incorrect.">
            <a:extLst>
              <a:ext uri="{FF2B5EF4-FFF2-40B4-BE49-F238E27FC236}">
                <a16:creationId xmlns:a16="http://schemas.microsoft.com/office/drawing/2014/main" id="{2CC8DB79-7A32-034D-EB6A-066FA5ED1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77" y="699304"/>
            <a:ext cx="4297527" cy="2668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5FEB72-0155-C70A-1D25-403D84F59DB6}"/>
              </a:ext>
            </a:extLst>
          </p:cNvPr>
          <p:cNvSpPr txBox="1"/>
          <p:nvPr/>
        </p:nvSpPr>
        <p:spPr>
          <a:xfrm>
            <a:off x="5436096" y="603688"/>
            <a:ext cx="286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C15-3D simulation at 3.3 kpc</a:t>
            </a:r>
          </a:p>
        </p:txBody>
      </p:sp>
    </p:spTree>
    <p:extLst>
      <p:ext uri="{BB962C8B-B14F-4D97-AF65-F5344CB8AC3E}">
        <p14:creationId xmlns:p14="http://schemas.microsoft.com/office/powerpoint/2010/main" val="418430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85CF-5E89-41E4-CF64-1D746C4A5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9BFB256-4048-24F2-3C6C-E14C4E396D2B}"/>
              </a:ext>
            </a:extLst>
          </p:cNvPr>
          <p:cNvSpPr txBox="1"/>
          <p:nvPr/>
        </p:nvSpPr>
        <p:spPr>
          <a:xfrm>
            <a:off x="3227867" y="46784"/>
            <a:ext cx="2240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8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SN messengers</a:t>
            </a:r>
            <a:endParaRPr lang="en-US" sz="2400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3E854E7-43F2-08DA-4A76-A26730EE25CA}"/>
              </a:ext>
            </a:extLst>
          </p:cNvPr>
          <p:cNvSpPr txBox="1">
            <a:spLocks/>
          </p:cNvSpPr>
          <p:nvPr/>
        </p:nvSpPr>
        <p:spPr bwMode="auto">
          <a:xfrm>
            <a:off x="116631" y="762325"/>
            <a:ext cx="8462894" cy="177195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defRPr>
            </a:lvl1pPr>
            <a:lvl2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2pPr>
            <a:lvl3pPr marL="11430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3pPr>
            <a:lvl4pPr marL="16002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4pPr>
            <a:lvl5pPr marL="20574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9pPr>
          </a:lstStyle>
          <a:p>
            <a:pPr lvl="1"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Intense </a:t>
            </a:r>
            <a:r>
              <a:rPr lang="en-US" sz="1953" b="0" i="0" dirty="0"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 emission in the first second(s), energy ~ 10</a:t>
            </a:r>
            <a:r>
              <a:rPr lang="en-US" sz="1953" b="0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51 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1953" b="0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53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 erg 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</a:p>
          <a:p>
            <a:pPr lvl="1"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Possible GW emission with energy 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953" b="0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44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 - 10</a:t>
            </a:r>
            <a:r>
              <a:rPr lang="en-US" sz="1953" b="0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 erg, depending on the model </a:t>
            </a:r>
          </a:p>
          <a:p>
            <a:pPr lvl="1"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This is followed by the Shock Breakout when SN becomes optically visible at cosmological distances by telescopes.</a:t>
            </a:r>
          </a:p>
          <a:p>
            <a:pPr lvl="1"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GW and </a:t>
            </a:r>
            <a:r>
              <a:rPr lang="en-US" sz="1953" b="0" i="0" dirty="0"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1953" b="0" i="0" dirty="0">
                <a:latin typeface="Calibri" panose="020F0502020204030204" pitchFamily="34" charset="0"/>
                <a:cs typeface="Calibri" panose="020F0502020204030204" pitchFamily="34" charset="0"/>
              </a:rPr>
              <a:t> are key to SN science</a:t>
            </a:r>
          </a:p>
        </p:txBody>
      </p:sp>
      <p:pic>
        <p:nvPicPr>
          <p:cNvPr id="4" name="Picture 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C80A78E9-CD41-2A6D-468C-E69254A2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03" y="2697232"/>
            <a:ext cx="4968891" cy="3553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CB2B2-0653-2400-2D60-A688FB418FAF}"/>
              </a:ext>
            </a:extLst>
          </p:cNvPr>
          <p:cNvSpPr txBox="1"/>
          <p:nvPr/>
        </p:nvSpPr>
        <p:spPr>
          <a:xfrm>
            <a:off x="6710123" y="2525356"/>
            <a:ext cx="2317248" cy="3877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9063" indent="-279063">
              <a:buFont typeface="Symbol" pitchFamily="2" charset="2"/>
              <a:buChar char="n"/>
            </a:pPr>
            <a:r>
              <a:rPr lang="en-US" sz="1758" dirty="0"/>
              <a:t>Detection</a:t>
            </a:r>
          </a:p>
          <a:p>
            <a:pPr marL="279063" indent="-279063">
              <a:buFont typeface="Symbol" pitchFamily="2" charset="2"/>
              <a:buChar char="n"/>
            </a:pPr>
            <a:endParaRPr lang="en-US" sz="1758" dirty="0"/>
          </a:p>
          <a:p>
            <a:r>
              <a:rPr lang="en-US" sz="1758" dirty="0"/>
              <a:t>SN1987A (LMC 53kpc)</a:t>
            </a:r>
          </a:p>
          <a:p>
            <a:r>
              <a:rPr lang="en-US" sz="1758" dirty="0" err="1"/>
              <a:t>Kamiokande</a:t>
            </a:r>
            <a:r>
              <a:rPr lang="en-US" sz="1758" dirty="0"/>
              <a:t> (3t) - 11 </a:t>
            </a:r>
            <a:r>
              <a:rPr lang="en-US" sz="1758" dirty="0">
                <a:latin typeface="Symbol" pitchFamily="2" charset="2"/>
              </a:rPr>
              <a:t>n</a:t>
            </a:r>
            <a:r>
              <a:rPr lang="en-US" sz="1758" dirty="0"/>
              <a:t> </a:t>
            </a:r>
          </a:p>
          <a:p>
            <a:endParaRPr lang="en-US" sz="1758" dirty="0"/>
          </a:p>
          <a:p>
            <a:r>
              <a:rPr lang="en-US" sz="1758" dirty="0"/>
              <a:t>now: </a:t>
            </a:r>
            <a:r>
              <a:rPr lang="en-US" sz="1758" dirty="0" err="1"/>
              <a:t>SuperK</a:t>
            </a:r>
            <a:r>
              <a:rPr lang="en-US" sz="1758" dirty="0"/>
              <a:t> (50t)</a:t>
            </a:r>
          </a:p>
          <a:p>
            <a:r>
              <a:rPr lang="en-US" sz="1758" dirty="0"/>
              <a:t>2027- </a:t>
            </a:r>
            <a:r>
              <a:rPr lang="en-US" sz="1758" dirty="0" err="1"/>
              <a:t>HyperK</a:t>
            </a:r>
            <a:r>
              <a:rPr lang="en-US" sz="1758" dirty="0"/>
              <a:t> (250t)</a:t>
            </a:r>
          </a:p>
          <a:p>
            <a:r>
              <a:rPr lang="en-US" sz="1758" dirty="0"/>
              <a:t>also </a:t>
            </a:r>
            <a:r>
              <a:rPr lang="en-US" sz="1758" dirty="0" err="1"/>
              <a:t>IceCube</a:t>
            </a:r>
            <a:r>
              <a:rPr lang="en-US" sz="1758" dirty="0"/>
              <a:t> and JUNO</a:t>
            </a:r>
          </a:p>
          <a:p>
            <a:endParaRPr lang="en-US" sz="1758" dirty="0"/>
          </a:p>
          <a:p>
            <a:r>
              <a:rPr lang="en-US" sz="1758" dirty="0"/>
              <a:t>Expected signal from</a:t>
            </a:r>
          </a:p>
          <a:p>
            <a:r>
              <a:rPr lang="en-US" sz="1758" dirty="0"/>
              <a:t>MW SN &gt;10000 </a:t>
            </a:r>
            <a:r>
              <a:rPr lang="en-US" sz="1758" dirty="0">
                <a:latin typeface="Symbol" pitchFamily="2" charset="2"/>
              </a:rPr>
              <a:t>n</a:t>
            </a:r>
          </a:p>
          <a:p>
            <a:endParaRPr lang="en-US" sz="1758" dirty="0"/>
          </a:p>
          <a:p>
            <a:r>
              <a:rPr lang="en-US" sz="1758" dirty="0"/>
              <a:t>Detectable out to</a:t>
            </a:r>
          </a:p>
          <a:p>
            <a:r>
              <a:rPr lang="en-US" sz="1758" dirty="0"/>
              <a:t>&lt;1 </a:t>
            </a:r>
            <a:r>
              <a:rPr lang="en-US" sz="1758" dirty="0" err="1"/>
              <a:t>Mpc</a:t>
            </a:r>
            <a:r>
              <a:rPr lang="en-US" sz="1758" dirty="0"/>
              <a:t> with </a:t>
            </a:r>
            <a:r>
              <a:rPr lang="en-US" sz="1758" dirty="0" err="1"/>
              <a:t>HyperK</a:t>
            </a:r>
            <a:endParaRPr lang="en-US" sz="1758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2E002-FCE1-88CD-C37A-C35051ED5C5B}"/>
              </a:ext>
            </a:extLst>
          </p:cNvPr>
          <p:cNvSpPr txBox="1"/>
          <p:nvPr/>
        </p:nvSpPr>
        <p:spPr>
          <a:xfrm>
            <a:off x="2602012" y="2920484"/>
            <a:ext cx="1059906" cy="51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67" dirty="0"/>
              <a:t>few kpc</a:t>
            </a:r>
          </a:p>
          <a:p>
            <a:r>
              <a:rPr lang="en-US" sz="1367" dirty="0"/>
              <a:t>with </a:t>
            </a:r>
            <a:r>
              <a:rPr lang="en-US" sz="1367" dirty="0" err="1"/>
              <a:t>HyperK</a:t>
            </a:r>
            <a:endParaRPr lang="en-US" sz="13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EFE0A-CEEE-AE6C-A03E-2D4BFA5260C3}"/>
              </a:ext>
            </a:extLst>
          </p:cNvPr>
          <p:cNvSpPr txBox="1"/>
          <p:nvPr/>
        </p:nvSpPr>
        <p:spPr>
          <a:xfrm>
            <a:off x="1" y="2534282"/>
            <a:ext cx="1748303" cy="4478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8" dirty="0"/>
              <a:t>GW Detection</a:t>
            </a:r>
          </a:p>
          <a:p>
            <a:pPr marL="279063" indent="-279063">
              <a:buFont typeface="Symbol" pitchFamily="2" charset="2"/>
              <a:buChar char="n"/>
            </a:pPr>
            <a:endParaRPr lang="en-US" sz="1758" dirty="0"/>
          </a:p>
          <a:p>
            <a:r>
              <a:rPr lang="en-US" sz="1758" dirty="0"/>
              <a:t>now: LIGO</a:t>
            </a:r>
          </a:p>
          <a:p>
            <a:r>
              <a:rPr lang="en-US" sz="1758" dirty="0"/>
              <a:t>2028-: LIGO </a:t>
            </a:r>
          </a:p>
          <a:p>
            <a:r>
              <a:rPr lang="en-US" sz="1758" dirty="0"/>
              <a:t>upgrades</a:t>
            </a:r>
          </a:p>
          <a:p>
            <a:r>
              <a:rPr lang="en-US" sz="1758" dirty="0"/>
              <a:t>2035 Cosmic Explorer</a:t>
            </a:r>
          </a:p>
          <a:p>
            <a:r>
              <a:rPr lang="en-US" sz="1758" dirty="0"/>
              <a:t>Einstein Telescope</a:t>
            </a:r>
          </a:p>
          <a:p>
            <a:endParaRPr lang="en-US" sz="1758" dirty="0"/>
          </a:p>
          <a:p>
            <a:r>
              <a:rPr lang="en-US" sz="1758" dirty="0"/>
              <a:t>Detection</a:t>
            </a:r>
          </a:p>
          <a:p>
            <a:r>
              <a:rPr lang="en-US" sz="1758" dirty="0"/>
              <a:t>range is </a:t>
            </a:r>
          </a:p>
          <a:p>
            <a:r>
              <a:rPr lang="en-US" sz="1758" dirty="0"/>
              <a:t>mode/search dependent</a:t>
            </a:r>
          </a:p>
          <a:p>
            <a:endParaRPr lang="en-US" sz="1953" dirty="0"/>
          </a:p>
          <a:p>
            <a:endParaRPr lang="en-US" sz="195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BC76A-3D98-7CA1-E31A-E4B1F5731951}"/>
              </a:ext>
            </a:extLst>
          </p:cNvPr>
          <p:cNvSpPr txBox="1"/>
          <p:nvPr/>
        </p:nvSpPr>
        <p:spPr>
          <a:xfrm>
            <a:off x="3163356" y="6184653"/>
            <a:ext cx="2672616" cy="360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8" i="1" dirty="0">
                <a:latin typeface="Arial" panose="020B0604020202020204" pitchFamily="34" charset="0"/>
              </a:rPr>
              <a:t>Ko Nakamura </a:t>
            </a:r>
            <a:r>
              <a:rPr lang="en-US" sz="1758" i="1" dirty="0" err="1">
                <a:latin typeface="Arial" panose="020B0604020202020204" pitchFamily="34" charset="0"/>
              </a:rPr>
              <a:t>et.al</a:t>
            </a:r>
            <a:r>
              <a:rPr lang="en-US" sz="1758" i="1" dirty="0">
                <a:latin typeface="Arial" panose="020B0604020202020204" pitchFamily="34" charset="0"/>
              </a:rPr>
              <a:t>  2016</a:t>
            </a:r>
            <a:endParaRPr lang="en-US" sz="1758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36C96-69C5-F8A7-64FE-B863A702577D}"/>
              </a:ext>
            </a:extLst>
          </p:cNvPr>
          <p:cNvSpPr txBox="1"/>
          <p:nvPr/>
        </p:nvSpPr>
        <p:spPr>
          <a:xfrm>
            <a:off x="4040753" y="2434175"/>
            <a:ext cx="1213574" cy="360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8" i="1" dirty="0">
                <a:latin typeface="Arial" panose="020B0604020202020204" pitchFamily="34" charset="0"/>
              </a:rPr>
              <a:t>1 pc ~ 3 </a:t>
            </a:r>
            <a:r>
              <a:rPr lang="en-US" sz="1758" i="1" dirty="0" err="1">
                <a:latin typeface="Arial" panose="020B0604020202020204" pitchFamily="34" charset="0"/>
              </a:rPr>
              <a:t>ly</a:t>
            </a:r>
            <a:endParaRPr lang="en-US" sz="1758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53F99-738F-D8B4-6852-897240C79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S.Klimenko, July 25, 2025,  Warsaw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E7357-3172-0F7D-B89E-E31EBF9163AE}"/>
              </a:ext>
            </a:extLst>
          </p:cNvPr>
          <p:cNvSpPr txBox="1"/>
          <p:nvPr/>
        </p:nvSpPr>
        <p:spPr>
          <a:xfrm>
            <a:off x="6681072" y="2164950"/>
            <a:ext cx="164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Beacom’s talk</a:t>
            </a:r>
          </a:p>
        </p:txBody>
      </p:sp>
    </p:spTree>
    <p:extLst>
      <p:ext uri="{BB962C8B-B14F-4D97-AF65-F5344CB8AC3E}">
        <p14:creationId xmlns:p14="http://schemas.microsoft.com/office/powerpoint/2010/main" val="98361995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5958-5208-D7E5-0A8E-532E3CC4A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showing different colored dots&#10;&#10;AI-generated content may be incorrect.">
            <a:extLst>
              <a:ext uri="{FF2B5EF4-FFF2-40B4-BE49-F238E27FC236}">
                <a16:creationId xmlns:a16="http://schemas.microsoft.com/office/drawing/2014/main" id="{5492E447-69DA-0181-55C0-5A11FAEDA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56" y="4000594"/>
            <a:ext cx="4067942" cy="253154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CA40240-3ECC-CDC0-987C-80AFE837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Factors limiting CCSN detection</a:t>
            </a:r>
            <a:endParaRPr lang="en-GB" dirty="0">
              <a:latin typeface="+mn-lt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58ED928-C5CA-D652-FAAF-515733D87356}"/>
              </a:ext>
            </a:extLst>
          </p:cNvPr>
          <p:cNvSpPr txBox="1">
            <a:spLocks/>
          </p:cNvSpPr>
          <p:nvPr/>
        </p:nvSpPr>
        <p:spPr>
          <a:xfrm>
            <a:off x="526930" y="4299342"/>
            <a:ext cx="4549125" cy="24080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Calibri"/>
              </a:rPr>
              <a:t>For CCSN with a large TF volume (~500), the ratio of recovered/injected SNR (</a:t>
            </a:r>
            <a:r>
              <a:rPr lang="en-US" sz="1600" dirty="0" err="1">
                <a:cs typeface="Calibri"/>
              </a:rPr>
              <a:t>rSNR</a:t>
            </a:r>
            <a:r>
              <a:rPr lang="en-US" sz="1600" dirty="0">
                <a:cs typeface="Calibri"/>
              </a:rPr>
              <a:t>/</a:t>
            </a:r>
            <a:r>
              <a:rPr lang="en-US" sz="1600" dirty="0" err="1">
                <a:cs typeface="Calibri"/>
              </a:rPr>
              <a:t>iSNR</a:t>
            </a:r>
            <a:r>
              <a:rPr lang="en-US" sz="1600" dirty="0">
                <a:cs typeface="Calibri"/>
              </a:rPr>
              <a:t>) drops significantly for weaker signals</a:t>
            </a:r>
          </a:p>
          <a:p>
            <a:pPr>
              <a:defRPr/>
            </a:pPr>
            <a:r>
              <a:rPr lang="en-US" sz="1600" dirty="0">
                <a:cs typeface="Calibri"/>
              </a:rPr>
              <a:t>Main limitations</a:t>
            </a:r>
          </a:p>
          <a:p>
            <a:pPr lvl="1">
              <a:defRPr/>
            </a:pPr>
            <a:r>
              <a:rPr lang="en-US" sz="1600" dirty="0">
                <a:cs typeface="Calibri"/>
              </a:rPr>
              <a:t>pixel selection above Gaussian noise by the pixel cross-power statistic</a:t>
            </a:r>
          </a:p>
          <a:p>
            <a:pPr lvl="1">
              <a:defRPr/>
            </a:pPr>
            <a:r>
              <a:rPr lang="en-US" sz="1600" dirty="0">
                <a:cs typeface="Calibri"/>
              </a:rPr>
              <a:t>cluster selection for fragmented events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E99CB-4E2D-5188-19EB-CCFB04CC8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Klimenko, July 2025, Warsaw</a:t>
            </a:r>
            <a:endParaRPr lang="it-IT" dirty="0"/>
          </a:p>
        </p:txBody>
      </p:sp>
      <p:pic>
        <p:nvPicPr>
          <p:cNvPr id="11" name="Picture 10" descr="A map of the ocean&#10;&#10;AI-generated content may be incorrect.">
            <a:extLst>
              <a:ext uri="{FF2B5EF4-FFF2-40B4-BE49-F238E27FC236}">
                <a16:creationId xmlns:a16="http://schemas.microsoft.com/office/drawing/2014/main" id="{E32687E5-7763-CB33-C01B-79E2EAC34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56283"/>
            <a:ext cx="3938737" cy="1820281"/>
          </a:xfrm>
          <a:prstGeom prst="rect">
            <a:avLst/>
          </a:prstGeom>
        </p:spPr>
      </p:pic>
      <p:pic>
        <p:nvPicPr>
          <p:cNvPr id="14" name="Picture 13" descr="A graph showing a number of waves&#10;&#10;AI-generated content may be incorrect.">
            <a:extLst>
              <a:ext uri="{FF2B5EF4-FFF2-40B4-BE49-F238E27FC236}">
                <a16:creationId xmlns:a16="http://schemas.microsoft.com/office/drawing/2014/main" id="{43DCC47F-9091-70FF-6722-AACC0990D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45" y="635172"/>
            <a:ext cx="3938737" cy="1820281"/>
          </a:xfrm>
          <a:prstGeom prst="rect">
            <a:avLst/>
          </a:prstGeom>
        </p:spPr>
      </p:pic>
      <p:pic>
        <p:nvPicPr>
          <p:cNvPr id="16" name="Picture 15" descr="A graph showing the number of waves&#10;&#10;AI-generated content may be incorrect.">
            <a:extLst>
              <a:ext uri="{FF2B5EF4-FFF2-40B4-BE49-F238E27FC236}">
                <a16:creationId xmlns:a16="http://schemas.microsoft.com/office/drawing/2014/main" id="{840F7BEC-45DB-E8ED-B564-D2DB01B42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0" y="2346523"/>
            <a:ext cx="3938737" cy="1820281"/>
          </a:xfrm>
          <a:prstGeom prst="rect">
            <a:avLst/>
          </a:prstGeom>
        </p:spPr>
      </p:pic>
      <p:pic>
        <p:nvPicPr>
          <p:cNvPr id="18" name="Picture 17" descr="A graph of a wave&#10;&#10;AI-generated content may be incorrect.">
            <a:extLst>
              <a:ext uri="{FF2B5EF4-FFF2-40B4-BE49-F238E27FC236}">
                <a16:creationId xmlns:a16="http://schemas.microsoft.com/office/drawing/2014/main" id="{8A09A1E2-1B6B-4873-B49D-331D2F051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29998"/>
            <a:ext cx="3938737" cy="18202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3E6E09-2EA7-1250-E8A7-DB515F9B80BD}"/>
              </a:ext>
            </a:extLst>
          </p:cNvPr>
          <p:cNvSpPr txBox="1"/>
          <p:nvPr/>
        </p:nvSpPr>
        <p:spPr>
          <a:xfrm>
            <a:off x="1166663" y="836712"/>
            <a:ext cx="12070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iSNR</a:t>
            </a:r>
            <a:r>
              <a:rPr lang="en-US" sz="1400" dirty="0"/>
              <a:t>=159</a:t>
            </a:r>
          </a:p>
          <a:p>
            <a:r>
              <a:rPr lang="en-US" sz="1400" dirty="0" err="1"/>
              <a:t>rSNR</a:t>
            </a:r>
            <a:r>
              <a:rPr lang="en-US" sz="1400" dirty="0"/>
              <a:t>=139</a:t>
            </a:r>
          </a:p>
          <a:p>
            <a:r>
              <a:rPr lang="en-US" sz="1400" dirty="0"/>
              <a:t>range=0.5 kpc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A8C4B4-8127-FA04-4483-7F02506B05BA}"/>
              </a:ext>
            </a:extLst>
          </p:cNvPr>
          <p:cNvSpPr txBox="1"/>
          <p:nvPr/>
        </p:nvSpPr>
        <p:spPr>
          <a:xfrm>
            <a:off x="5430391" y="777687"/>
            <a:ext cx="1070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iSNR</a:t>
            </a:r>
            <a:r>
              <a:rPr lang="en-US" sz="1400" dirty="0"/>
              <a:t>=81</a:t>
            </a:r>
          </a:p>
          <a:p>
            <a:r>
              <a:rPr lang="en-US" sz="1400" dirty="0" err="1"/>
              <a:t>rSNR</a:t>
            </a:r>
            <a:r>
              <a:rPr lang="en-US" sz="1400" dirty="0"/>
              <a:t>=62</a:t>
            </a:r>
          </a:p>
          <a:p>
            <a:r>
              <a:rPr lang="en-US" sz="1400" dirty="0"/>
              <a:t>range=1 kpc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613C8C-D08C-8317-793F-88F457B30F3A}"/>
              </a:ext>
            </a:extLst>
          </p:cNvPr>
          <p:cNvSpPr txBox="1"/>
          <p:nvPr/>
        </p:nvSpPr>
        <p:spPr>
          <a:xfrm>
            <a:off x="1165861" y="2554710"/>
            <a:ext cx="1070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iSNR</a:t>
            </a:r>
            <a:r>
              <a:rPr lang="en-US" sz="1400" dirty="0"/>
              <a:t>=40</a:t>
            </a:r>
          </a:p>
          <a:p>
            <a:r>
              <a:rPr lang="en-US" sz="1400" dirty="0" err="1"/>
              <a:t>rSNR</a:t>
            </a:r>
            <a:r>
              <a:rPr lang="en-US" sz="1400" dirty="0"/>
              <a:t>=27</a:t>
            </a:r>
          </a:p>
          <a:p>
            <a:r>
              <a:rPr lang="en-US" sz="1400" dirty="0"/>
              <a:t>range=5 kpc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5F4DC-10E5-F2BE-2DEF-CA109037FA59}"/>
              </a:ext>
            </a:extLst>
          </p:cNvPr>
          <p:cNvSpPr txBox="1"/>
          <p:nvPr/>
        </p:nvSpPr>
        <p:spPr>
          <a:xfrm>
            <a:off x="5430391" y="2586414"/>
            <a:ext cx="12070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iSNR</a:t>
            </a:r>
            <a:r>
              <a:rPr lang="en-US" sz="1400" dirty="0"/>
              <a:t>=24</a:t>
            </a:r>
          </a:p>
          <a:p>
            <a:r>
              <a:rPr lang="en-US" sz="1400" dirty="0" err="1"/>
              <a:t>rSNR</a:t>
            </a:r>
            <a:r>
              <a:rPr lang="en-US" sz="1400" dirty="0"/>
              <a:t>=9.3</a:t>
            </a:r>
          </a:p>
          <a:p>
            <a:r>
              <a:rPr lang="en-US" sz="1400" dirty="0"/>
              <a:t>range=3.3 kpc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954A94-51C4-6A5C-303B-C93D3B6958A6}"/>
              </a:ext>
            </a:extLst>
          </p:cNvPr>
          <p:cNvSpPr txBox="1"/>
          <p:nvPr/>
        </p:nvSpPr>
        <p:spPr>
          <a:xfrm>
            <a:off x="6539029" y="5528487"/>
            <a:ext cx="2039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Red: small TF volume</a:t>
            </a:r>
          </a:p>
          <a:p>
            <a:r>
              <a:rPr lang="en-US" sz="1600" dirty="0"/>
              <a:t>Black: large TF volume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D45A4-93D0-B818-1FD9-BCA9D09EF255}"/>
              </a:ext>
            </a:extLst>
          </p:cNvPr>
          <p:cNvSpPr txBox="1"/>
          <p:nvPr/>
        </p:nvSpPr>
        <p:spPr>
          <a:xfrm>
            <a:off x="7446108" y="2477766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O4 noise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6BA4C-3597-3281-231A-9FB270BCF801}"/>
              </a:ext>
            </a:extLst>
          </p:cNvPr>
          <p:cNvSpPr txBox="1"/>
          <p:nvPr/>
        </p:nvSpPr>
        <p:spPr>
          <a:xfrm>
            <a:off x="4412415" y="223892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C15-3D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EAD334-2F09-5423-B76D-9E016EC392F7}"/>
              </a:ext>
            </a:extLst>
          </p:cNvPr>
          <p:cNvCxnSpPr>
            <a:cxnSpLocks/>
          </p:cNvCxnSpPr>
          <p:nvPr/>
        </p:nvCxnSpPr>
        <p:spPr>
          <a:xfrm flipV="1">
            <a:off x="5430391" y="4437112"/>
            <a:ext cx="2814017" cy="1785716"/>
          </a:xfrm>
          <a:prstGeom prst="line">
            <a:avLst/>
          </a:prstGeom>
          <a:ln w="50800">
            <a:solidFill>
              <a:schemeClr val="accent1">
                <a:shade val="95000"/>
                <a:satMod val="105000"/>
                <a:alpha val="6665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760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EE4FF-565A-D0A0-646D-BC385FCD0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location of a satellite&#10;&#10;AI-generated content may be incorrect.">
            <a:extLst>
              <a:ext uri="{FF2B5EF4-FFF2-40B4-BE49-F238E27FC236}">
                <a16:creationId xmlns:a16="http://schemas.microsoft.com/office/drawing/2014/main" id="{1F28F578-8393-AE6B-31F4-13B856D0C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16" y="3579623"/>
            <a:ext cx="4457990" cy="287371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1E04F39-9E40-7951-BD68-E665FE17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Enhancing CCSN detection</a:t>
            </a:r>
            <a:endParaRPr lang="en-GB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CCD51-8318-EF90-6BF9-DD213EE434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126169" y="6342269"/>
            <a:ext cx="3086100" cy="365125"/>
          </a:xfrm>
        </p:spPr>
        <p:txBody>
          <a:bodyPr/>
          <a:lstStyle/>
          <a:p>
            <a:r>
              <a:rPr lang="en-US" dirty="0"/>
              <a:t>Klimenko, July 2025, Warsaw</a:t>
            </a:r>
            <a:endParaRPr lang="it-IT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B67E09-3948-CAFA-DCDE-2B3B625DE573}"/>
              </a:ext>
            </a:extLst>
          </p:cNvPr>
          <p:cNvSpPr txBox="1"/>
          <p:nvPr/>
        </p:nvSpPr>
        <p:spPr>
          <a:xfrm>
            <a:off x="4955021" y="3842464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iSNR</a:t>
            </a:r>
            <a:r>
              <a:rPr lang="en-US" sz="1400" dirty="0"/>
              <a:t>=24</a:t>
            </a:r>
          </a:p>
          <a:p>
            <a:r>
              <a:rPr lang="en-US" sz="1400" dirty="0" err="1"/>
              <a:t>rSNR</a:t>
            </a:r>
            <a:r>
              <a:rPr lang="en-US" sz="1400" dirty="0"/>
              <a:t>=25</a:t>
            </a:r>
          </a:p>
          <a:p>
            <a:r>
              <a:rPr lang="en-US" sz="1400" dirty="0"/>
              <a:t>range=3.3 kpc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A62E4CD-4774-2F2C-DFBB-477A0AAE6327}"/>
              </a:ext>
            </a:extLst>
          </p:cNvPr>
          <p:cNvGrpSpPr/>
          <p:nvPr/>
        </p:nvGrpSpPr>
        <p:grpSpPr>
          <a:xfrm>
            <a:off x="164439" y="2865710"/>
            <a:ext cx="4457991" cy="3515617"/>
            <a:chOff x="114009" y="2865711"/>
            <a:chExt cx="4457991" cy="3515617"/>
          </a:xfrm>
        </p:grpSpPr>
        <p:pic>
          <p:nvPicPr>
            <p:cNvPr id="40" name="Picture 39" descr="A graph of a wave&#10;&#10;AI-generated content may be incorrect.">
              <a:extLst>
                <a:ext uri="{FF2B5EF4-FFF2-40B4-BE49-F238E27FC236}">
                  <a16:creationId xmlns:a16="http://schemas.microsoft.com/office/drawing/2014/main" id="{F7FEE77E-8B84-C19B-DE4F-9719CF67E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09" y="3492393"/>
              <a:ext cx="4457991" cy="288893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A991BD-6BD5-99A1-63D6-521DB5A95362}"/>
                </a:ext>
              </a:extLst>
            </p:cNvPr>
            <p:cNvSpPr txBox="1"/>
            <p:nvPr/>
          </p:nvSpPr>
          <p:spPr>
            <a:xfrm>
              <a:off x="627235" y="3768046"/>
              <a:ext cx="14401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iSNR</a:t>
              </a:r>
              <a:r>
                <a:rPr lang="en-US" sz="1400" dirty="0"/>
                <a:t>=24</a:t>
              </a:r>
            </a:p>
            <a:p>
              <a:r>
                <a:rPr lang="en-US" sz="1400" dirty="0" err="1"/>
                <a:t>rSNR</a:t>
              </a:r>
              <a:r>
                <a:rPr lang="en-US" sz="1400" dirty="0"/>
                <a:t>=9.3</a:t>
              </a:r>
            </a:p>
            <a:p>
              <a:r>
                <a:rPr lang="en-US" sz="1400" dirty="0"/>
                <a:t>range=3.3 kpc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522829-89AC-E18D-A1D0-916D15895BDE}"/>
                </a:ext>
              </a:extLst>
            </p:cNvPr>
            <p:cNvSpPr txBox="1"/>
            <p:nvPr/>
          </p:nvSpPr>
          <p:spPr>
            <a:xfrm>
              <a:off x="1425226" y="5203671"/>
              <a:ext cx="21602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CWB cross-power</a:t>
              </a:r>
            </a:p>
            <a:p>
              <a:pPr marL="0" indent="0">
                <a:buNone/>
                <a:defRPr/>
              </a:pPr>
              <a:r>
                <a:rPr lang="en-US" sz="1200" dirty="0">
                  <a:cs typeface="Calibri"/>
                </a:rPr>
                <a:t>-315 M pixels per detector map</a:t>
              </a:r>
            </a:p>
            <a:p>
              <a:pPr marL="0" indent="0">
                <a:buNone/>
                <a:defRPr/>
              </a:pPr>
              <a:r>
                <a:rPr lang="en-US" sz="1200" dirty="0">
                  <a:cs typeface="Calibri"/>
                </a:rPr>
                <a:t>-6 Tb of data manipulated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A4B2FA-BF2E-737D-F066-CE2B62E960E9}"/>
                </a:ext>
              </a:extLst>
            </p:cNvPr>
            <p:cNvSpPr txBox="1"/>
            <p:nvPr/>
          </p:nvSpPr>
          <p:spPr>
            <a:xfrm>
              <a:off x="3085379" y="3883415"/>
              <a:ext cx="1008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O4 noise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0B56BF-1052-ABF4-80E1-1A7F7D389A00}"/>
                </a:ext>
              </a:extLst>
            </p:cNvPr>
            <p:cNvSpPr txBox="1"/>
            <p:nvPr/>
          </p:nvSpPr>
          <p:spPr>
            <a:xfrm>
              <a:off x="627235" y="2865711"/>
              <a:ext cx="355931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CWB cross-power</a:t>
              </a:r>
            </a:p>
            <a:p>
              <a:pPr marL="0" indent="0">
                <a:buNone/>
                <a:defRPr/>
              </a:pPr>
              <a:r>
                <a:rPr lang="en-US" dirty="0">
                  <a:cs typeface="Calibri"/>
                </a:rPr>
                <a:t>-315 M pixels per detector map</a:t>
              </a:r>
            </a:p>
            <a:p>
              <a:pPr marL="0" indent="0">
                <a:buNone/>
                <a:defRPr/>
              </a:pPr>
              <a:r>
                <a:rPr lang="en-US" dirty="0">
                  <a:cs typeface="Calibri"/>
                </a:rPr>
                <a:t>-6 Tb of data manipulated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4DADA12-66A1-86CF-6078-F2B027D4A052}"/>
              </a:ext>
            </a:extLst>
          </p:cNvPr>
          <p:cNvSpPr txBox="1"/>
          <p:nvPr/>
        </p:nvSpPr>
        <p:spPr>
          <a:xfrm>
            <a:off x="5076056" y="2924944"/>
            <a:ext cx="29765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CWB cross-correlation</a:t>
            </a:r>
          </a:p>
          <a:p>
            <a:pPr marL="0" indent="0">
              <a:buNone/>
              <a:defRPr/>
            </a:pPr>
            <a:r>
              <a:rPr lang="en-US" dirty="0">
                <a:cs typeface="Calibri"/>
              </a:rPr>
              <a:t>~100 Tb of data manipulated</a:t>
            </a:r>
          </a:p>
          <a:p>
            <a:pPr marL="0" indent="0">
              <a:buNone/>
              <a:defRPr/>
            </a:pPr>
            <a:r>
              <a:rPr lang="en-US" dirty="0">
                <a:cs typeface="Calibri"/>
              </a:rPr>
              <a:t>~ 10 times slower</a:t>
            </a:r>
          </a:p>
        </p:txBody>
      </p:sp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3BED5B6F-B926-C6DA-3DAF-100F9C46C86F}"/>
              </a:ext>
            </a:extLst>
          </p:cNvPr>
          <p:cNvSpPr txBox="1">
            <a:spLocks/>
          </p:cNvSpPr>
          <p:nvPr/>
        </p:nvSpPr>
        <p:spPr>
          <a:xfrm>
            <a:off x="158827" y="704561"/>
            <a:ext cx="7725541" cy="140641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dirty="0">
                <a:cs typeface="Calibri"/>
              </a:rPr>
              <a:t>Can dig deeper into the detector noise with the cross-correlation integrated over a local group of n pixels  </a:t>
            </a:r>
          </a:p>
          <a:p>
            <a:pPr>
              <a:defRPr/>
            </a:pPr>
            <a:endParaRPr lang="en-US" sz="2200" dirty="0"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1C771DC-AC9A-9E05-9FD0-F48235978B21}"/>
                  </a:ext>
                </a:extLst>
              </p:cNvPr>
              <p:cNvSpPr txBox="1"/>
              <p:nvPr/>
            </p:nvSpPr>
            <p:spPr>
              <a:xfrm>
                <a:off x="825056" y="1484784"/>
                <a:ext cx="7147919" cy="558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ad>
                            <m:radPr>
                              <m:deg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1C771DC-AC9A-9E05-9FD0-F48235978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56" y="1484784"/>
                <a:ext cx="7147919" cy="558102"/>
              </a:xfrm>
              <a:prstGeom prst="rect">
                <a:avLst/>
              </a:prstGeom>
              <a:blipFill>
                <a:blip r:embed="rId5"/>
                <a:stretch>
                  <a:fillRect l="-2660" t="-131818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46EBA584-C669-2E4B-2FF9-C4F1E39AFF30}"/>
              </a:ext>
            </a:extLst>
          </p:cNvPr>
          <p:cNvSpPr txBox="1"/>
          <p:nvPr/>
        </p:nvSpPr>
        <p:spPr>
          <a:xfrm>
            <a:off x="4852131" y="1958821"/>
            <a:ext cx="30861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CWB excess-power </a:t>
            </a:r>
          </a:p>
          <a:p>
            <a:pPr marL="0" indent="0">
              <a:buNone/>
              <a:defRPr/>
            </a:pPr>
            <a:r>
              <a:rPr lang="en-US" dirty="0">
                <a:cs typeface="Calibri"/>
              </a:rPr>
              <a:t>-70 M pixels per detector map</a:t>
            </a:r>
          </a:p>
          <a:p>
            <a:pPr marL="0" indent="0">
              <a:buNone/>
              <a:defRPr/>
            </a:pPr>
            <a:r>
              <a:rPr lang="en-US" dirty="0">
                <a:cs typeface="Calibri"/>
              </a:rPr>
              <a:t>-0.3 Tb of data manipulated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F8C95EE-D9A6-B40C-6152-3BFCFF6D9F80}"/>
              </a:ext>
            </a:extLst>
          </p:cNvPr>
          <p:cNvSpPr txBox="1">
            <a:spLocks/>
          </p:cNvSpPr>
          <p:nvPr/>
        </p:nvSpPr>
        <p:spPr>
          <a:xfrm>
            <a:off x="201229" y="2012928"/>
            <a:ext cx="3833191" cy="78250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dirty="0">
                <a:cs typeface="Calibri"/>
              </a:rPr>
              <a:t>Increases the complexity of the CWB algorithm </a:t>
            </a:r>
            <a:endParaRPr lang="en-US" sz="22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688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AB60B-70F0-51E8-6463-A5990C1A4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303F851-50D8-793E-434C-68849722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Pattern recognition</a:t>
            </a:r>
            <a:endParaRPr lang="en-GB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5248D-6F27-9042-20FF-BC147CB0C1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137854" y="6544233"/>
            <a:ext cx="1962538" cy="134481"/>
          </a:xfrm>
        </p:spPr>
        <p:txBody>
          <a:bodyPr/>
          <a:lstStyle/>
          <a:p>
            <a:r>
              <a:rPr lang="en-US" dirty="0"/>
              <a:t>Klimenko, July 2025, Warsaw</a:t>
            </a:r>
            <a:endParaRPr lang="it-I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54683E-D412-F25A-54D3-0486A8D6F585}"/>
              </a:ext>
            </a:extLst>
          </p:cNvPr>
          <p:cNvGrpSpPr/>
          <p:nvPr/>
        </p:nvGrpSpPr>
        <p:grpSpPr>
          <a:xfrm>
            <a:off x="4864940" y="1109409"/>
            <a:ext cx="4229716" cy="5264658"/>
            <a:chOff x="179512" y="684622"/>
            <a:chExt cx="4229716" cy="526465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A56920-9F54-FA00-558C-CA6C6B6268E5}"/>
                </a:ext>
              </a:extLst>
            </p:cNvPr>
            <p:cNvGrpSpPr/>
            <p:nvPr/>
          </p:nvGrpSpPr>
          <p:grpSpPr>
            <a:xfrm>
              <a:off x="179512" y="684622"/>
              <a:ext cx="4229716" cy="5264658"/>
              <a:chOff x="179512" y="684622"/>
              <a:chExt cx="4229716" cy="5264658"/>
            </a:xfrm>
          </p:grpSpPr>
          <p:pic>
            <p:nvPicPr>
              <p:cNvPr id="31" name="Picture 30" descr="A white background with green and yellow dots&#10;&#10;AI-generated content may be incorrect.">
                <a:extLst>
                  <a:ext uri="{FF2B5EF4-FFF2-40B4-BE49-F238E27FC236}">
                    <a16:creationId xmlns:a16="http://schemas.microsoft.com/office/drawing/2014/main" id="{0F821AAF-08DA-1522-B637-B4C747BD6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232" y="3933056"/>
                <a:ext cx="4218996" cy="1778514"/>
              </a:xfrm>
              <a:prstGeom prst="rect">
                <a:avLst/>
              </a:prstGeom>
            </p:spPr>
          </p:pic>
          <p:pic>
            <p:nvPicPr>
              <p:cNvPr id="24" name="Picture 23" descr="A map of the islands&#10;&#10;AI-generated content may be incorrect.">
                <a:extLst>
                  <a:ext uri="{FF2B5EF4-FFF2-40B4-BE49-F238E27FC236}">
                    <a16:creationId xmlns:a16="http://schemas.microsoft.com/office/drawing/2014/main" id="{A165B712-B4BB-0C09-8E1A-AB0814824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72" y="2348880"/>
                <a:ext cx="4218996" cy="1778514"/>
              </a:xfrm>
              <a:prstGeom prst="rect">
                <a:avLst/>
              </a:prstGeom>
            </p:spPr>
          </p:pic>
          <p:pic>
            <p:nvPicPr>
              <p:cNvPr id="20" name="Picture 19" descr="A map of the islands&#10;&#10;AI-generated content may be incorrect.">
                <a:extLst>
                  <a:ext uri="{FF2B5EF4-FFF2-40B4-BE49-F238E27FC236}">
                    <a16:creationId xmlns:a16="http://schemas.microsoft.com/office/drawing/2014/main" id="{21DC0D38-03D3-D747-39CE-041D6C008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684622"/>
                <a:ext cx="4218996" cy="177851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EBAA9BF-8974-9963-7A6D-A5F2D2F191E2}"/>
                  </a:ext>
                </a:extLst>
              </p:cNvPr>
              <p:cNvSpPr txBox="1"/>
              <p:nvPr/>
            </p:nvSpPr>
            <p:spPr>
              <a:xfrm>
                <a:off x="373417" y="5672281"/>
                <a:ext cx="39180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605          606          607           608          609         610.        611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4BD9E-7E5A-4513-7A8C-2F1C3A64F0AD}"/>
                </a:ext>
              </a:extLst>
            </p:cNvPr>
            <p:cNvSpPr txBox="1"/>
            <p:nvPr/>
          </p:nvSpPr>
          <p:spPr>
            <a:xfrm>
              <a:off x="2555776" y="3594502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range=3.3 kpc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7755CF-923B-DC3E-8394-ADFC0E31C03E}"/>
                </a:ext>
              </a:extLst>
            </p:cNvPr>
            <p:cNvSpPr txBox="1"/>
            <p:nvPr/>
          </p:nvSpPr>
          <p:spPr>
            <a:xfrm>
              <a:off x="2555776" y="5308666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range=5.0 kpc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DE045A-5E6A-4DCE-C5B2-7935BD75E72B}"/>
                </a:ext>
              </a:extLst>
            </p:cNvPr>
            <p:cNvSpPr txBox="1"/>
            <p:nvPr/>
          </p:nvSpPr>
          <p:spPr>
            <a:xfrm>
              <a:off x="2555776" y="1941893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range=2.0 kpc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2B3CD3-6B5A-0F9D-175B-BF963CDC5C99}"/>
              </a:ext>
            </a:extLst>
          </p:cNvPr>
          <p:cNvGrpSpPr/>
          <p:nvPr/>
        </p:nvGrpSpPr>
        <p:grpSpPr>
          <a:xfrm>
            <a:off x="322227" y="2780928"/>
            <a:ext cx="4335904" cy="1778514"/>
            <a:chOff x="4617864" y="2316212"/>
            <a:chExt cx="4335904" cy="1778514"/>
          </a:xfrm>
        </p:grpSpPr>
        <p:pic>
          <p:nvPicPr>
            <p:cNvPr id="41" name="Picture 40" descr="A graph of a wave&#10;&#10;AI-generated content may be incorrect.">
              <a:extLst>
                <a:ext uri="{FF2B5EF4-FFF2-40B4-BE49-F238E27FC236}">
                  <a16:creationId xmlns:a16="http://schemas.microsoft.com/office/drawing/2014/main" id="{E228EC6C-E590-7205-2EF2-81A85EAD9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864" y="2316212"/>
              <a:ext cx="4335904" cy="177851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E406FEC-E7CF-DDC8-A2CF-5B8238A4A910}"/>
                </a:ext>
              </a:extLst>
            </p:cNvPr>
            <p:cNvSpPr txBox="1"/>
            <p:nvPr/>
          </p:nvSpPr>
          <p:spPr>
            <a:xfrm>
              <a:off x="7457590" y="3403479"/>
              <a:ext cx="75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glitch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ED6CDC-C98D-503D-3C5C-11CB42ED7C17}"/>
              </a:ext>
            </a:extLst>
          </p:cNvPr>
          <p:cNvGrpSpPr/>
          <p:nvPr/>
        </p:nvGrpSpPr>
        <p:grpSpPr>
          <a:xfrm>
            <a:off x="324340" y="4426352"/>
            <a:ext cx="4218996" cy="1983505"/>
            <a:chOff x="4551587" y="4098758"/>
            <a:chExt cx="4218996" cy="1983505"/>
          </a:xfrm>
        </p:grpSpPr>
        <p:pic>
          <p:nvPicPr>
            <p:cNvPr id="29" name="Picture 28" descr="A white background with green and blue dots&#10;&#10;AI-generated content may be incorrect.">
              <a:extLst>
                <a:ext uri="{FF2B5EF4-FFF2-40B4-BE49-F238E27FC236}">
                  <a16:creationId xmlns:a16="http://schemas.microsoft.com/office/drawing/2014/main" id="{0CCAD0A8-FBE2-5C83-DFEE-41451FAB9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587" y="4098758"/>
              <a:ext cx="4218996" cy="177851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5A0B1B-BCC2-7901-6DC8-8BC86AF6FFB1}"/>
                </a:ext>
              </a:extLst>
            </p:cNvPr>
            <p:cNvSpPr txBox="1"/>
            <p:nvPr/>
          </p:nvSpPr>
          <p:spPr>
            <a:xfrm>
              <a:off x="4758396" y="5805264"/>
              <a:ext cx="39180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705          706          707           708          709         710.        711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C618D41-7EB6-114D-BB65-58E5D7EC4FF8}"/>
              </a:ext>
            </a:extLst>
          </p:cNvPr>
          <p:cNvSpPr txBox="1"/>
          <p:nvPr/>
        </p:nvSpPr>
        <p:spPr>
          <a:xfrm>
            <a:off x="2810364" y="5794304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random noise</a:t>
            </a:r>
          </a:p>
        </p:txBody>
      </p: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E34906D8-891E-2D1A-E29B-1AE3E673ED1A}"/>
              </a:ext>
            </a:extLst>
          </p:cNvPr>
          <p:cNvSpPr txBox="1">
            <a:spLocks/>
          </p:cNvSpPr>
          <p:nvPr/>
        </p:nvSpPr>
        <p:spPr>
          <a:xfrm>
            <a:off x="189425" y="1068879"/>
            <a:ext cx="4549125" cy="185606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Calibri"/>
              </a:rPr>
              <a:t>Identification of robust signal patterns can be used for reduction of false alarms due to glitches</a:t>
            </a:r>
          </a:p>
          <a:p>
            <a:pPr lvl="1">
              <a:defRPr/>
            </a:pPr>
            <a:r>
              <a:rPr lang="en-US" sz="1400" dirty="0">
                <a:cs typeface="Calibri"/>
              </a:rPr>
              <a:t>similar to the identification of the chirp patterns in </a:t>
            </a:r>
            <a:r>
              <a:rPr lang="en-US" sz="1400" dirty="0" err="1">
                <a:cs typeface="Calibri"/>
              </a:rPr>
              <a:t>cWB</a:t>
            </a:r>
            <a:r>
              <a:rPr lang="en-US" sz="1400" dirty="0">
                <a:cs typeface="Calibri"/>
              </a:rPr>
              <a:t> BBH searches</a:t>
            </a:r>
          </a:p>
          <a:p>
            <a:pPr>
              <a:defRPr/>
            </a:pPr>
            <a:r>
              <a:rPr lang="en-US" sz="1600" dirty="0">
                <a:cs typeface="Calibri"/>
              </a:rPr>
              <a:t>Low SNR signal patterns still can be informative, particularly in concurrence with </a:t>
            </a:r>
            <a:r>
              <a:rPr lang="en-US" sz="1600" dirty="0">
                <a:latin typeface="Symbol" pitchFamily="2" charset="2"/>
                <a:cs typeface="Calibri"/>
              </a:rPr>
              <a:t>n</a:t>
            </a:r>
            <a:r>
              <a:rPr lang="en-US" sz="1600" dirty="0">
                <a:cs typeface="Calibri"/>
              </a:rPr>
              <a:t> signals.</a:t>
            </a:r>
          </a:p>
        </p:txBody>
      </p:sp>
    </p:spTree>
    <p:extLst>
      <p:ext uri="{BB962C8B-B14F-4D97-AF65-F5344CB8AC3E}">
        <p14:creationId xmlns:p14="http://schemas.microsoft.com/office/powerpoint/2010/main" val="2304770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331640" y="100987"/>
            <a:ext cx="6088191" cy="447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Summary</a:t>
            </a:r>
            <a:endParaRPr lang="en-GB" dirty="0">
              <a:latin typeface="+mn-lt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6203D1A-9BF3-C047-9A0F-AA8093D6BE93}"/>
              </a:ext>
            </a:extLst>
          </p:cNvPr>
          <p:cNvSpPr txBox="1">
            <a:spLocks/>
          </p:cNvSpPr>
          <p:nvPr/>
        </p:nvSpPr>
        <p:spPr>
          <a:xfrm>
            <a:off x="6762" y="1019928"/>
            <a:ext cx="9143999" cy="44303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Expect detections of CCSN signals like D15-3D out to</a:t>
            </a:r>
          </a:p>
          <a:p>
            <a:pPr lvl="1">
              <a:defRPr/>
            </a:pPr>
            <a:r>
              <a:rPr lang="en-US" sz="2000" dirty="0">
                <a:latin typeface="Calibri"/>
                <a:cs typeface="Calibri"/>
              </a:rPr>
              <a:t>~3 kpc for the rest of the O4 run</a:t>
            </a:r>
          </a:p>
          <a:p>
            <a:pPr lvl="1">
              <a:defRPr/>
            </a:pPr>
            <a:r>
              <a:rPr lang="en-US" sz="2000" dirty="0">
                <a:latin typeface="Calibri"/>
                <a:cs typeface="Calibri"/>
              </a:rPr>
              <a:t>~5 kpc (preliminary) with the </a:t>
            </a:r>
            <a:r>
              <a:rPr lang="en-US" sz="2000" dirty="0" err="1">
                <a:latin typeface="Calibri"/>
                <a:cs typeface="Calibri"/>
              </a:rPr>
              <a:t>cWB</a:t>
            </a:r>
            <a:r>
              <a:rPr lang="en-US" sz="2000" dirty="0">
                <a:latin typeface="Calibri"/>
                <a:cs typeface="Calibri"/>
              </a:rPr>
              <a:t> cross-correlation version</a:t>
            </a:r>
          </a:p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Preparation for O5 run</a:t>
            </a:r>
          </a:p>
          <a:p>
            <a:pPr lvl="1">
              <a:defRPr/>
            </a:pPr>
            <a:r>
              <a:rPr lang="en-US" sz="2000" dirty="0">
                <a:latin typeface="Calibri"/>
                <a:cs typeface="Calibri"/>
              </a:rPr>
              <a:t>Deploy a CCSN search targeting realistic signals (input from modelers).</a:t>
            </a:r>
          </a:p>
          <a:p>
            <a:pPr lvl="1">
              <a:defRPr/>
            </a:pPr>
            <a:r>
              <a:rPr lang="en-US" sz="2000" dirty="0">
                <a:latin typeface="Calibri"/>
                <a:cs typeface="Calibri"/>
              </a:rPr>
              <a:t>Run a low-latency CCSN search complementing a </a:t>
            </a:r>
            <a:r>
              <a:rPr lang="en-US" sz="2000" dirty="0">
                <a:latin typeface="Symbol" pitchFamily="2" charset="2"/>
                <a:cs typeface="Calibri"/>
              </a:rPr>
              <a:t>n</a:t>
            </a:r>
            <a:r>
              <a:rPr lang="en-US" sz="2000" dirty="0">
                <a:latin typeface="Calibri"/>
                <a:cs typeface="Calibri"/>
              </a:rPr>
              <a:t> trigger alerts for telescopes.</a:t>
            </a:r>
          </a:p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Future GW detectors at 10 times better strain sensitivity and 1.5 times better sky coverage</a:t>
            </a:r>
          </a:p>
          <a:p>
            <a:pPr lvl="1">
              <a:defRPr/>
            </a:pPr>
            <a:r>
              <a:rPr lang="en-US" sz="2000" dirty="0">
                <a:latin typeface="Calibri"/>
                <a:cs typeface="Calibri"/>
              </a:rPr>
              <a:t>Detection and robust parameter estimation out to 30-50 kpc for D15</a:t>
            </a:r>
            <a:endParaRPr lang="en-US" sz="1600" dirty="0">
              <a:latin typeface="Calibri"/>
              <a:cs typeface="Calibri"/>
            </a:endParaRPr>
          </a:p>
          <a:p>
            <a:pPr lvl="1">
              <a:defRPr/>
            </a:pPr>
            <a:r>
              <a:rPr lang="en-US" sz="2000" dirty="0">
                <a:latin typeface="Calibri"/>
                <a:cs typeface="Calibri"/>
              </a:rPr>
              <a:t>Detection of optimistic models out to 1 Mpc</a:t>
            </a:r>
          </a:p>
          <a:p>
            <a:pPr marL="457200" lvl="1" indent="0">
              <a:buNone/>
              <a:defRPr/>
            </a:pPr>
            <a:endParaRPr lang="en-US" sz="2000" dirty="0">
              <a:latin typeface="Calibri"/>
              <a:cs typeface="Calibri"/>
            </a:endParaRPr>
          </a:p>
          <a:p>
            <a:pPr marL="457200" lvl="1" indent="0">
              <a:buNone/>
              <a:defRPr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5C6BD-793B-0D91-962E-A3FA0F02E2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Klimenko, July 2025, Warsaw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9622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CE516-CD96-E173-3C22-59FFAA9D4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7703239-5090-7E88-69EB-853D8E2D3AA0}"/>
              </a:ext>
            </a:extLst>
          </p:cNvPr>
          <p:cNvSpPr txBox="1"/>
          <p:nvPr/>
        </p:nvSpPr>
        <p:spPr>
          <a:xfrm>
            <a:off x="3650541" y="163905"/>
            <a:ext cx="1061766" cy="362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8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SN rates</a:t>
            </a:r>
            <a:endParaRPr lang="en-US" sz="1758" dirty="0"/>
          </a:p>
        </p:txBody>
      </p:sp>
      <p:pic>
        <p:nvPicPr>
          <p:cNvPr id="4" name="Picture 3" descr="A graph of a line graph&#10;&#10;Description automatically generated">
            <a:extLst>
              <a:ext uri="{FF2B5EF4-FFF2-40B4-BE49-F238E27FC236}">
                <a16:creationId xmlns:a16="http://schemas.microsoft.com/office/drawing/2014/main" id="{FFE3F1D9-8FE7-9AC0-23A5-B76ECC129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17" y="2795450"/>
            <a:ext cx="5160640" cy="3746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2B8E7-ED8D-73FA-576A-213A1244FAE9}"/>
              </a:ext>
            </a:extLst>
          </p:cNvPr>
          <p:cNvSpPr txBox="1"/>
          <p:nvPr/>
        </p:nvSpPr>
        <p:spPr>
          <a:xfrm>
            <a:off x="6906163" y="5188570"/>
            <a:ext cx="1717521" cy="362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8" dirty="0"/>
              <a:t>K. Gill et al,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0CC72E-9EA8-6281-E4EA-D6BEB2A8742F}"/>
              </a:ext>
            </a:extLst>
          </p:cNvPr>
          <p:cNvSpPr/>
          <p:nvPr/>
        </p:nvSpPr>
        <p:spPr>
          <a:xfrm>
            <a:off x="2149126" y="3881112"/>
            <a:ext cx="241880" cy="21535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FC6CC9-885C-9740-2DB9-8327393366C6}"/>
              </a:ext>
            </a:extLst>
          </p:cNvPr>
          <p:cNvCxnSpPr/>
          <p:nvPr/>
        </p:nvCxnSpPr>
        <p:spPr>
          <a:xfrm>
            <a:off x="3350083" y="4340627"/>
            <a:ext cx="0" cy="1234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45D0D0-917A-7F8D-6DA2-11C56807D1C4}"/>
              </a:ext>
            </a:extLst>
          </p:cNvPr>
          <p:cNvSpPr txBox="1"/>
          <p:nvPr/>
        </p:nvSpPr>
        <p:spPr>
          <a:xfrm>
            <a:off x="3092013" y="3967326"/>
            <a:ext cx="1003801" cy="33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3" dirty="0"/>
              <a:t>SN2023ixf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">
                <a:extLst>
                  <a:ext uri="{FF2B5EF4-FFF2-40B4-BE49-F238E27FC236}">
                    <a16:creationId xmlns:a16="http://schemas.microsoft.com/office/drawing/2014/main" id="{E0C124F1-8D11-A61B-FE40-5BF1ABD8A03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66658" y="987536"/>
                <a:ext cx="8451369" cy="2230281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="">
                    <a:solidFill>
                      <a:schemeClr val="bg1"/>
                    </a:solidFill>
                  </a14:hiddenFill>
                </a:ext>
              </a:extLst>
            </p:spPr>
            <p:txBody>
              <a:bodyPr vert="horz" lIns="89301" tIns="44650" rIns="89301" bIns="4465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sz="2344" dirty="0"/>
                  <a:t>468 </a:t>
                </a:r>
                <a14:m>
                  <m:oMath xmlns:m="http://schemas.openxmlformats.org/officeDocument/2006/math">
                    <m:r>
                      <a:rPr lang="en-US" sz="2344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344" dirty="0">
                    <a:sym typeface="Wingdings" pitchFamily="2" charset="2"/>
                  </a:rPr>
                  <a:t> 166 events per century out to 20 </a:t>
                </a:r>
                <a:r>
                  <a:rPr lang="en-US" sz="2344" dirty="0" err="1">
                    <a:sym typeface="Wingdings" pitchFamily="2" charset="2"/>
                  </a:rPr>
                  <a:t>Mpc</a:t>
                </a:r>
                <a:endParaRPr lang="en-US" sz="2344" dirty="0">
                  <a:sym typeface="Wingdings" pitchFamily="2" charset="2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344" dirty="0">
                    <a:sym typeface="Wingdings" pitchFamily="2" charset="2"/>
                  </a:rPr>
                  <a:t>1-2 events per century in MW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344" dirty="0"/>
                  <a:t>Galactic SN Cassiopeia A – 350 years ago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344" dirty="0"/>
                  <a:t>Closest extragalactic SN(53 kpc) SN1987A – 36 years ago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344" dirty="0"/>
                  <a:t>The closest SN 2023ixf on LIGO watch: May 19, 2023, 6.7 </a:t>
                </a:r>
                <a:r>
                  <a:rPr lang="en-US" sz="2344" dirty="0" err="1"/>
                  <a:t>Mpc</a:t>
                </a:r>
                <a:endParaRPr lang="en-US" sz="2344" dirty="0"/>
              </a:p>
              <a:p>
                <a:pPr>
                  <a:lnSpc>
                    <a:spcPct val="80000"/>
                  </a:lnSpc>
                </a:pPr>
                <a:endParaRPr lang="en-US" sz="1953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3" name="Rectangle 3">
                <a:extLst>
                  <a:ext uri="{FF2B5EF4-FFF2-40B4-BE49-F238E27FC236}">
                    <a16:creationId xmlns:a16="http://schemas.microsoft.com/office/drawing/2014/main" id="{E0C124F1-8D11-A61B-FE40-5BF1ABD8A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8" y="987536"/>
                <a:ext cx="8451369" cy="2230281"/>
              </a:xfrm>
              <a:prstGeom prst="rect">
                <a:avLst/>
              </a:prstGeom>
              <a:blipFill>
                <a:blip r:embed="rId4"/>
                <a:stretch>
                  <a:fillRect l="-1049" t="-5085"/>
                </a:stretch>
              </a:blipFill>
              <a:ln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9CC697D0-A447-7B7C-62FF-463433B6D272}"/>
              </a:ext>
            </a:extLst>
          </p:cNvPr>
          <p:cNvSpPr txBox="1"/>
          <p:nvPr/>
        </p:nvSpPr>
        <p:spPr>
          <a:xfrm>
            <a:off x="2121148" y="3553607"/>
            <a:ext cx="2592274" cy="330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3" dirty="0"/>
              <a:t>Potential range of </a:t>
            </a:r>
            <a:r>
              <a:rPr lang="en-US" sz="1563" dirty="0">
                <a:latin typeface="Symbol" pitchFamily="2" charset="2"/>
              </a:rPr>
              <a:t>n</a:t>
            </a:r>
            <a:r>
              <a:rPr lang="en-US" sz="1563" dirty="0"/>
              <a:t> detectors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61D97-28B7-841B-8B88-DF4C24E7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S.Klimenko, July 25, 2025,  Warsaw </a:t>
            </a:r>
          </a:p>
        </p:txBody>
      </p:sp>
    </p:spTree>
    <p:extLst>
      <p:ext uri="{BB962C8B-B14F-4D97-AF65-F5344CB8AC3E}">
        <p14:creationId xmlns:p14="http://schemas.microsoft.com/office/powerpoint/2010/main" val="137094307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C104A-B63A-0EC7-386B-195512683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>
            <a:extLst>
              <a:ext uri="{FF2B5EF4-FFF2-40B4-BE49-F238E27FC236}">
                <a16:creationId xmlns:a16="http://schemas.microsoft.com/office/drawing/2014/main" id="{8B074605-270B-3E13-439F-4FB901921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054" y="-27384"/>
            <a:ext cx="6934200" cy="505416"/>
          </a:xfrm>
          <a:noFill/>
          <a:ln/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Detector response to a GW signal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94631" name="Rectangle 7">
            <a:extLst>
              <a:ext uri="{FF2B5EF4-FFF2-40B4-BE49-F238E27FC236}">
                <a16:creationId xmlns:a16="http://schemas.microsoft.com/office/drawing/2014/main" id="{0813F8BE-4092-EEDF-CBE0-32600A3D90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1" y="4069297"/>
            <a:ext cx="8779732" cy="2708472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endParaRPr lang="en-US" sz="2344" b="1" dirty="0">
              <a:latin typeface="Book Antiqua" charset="0"/>
            </a:endParaRPr>
          </a:p>
          <a:p>
            <a:r>
              <a:rPr lang="en-US" sz="2344" b="1" dirty="0"/>
              <a:t>Direction to the source </a:t>
            </a:r>
            <a:r>
              <a:rPr lang="en-US" dirty="0" err="1">
                <a:latin typeface="Symbol" charset="0"/>
              </a:rPr>
              <a:t>q,j</a:t>
            </a:r>
            <a:r>
              <a:rPr lang="en-US" dirty="0">
                <a:latin typeface="Symbol" charset="0"/>
              </a:rPr>
              <a:t>, </a:t>
            </a:r>
            <a:r>
              <a:rPr lang="en-US" sz="2344" b="1" dirty="0"/>
              <a:t>and polarization angle</a:t>
            </a:r>
            <a:r>
              <a:rPr lang="en-US" dirty="0"/>
              <a:t> </a:t>
            </a:r>
            <a:r>
              <a:rPr lang="en-US" dirty="0">
                <a:latin typeface="Symbol" charset="0"/>
              </a:rPr>
              <a:t>Y </a:t>
            </a:r>
            <a:r>
              <a:rPr lang="en-US" sz="2344" b="1" dirty="0"/>
              <a:t>define the relative orientation of the detector and wave frames.</a:t>
            </a:r>
          </a:p>
          <a:p>
            <a:r>
              <a:rPr lang="en-US" sz="2344" b="1" dirty="0"/>
              <a:t>Rotation of the wave frame </a:t>
            </a:r>
            <a:r>
              <a:rPr lang="en-US" sz="2344" b="1" dirty="0" err="1"/>
              <a:t>R</a:t>
            </a:r>
            <a:r>
              <a:rPr lang="en-US" sz="2344" b="1" baseline="-25000" dirty="0" err="1"/>
              <a:t>z</a:t>
            </a:r>
            <a:r>
              <a:rPr lang="en-US" sz="2344" b="1" dirty="0">
                <a:latin typeface="Book Antiqua" charset="0"/>
              </a:rPr>
              <a:t>(2</a:t>
            </a:r>
            <a:r>
              <a:rPr lang="en-US" sz="2344" b="1" dirty="0">
                <a:latin typeface="Symbol" charset="2"/>
                <a:cs typeface="Symbol" charset="2"/>
              </a:rPr>
              <a:t>Y</a:t>
            </a:r>
            <a:r>
              <a:rPr lang="en-US" sz="2344" b="1" dirty="0"/>
              <a:t>) induces transformations both for F and h, but </a:t>
            </a:r>
            <a:r>
              <a:rPr lang="en-US" sz="2344" b="1" dirty="0">
                <a:latin typeface="Symbol" charset="2"/>
                <a:cs typeface="Symbol" charset="2"/>
              </a:rPr>
              <a:t>x</a:t>
            </a:r>
            <a:r>
              <a:rPr lang="en-US" sz="2344" b="1" dirty="0"/>
              <a:t> is INVARIANT</a:t>
            </a:r>
          </a:p>
          <a:p>
            <a:pPr marL="0" indent="0" algn="ctr">
              <a:buNone/>
            </a:pPr>
            <a:r>
              <a:rPr lang="en-US" sz="2344" b="1" dirty="0"/>
              <a:t>In the analysis, we have the freedom to select any </a:t>
            </a:r>
            <a:r>
              <a:rPr lang="en-US" sz="2344" b="1" dirty="0">
                <a:latin typeface="Symbol" charset="2"/>
                <a:cs typeface="Symbol" charset="2"/>
              </a:rPr>
              <a:t>Y</a:t>
            </a:r>
            <a:r>
              <a:rPr lang="en-US" sz="2344" b="1" dirty="0"/>
              <a:t> we like</a:t>
            </a:r>
            <a:r>
              <a:rPr lang="en-US" sz="2344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94627" name="Rectangle 3">
            <a:extLst>
              <a:ext uri="{FF2B5EF4-FFF2-40B4-BE49-F238E27FC236}">
                <a16:creationId xmlns:a16="http://schemas.microsoft.com/office/drawing/2014/main" id="{15B09AC0-90FF-867B-2F50-08FBEB622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2" y="5890966"/>
            <a:ext cx="646331" cy="37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l">
              <a:lnSpc>
                <a:spcPct val="60000"/>
              </a:lnSpc>
            </a:pPr>
            <a:endParaRPr lang="en-US" sz="2734">
              <a:solidFill>
                <a:schemeClr val="tx2"/>
              </a:solidFill>
            </a:endParaRPr>
          </a:p>
        </p:txBody>
      </p:sp>
      <p:sp>
        <p:nvSpPr>
          <p:cNvPr id="794628" name="Rectangle 4">
            <a:extLst>
              <a:ext uri="{FF2B5EF4-FFF2-40B4-BE49-F238E27FC236}">
                <a16:creationId xmlns:a16="http://schemas.microsoft.com/office/drawing/2014/main" id="{02A76F17-B016-28B2-29F6-988838E79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1537566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794629" name="Rectangle 5">
            <a:extLst>
              <a:ext uri="{FF2B5EF4-FFF2-40B4-BE49-F238E27FC236}">
                <a16:creationId xmlns:a16="http://schemas.microsoft.com/office/drawing/2014/main" id="{84F67CBB-F020-4AE9-F91C-51A29CA3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1537566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794632" name="Rectangle 8">
            <a:extLst>
              <a:ext uri="{FF2B5EF4-FFF2-40B4-BE49-F238E27FC236}">
                <a16:creationId xmlns:a16="http://schemas.microsoft.com/office/drawing/2014/main" id="{6971CF09-D004-9F2F-58FC-5029D334A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1" y="3219702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C0128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794633" name="Rectangle 9">
            <a:extLst>
              <a:ext uri="{FF2B5EF4-FFF2-40B4-BE49-F238E27FC236}">
                <a16:creationId xmlns:a16="http://schemas.microsoft.com/office/drawing/2014/main" id="{F0F3F3D0-4A5E-D9FB-32BD-BAF4E4077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9" y="3219702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C0128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E7CB12-F2D8-CA0A-5992-B2BBE2670D21}"/>
              </a:ext>
            </a:extLst>
          </p:cNvPr>
          <p:cNvGrpSpPr/>
          <p:nvPr/>
        </p:nvGrpSpPr>
        <p:grpSpPr>
          <a:xfrm>
            <a:off x="4372409" y="1667795"/>
            <a:ext cx="4722020" cy="2578089"/>
            <a:chOff x="2103447" y="1000126"/>
            <a:chExt cx="5773891" cy="2729125"/>
          </a:xfrm>
        </p:grpSpPr>
        <p:sp>
          <p:nvSpPr>
            <p:cNvPr id="794641" name="Line 17">
              <a:extLst>
                <a:ext uri="{FF2B5EF4-FFF2-40B4-BE49-F238E27FC236}">
                  <a16:creationId xmlns:a16="http://schemas.microsoft.com/office/drawing/2014/main" id="{C4760246-93C2-7BE4-F49F-74C65787831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50365" flipV="1">
              <a:off x="3054379" y="2195513"/>
              <a:ext cx="2799169" cy="762000"/>
            </a:xfrm>
            <a:prstGeom prst="line">
              <a:avLst/>
            </a:prstGeom>
            <a:noFill/>
            <a:ln w="12700">
              <a:solidFill>
                <a:srgbClr val="66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58"/>
            </a:p>
          </p:txBody>
        </p:sp>
        <p:grpSp>
          <p:nvGrpSpPr>
            <p:cNvPr id="794660" name="Group 36">
              <a:extLst>
                <a:ext uri="{FF2B5EF4-FFF2-40B4-BE49-F238E27FC236}">
                  <a16:creationId xmlns:a16="http://schemas.microsoft.com/office/drawing/2014/main" id="{C7216AC8-B464-3EA9-BC3F-C4C594C3D035}"/>
                </a:ext>
              </a:extLst>
            </p:cNvPr>
            <p:cNvGrpSpPr>
              <a:grpSpLocks/>
            </p:cNvGrpSpPr>
            <p:nvPr/>
          </p:nvGrpSpPr>
          <p:grpSpPr bwMode="auto">
            <a:xfrm rot="28237">
              <a:off x="2103447" y="1348002"/>
              <a:ext cx="3103144" cy="2381249"/>
              <a:chOff x="953" y="955"/>
              <a:chExt cx="1909" cy="1500"/>
            </a:xfrm>
          </p:grpSpPr>
          <p:grpSp>
            <p:nvGrpSpPr>
              <p:cNvPr id="794635" name="Group 11">
                <a:extLst>
                  <a:ext uri="{FF2B5EF4-FFF2-40B4-BE49-F238E27FC236}">
                    <a16:creationId xmlns:a16="http://schemas.microsoft.com/office/drawing/2014/main" id="{41C02B00-67BF-8D1F-84C2-0EEEEC929A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2" y="1152"/>
                <a:ext cx="864" cy="1200"/>
                <a:chOff x="720" y="624"/>
                <a:chExt cx="864" cy="1200"/>
              </a:xfrm>
            </p:grpSpPr>
            <p:sp>
              <p:nvSpPr>
                <p:cNvPr id="794636" name="Line 12">
                  <a:extLst>
                    <a:ext uri="{FF2B5EF4-FFF2-40B4-BE49-F238E27FC236}">
                      <a16:creationId xmlns:a16="http://schemas.microsoft.com/office/drawing/2014/main" id="{42BCF203-721E-2200-33A5-886AF6D207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0" y="624"/>
                  <a:ext cx="0" cy="9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758"/>
                </a:p>
              </p:txBody>
            </p:sp>
            <p:sp>
              <p:nvSpPr>
                <p:cNvPr id="794637" name="Line 13">
                  <a:extLst>
                    <a:ext uri="{FF2B5EF4-FFF2-40B4-BE49-F238E27FC236}">
                      <a16:creationId xmlns:a16="http://schemas.microsoft.com/office/drawing/2014/main" id="{BC253607-91DC-A104-EA8C-1337628451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0" y="1152"/>
                  <a:ext cx="864" cy="38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758"/>
                </a:p>
              </p:txBody>
            </p:sp>
            <p:sp>
              <p:nvSpPr>
                <p:cNvPr id="794638" name="Line 14">
                  <a:extLst>
                    <a:ext uri="{FF2B5EF4-FFF2-40B4-BE49-F238E27FC236}">
                      <a16:creationId xmlns:a16="http://schemas.microsoft.com/office/drawing/2014/main" id="{CB917767-081B-B797-D725-A4C235CB44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0" y="1536"/>
                  <a:ext cx="864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758"/>
                </a:p>
              </p:txBody>
            </p:sp>
          </p:grpSp>
          <p:sp>
            <p:nvSpPr>
              <p:cNvPr id="794639" name="Line 15">
                <a:extLst>
                  <a:ext uri="{FF2B5EF4-FFF2-40B4-BE49-F238E27FC236}">
                    <a16:creationId xmlns:a16="http://schemas.microsoft.com/office/drawing/2014/main" id="{34408966-C67C-A23F-A4DD-24D53A53C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1397432" flipV="1">
                <a:off x="1232" y="1872"/>
                <a:ext cx="480" cy="192"/>
              </a:xfrm>
              <a:prstGeom prst="line">
                <a:avLst/>
              </a:prstGeom>
              <a:noFill/>
              <a:ln w="57150">
                <a:solidFill>
                  <a:srgbClr val="FC01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58"/>
              </a:p>
            </p:txBody>
          </p:sp>
          <p:sp>
            <p:nvSpPr>
              <p:cNvPr id="794640" name="Line 16">
                <a:extLst>
                  <a:ext uri="{FF2B5EF4-FFF2-40B4-BE49-F238E27FC236}">
                    <a16:creationId xmlns:a16="http://schemas.microsoft.com/office/drawing/2014/main" id="{DD3E28FE-31B6-CFA2-F71B-AD439D035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2064"/>
                <a:ext cx="480" cy="144"/>
              </a:xfrm>
              <a:prstGeom prst="line">
                <a:avLst/>
              </a:prstGeom>
              <a:noFill/>
              <a:ln w="57150">
                <a:solidFill>
                  <a:srgbClr val="FC01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58"/>
              </a:p>
            </p:txBody>
          </p:sp>
          <p:sp>
            <p:nvSpPr>
              <p:cNvPr id="794646" name="Text Box 22">
                <a:extLst>
                  <a:ext uri="{FF2B5EF4-FFF2-40B4-BE49-F238E27FC236}">
                    <a16:creationId xmlns:a16="http://schemas.microsoft.com/office/drawing/2014/main" id="{316563EA-1003-5DDE-0E0F-0CEE6F26C2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2" y="1122"/>
                <a:ext cx="725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758" dirty="0"/>
                  <a:t>detector</a:t>
                </a:r>
              </a:p>
              <a:p>
                <a:r>
                  <a:rPr lang="en-US" sz="1758" dirty="0"/>
                  <a:t>frame</a:t>
                </a:r>
              </a:p>
            </p:txBody>
          </p:sp>
          <p:sp>
            <p:nvSpPr>
              <p:cNvPr id="794648" name="Text Box 24">
                <a:extLst>
                  <a:ext uri="{FF2B5EF4-FFF2-40B4-BE49-F238E27FC236}">
                    <a16:creationId xmlns:a16="http://schemas.microsoft.com/office/drawing/2014/main" id="{56FDC2A6-1F05-EB18-7D0E-91DEEA7311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7" y="1384"/>
                <a:ext cx="253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734"/>
                  <a:t>x</a:t>
                </a:r>
              </a:p>
            </p:txBody>
          </p:sp>
          <p:sp>
            <p:nvSpPr>
              <p:cNvPr id="794649" name="Text Box 25">
                <a:extLst>
                  <a:ext uri="{FF2B5EF4-FFF2-40B4-BE49-F238E27FC236}">
                    <a16:creationId xmlns:a16="http://schemas.microsoft.com/office/drawing/2014/main" id="{C30452F9-318E-9398-00BC-A9BCE4F292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8" y="2113"/>
                <a:ext cx="2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734"/>
                  <a:t>y</a:t>
                </a:r>
              </a:p>
            </p:txBody>
          </p:sp>
          <p:sp>
            <p:nvSpPr>
              <p:cNvPr id="794652" name="Text Box 28">
                <a:extLst>
                  <a:ext uri="{FF2B5EF4-FFF2-40B4-BE49-F238E27FC236}">
                    <a16:creationId xmlns:a16="http://schemas.microsoft.com/office/drawing/2014/main" id="{16508016-5B74-6EEB-6C16-1EBC0F22DB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3" y="955"/>
                <a:ext cx="243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734"/>
                  <a:t>z</a:t>
                </a:r>
              </a:p>
            </p:txBody>
          </p:sp>
          <p:sp>
            <p:nvSpPr>
              <p:cNvPr id="794654" name="Line 30">
                <a:extLst>
                  <a:ext uri="{FF2B5EF4-FFF2-40B4-BE49-F238E27FC236}">
                    <a16:creationId xmlns:a16="http://schemas.microsoft.com/office/drawing/2014/main" id="{9257F40F-5CF6-14BF-7A9B-A074384F4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6" y="1680"/>
                <a:ext cx="1296" cy="384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58"/>
              </a:p>
            </p:txBody>
          </p:sp>
          <p:sp>
            <p:nvSpPr>
              <p:cNvPr id="794655" name="Text Box 31">
                <a:extLst>
                  <a:ext uri="{FF2B5EF4-FFF2-40B4-BE49-F238E27FC236}">
                    <a16:creationId xmlns:a16="http://schemas.microsoft.com/office/drawing/2014/main" id="{D6D70F95-C8B4-3F9F-A668-F4CB75C7E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0" y="1681"/>
                <a:ext cx="502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734">
                    <a:latin typeface="Symbol" charset="0"/>
                  </a:rPr>
                  <a:t>q,j</a:t>
                </a:r>
              </a:p>
            </p:txBody>
          </p:sp>
        </p:grpSp>
        <p:grpSp>
          <p:nvGrpSpPr>
            <p:cNvPr id="794672" name="Group 48">
              <a:extLst>
                <a:ext uri="{FF2B5EF4-FFF2-40B4-BE49-F238E27FC236}">
                  <a16:creationId xmlns:a16="http://schemas.microsoft.com/office/drawing/2014/main" id="{B78AA662-B8FC-E642-A2E1-22DE595F93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2960" y="1000126"/>
              <a:ext cx="3054378" cy="2228851"/>
              <a:chOff x="2967" y="630"/>
              <a:chExt cx="1879" cy="1404"/>
            </a:xfrm>
          </p:grpSpPr>
          <p:sp>
            <p:nvSpPr>
              <p:cNvPr id="794647" name="Text Box 23">
                <a:extLst>
                  <a:ext uri="{FF2B5EF4-FFF2-40B4-BE49-F238E27FC236}">
                    <a16:creationId xmlns:a16="http://schemas.microsoft.com/office/drawing/2014/main" id="{C76551D7-555F-2FA2-3152-8CB05128D9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8" y="630"/>
                <a:ext cx="968" cy="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758"/>
                  <a:t>Wave frame</a:t>
                </a:r>
              </a:p>
              <a:p>
                <a:r>
                  <a:rPr lang="en-US" sz="1758"/>
                  <a:t>h+,hx</a:t>
                </a:r>
              </a:p>
            </p:txBody>
          </p:sp>
          <p:sp>
            <p:nvSpPr>
              <p:cNvPr id="794642" name="Line 18">
                <a:extLst>
                  <a:ext uri="{FF2B5EF4-FFF2-40B4-BE49-F238E27FC236}">
                    <a16:creationId xmlns:a16="http://schemas.microsoft.com/office/drawing/2014/main" id="{A53CB185-D6BA-5D92-A96C-279CF69B5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1456843" flipH="1">
                <a:off x="2995" y="1354"/>
                <a:ext cx="672" cy="1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58"/>
              </a:p>
            </p:txBody>
          </p:sp>
          <p:sp>
            <p:nvSpPr>
              <p:cNvPr id="794643" name="Line 19">
                <a:extLst>
                  <a:ext uri="{FF2B5EF4-FFF2-40B4-BE49-F238E27FC236}">
                    <a16:creationId xmlns:a16="http://schemas.microsoft.com/office/drawing/2014/main" id="{286522B2-10C8-2109-85C1-268023184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74301" flipH="1" flipV="1">
                <a:off x="3427" y="984"/>
                <a:ext cx="228" cy="3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58"/>
              </a:p>
            </p:txBody>
          </p:sp>
          <p:sp>
            <p:nvSpPr>
              <p:cNvPr id="794644" name="Line 20">
                <a:extLst>
                  <a:ext uri="{FF2B5EF4-FFF2-40B4-BE49-F238E27FC236}">
                    <a16:creationId xmlns:a16="http://schemas.microsoft.com/office/drawing/2014/main" id="{6AE844F1-D6A4-410D-2AB8-71A17485E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3" y="1140"/>
                <a:ext cx="273" cy="2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58"/>
              </a:p>
            </p:txBody>
          </p:sp>
          <p:sp>
            <p:nvSpPr>
              <p:cNvPr id="794645" name="Rectangle 21">
                <a:extLst>
                  <a:ext uri="{FF2B5EF4-FFF2-40B4-BE49-F238E27FC236}">
                    <a16:creationId xmlns:a16="http://schemas.microsoft.com/office/drawing/2014/main" id="{5051BAA3-FA12-43C4-6D20-54B6BB9D7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503797">
                <a:off x="3335" y="768"/>
                <a:ext cx="768" cy="81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58"/>
              </a:p>
            </p:txBody>
          </p:sp>
          <p:sp>
            <p:nvSpPr>
              <p:cNvPr id="794650" name="Text Box 26">
                <a:extLst>
                  <a:ext uri="{FF2B5EF4-FFF2-40B4-BE49-F238E27FC236}">
                    <a16:creationId xmlns:a16="http://schemas.microsoft.com/office/drawing/2014/main" id="{FC64CBED-DCA6-16CB-E62A-AE3E1A4DBA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3" y="771"/>
                <a:ext cx="253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734">
                    <a:solidFill>
                      <a:schemeClr val="hlink"/>
                    </a:solidFill>
                  </a:rPr>
                  <a:t>x</a:t>
                </a:r>
              </a:p>
            </p:txBody>
          </p:sp>
          <p:sp>
            <p:nvSpPr>
              <p:cNvPr id="794651" name="Text Box 27">
                <a:extLst>
                  <a:ext uri="{FF2B5EF4-FFF2-40B4-BE49-F238E27FC236}">
                    <a16:creationId xmlns:a16="http://schemas.microsoft.com/office/drawing/2014/main" id="{F4F411AA-4FC5-A5EE-32E5-F81EF59656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6" y="1063"/>
                <a:ext cx="258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734" dirty="0">
                    <a:solidFill>
                      <a:schemeClr val="hlink"/>
                    </a:solidFill>
                  </a:rPr>
                  <a:t>y</a:t>
                </a:r>
              </a:p>
            </p:txBody>
          </p:sp>
          <p:sp>
            <p:nvSpPr>
              <p:cNvPr id="794653" name="Text Box 29">
                <a:extLst>
                  <a:ext uri="{FF2B5EF4-FFF2-40B4-BE49-F238E27FC236}">
                    <a16:creationId xmlns:a16="http://schemas.microsoft.com/office/drawing/2014/main" id="{D5E0B86A-879A-59DC-0398-44ED4C6226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7" y="1443"/>
                <a:ext cx="243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734" dirty="0">
                    <a:solidFill>
                      <a:schemeClr val="hlink"/>
                    </a:solidFill>
                  </a:rPr>
                  <a:t>z</a:t>
                </a:r>
              </a:p>
            </p:txBody>
          </p:sp>
          <p:grpSp>
            <p:nvGrpSpPr>
              <p:cNvPr id="794656" name="Group 32">
                <a:extLst>
                  <a:ext uri="{FF2B5EF4-FFF2-40B4-BE49-F238E27FC236}">
                    <a16:creationId xmlns:a16="http://schemas.microsoft.com/office/drawing/2014/main" id="{C6C9020F-FCAF-F992-D6C5-B65B682059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2" y="1618"/>
                <a:ext cx="826" cy="416"/>
                <a:chOff x="3495" y="1440"/>
                <a:chExt cx="940" cy="549"/>
              </a:xfrm>
            </p:grpSpPr>
            <p:sp>
              <p:nvSpPr>
                <p:cNvPr id="794657" name="AutoShape 33">
                  <a:extLst>
                    <a:ext uri="{FF2B5EF4-FFF2-40B4-BE49-F238E27FC236}">
                      <a16:creationId xmlns:a16="http://schemas.microsoft.com/office/drawing/2014/main" id="{8C119933-3E49-5465-DAE5-7C4F8EC991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2754443">
                  <a:off x="3744" y="1440"/>
                  <a:ext cx="384" cy="144"/>
                </a:xfrm>
                <a:prstGeom prst="curvedDownArrow">
                  <a:avLst>
                    <a:gd name="adj1" fmla="val 1580"/>
                    <a:gd name="adj2" fmla="val 97605"/>
                    <a:gd name="adj3" fmla="val 23264"/>
                  </a:avLst>
                </a:prstGeom>
                <a:solidFill>
                  <a:schemeClr val="accent1"/>
                </a:solidFill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758"/>
                </a:p>
              </p:txBody>
            </p:sp>
            <p:sp>
              <p:nvSpPr>
                <p:cNvPr id="794658" name="Text Box 34">
                  <a:extLst>
                    <a:ext uri="{FF2B5EF4-FFF2-40B4-BE49-F238E27FC236}">
                      <a16:creationId xmlns:a16="http://schemas.microsoft.com/office/drawing/2014/main" id="{752F0AB8-25A8-3AFD-05AD-BC4670A29A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95" y="1537"/>
                  <a:ext cx="940" cy="4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C0128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C0128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734" dirty="0" err="1">
                      <a:solidFill>
                        <a:schemeClr val="tx2"/>
                      </a:solidFill>
                    </a:rPr>
                    <a:t>R</a:t>
                  </a:r>
                  <a:r>
                    <a:rPr lang="en-US" sz="2734" baseline="-25000" dirty="0" err="1">
                      <a:solidFill>
                        <a:schemeClr val="tx2"/>
                      </a:solidFill>
                    </a:rPr>
                    <a:t>z</a:t>
                  </a:r>
                  <a:r>
                    <a:rPr lang="en-US" sz="2734" dirty="0">
                      <a:solidFill>
                        <a:schemeClr val="tx2"/>
                      </a:solidFill>
                    </a:rPr>
                    <a:t>(2</a:t>
                  </a:r>
                  <a:r>
                    <a:rPr lang="en-US" sz="2734" dirty="0">
                      <a:solidFill>
                        <a:schemeClr val="tx2"/>
                      </a:solidFill>
                      <a:latin typeface="Symbol" charset="0"/>
                    </a:rPr>
                    <a:t>y</a:t>
                  </a:r>
                  <a:r>
                    <a:rPr lang="en-US" sz="2734" dirty="0">
                      <a:solidFill>
                        <a:schemeClr val="tx2"/>
                      </a:solidFill>
                    </a:rPr>
                    <a:t>)</a:t>
                  </a:r>
                </a:p>
              </p:txBody>
            </p:sp>
          </p:grpSp>
        </p:grpSp>
      </p:grpSp>
      <p:graphicFrame>
        <p:nvGraphicFramePr>
          <p:cNvPr id="794667" name="Object 43">
            <a:extLst>
              <a:ext uri="{FF2B5EF4-FFF2-40B4-BE49-F238E27FC236}">
                <a16:creationId xmlns:a16="http://schemas.microsoft.com/office/drawing/2014/main" id="{1D55C6A3-38B9-0C35-E82F-F10B896C32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173" y="1273846"/>
          <a:ext cx="3258848" cy="77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01900" imgH="609600" progId="Equation.3">
                  <p:embed/>
                </p:oleObj>
              </mc:Choice>
              <mc:Fallback>
                <p:oleObj name="Equation" r:id="rId3" imgW="2501900" imgH="609600" progId="Equation.3">
                  <p:embed/>
                  <p:pic>
                    <p:nvPicPr>
                      <p:cNvPr id="794667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73" y="1273846"/>
                        <a:ext cx="3258848" cy="77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4669" name="Object 45">
            <a:extLst>
              <a:ext uri="{FF2B5EF4-FFF2-40B4-BE49-F238E27FC236}">
                <a16:creationId xmlns:a16="http://schemas.microsoft.com/office/drawing/2014/main" id="{6D8233CD-5E29-5808-0940-B4C7553395EE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11618" y="3833644"/>
          <a:ext cx="3447992" cy="395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93900" imgH="228600" progId="Equation.3">
                  <p:embed/>
                </p:oleObj>
              </mc:Choice>
              <mc:Fallback>
                <p:oleObj name="Equation" r:id="rId5" imgW="1993900" imgH="228600" progId="Equation.3">
                  <p:embed/>
                  <p:pic>
                    <p:nvPicPr>
                      <p:cNvPr id="794669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18" y="3833644"/>
                        <a:ext cx="3447992" cy="395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7">
            <a:extLst>
              <a:ext uri="{FF2B5EF4-FFF2-40B4-BE49-F238E27FC236}">
                <a16:creationId xmlns:a16="http://schemas.microsoft.com/office/drawing/2014/main" id="{BC0F53A2-98DD-5A82-A928-939154AC430F}"/>
              </a:ext>
            </a:extLst>
          </p:cNvPr>
          <p:cNvSpPr txBox="1">
            <a:spLocks noChangeArrowheads="1"/>
          </p:cNvSpPr>
          <p:nvPr/>
        </p:nvSpPr>
        <p:spPr>
          <a:xfrm>
            <a:off x="198447" y="677119"/>
            <a:ext cx="4232831" cy="3409232"/>
          </a:xfrm>
          <a:prstGeom prst="rect">
            <a:avLst/>
          </a:prstGeom>
          <a:noFill/>
          <a:ln/>
        </p:spPr>
        <p:txBody>
          <a:bodyPr vert="horz" lIns="89301" tIns="44650" rIns="89301" bIns="4465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44" b="1" dirty="0"/>
              <a:t>Antenna patterns            </a:t>
            </a:r>
          </a:p>
          <a:p>
            <a:pPr>
              <a:lnSpc>
                <a:spcPct val="50000"/>
              </a:lnSpc>
            </a:pPr>
            <a:endParaRPr lang="en-US" sz="2344" b="1" dirty="0">
              <a:latin typeface="Book Antiqua" charset="0"/>
            </a:endParaRPr>
          </a:p>
          <a:p>
            <a:pPr>
              <a:lnSpc>
                <a:spcPct val="50000"/>
              </a:lnSpc>
            </a:pPr>
            <a:endParaRPr lang="en-US" sz="2344" b="1" dirty="0">
              <a:latin typeface="Book Antiqua" charset="0"/>
            </a:endParaRPr>
          </a:p>
          <a:p>
            <a:endParaRPr lang="en-US" sz="2344" b="1" dirty="0"/>
          </a:p>
          <a:p>
            <a:r>
              <a:rPr lang="en-US" sz="2344" b="1" dirty="0"/>
              <a:t>Sampled GW signal</a:t>
            </a:r>
          </a:p>
          <a:p>
            <a:endParaRPr lang="en-US" sz="2344" b="1" dirty="0">
              <a:latin typeface="Book Antiqua" charset="0"/>
            </a:endParaRPr>
          </a:p>
          <a:p>
            <a:endParaRPr lang="en-US" sz="2344" b="1" dirty="0"/>
          </a:p>
          <a:p>
            <a:r>
              <a:rPr lang="en-US" sz="2344" b="1" dirty="0"/>
              <a:t>Sampled detector response</a:t>
            </a:r>
            <a:endParaRPr lang="en-US" sz="2344" b="1" baseline="-25000" dirty="0"/>
          </a:p>
        </p:txBody>
      </p:sp>
      <p:graphicFrame>
        <p:nvGraphicFramePr>
          <p:cNvPr id="41" name="Object 43">
            <a:extLst>
              <a:ext uri="{FF2B5EF4-FFF2-40B4-BE49-F238E27FC236}">
                <a16:creationId xmlns:a16="http://schemas.microsoft.com/office/drawing/2014/main" id="{0B37F6AC-1BA1-063F-7713-1D8D0D8516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536" y="2514290"/>
          <a:ext cx="3144122" cy="778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3000" imgH="609600" progId="Equation.3">
                  <p:embed/>
                </p:oleObj>
              </mc:Choice>
              <mc:Fallback>
                <p:oleObj name="Equation" r:id="rId7" imgW="2413000" imgH="609600" progId="Equation.3">
                  <p:embed/>
                  <p:pic>
                    <p:nvPicPr>
                      <p:cNvPr id="4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36" y="2514290"/>
                        <a:ext cx="3144122" cy="778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3">
            <a:extLst>
              <a:ext uri="{FF2B5EF4-FFF2-40B4-BE49-F238E27FC236}">
                <a16:creationId xmlns:a16="http://schemas.microsoft.com/office/drawing/2014/main" id="{D961C771-B1DA-3B17-2017-F84A90E0E2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79760" y="892617"/>
          <a:ext cx="2682116" cy="78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55800" imgH="584200" progId="Equation.3">
                  <p:embed/>
                </p:oleObj>
              </mc:Choice>
              <mc:Fallback>
                <p:oleObj name="Equation" r:id="rId9" imgW="1955800" imgH="584200" progId="Equation.3">
                  <p:embed/>
                  <p:pic>
                    <p:nvPicPr>
                      <p:cNvPr id="43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9760" y="892617"/>
                        <a:ext cx="2682116" cy="78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F5B04-4BAD-9071-6CDC-6AD38865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4715" y="6375925"/>
            <a:ext cx="2895600" cy="457200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</p:spTree>
    <p:extLst>
      <p:ext uri="{BB962C8B-B14F-4D97-AF65-F5344CB8AC3E}">
        <p14:creationId xmlns:p14="http://schemas.microsoft.com/office/powerpoint/2010/main" val="348398659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D9108-473A-7995-6A8B-2A42F2818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06D14E4-F5B1-0714-0F64-2F453C7BF28A}"/>
              </a:ext>
            </a:extLst>
          </p:cNvPr>
          <p:cNvSpPr txBox="1"/>
          <p:nvPr/>
        </p:nvSpPr>
        <p:spPr>
          <a:xfrm>
            <a:off x="2308835" y="136609"/>
            <a:ext cx="4591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Factors affecting CCSN detection</a:t>
            </a:r>
            <a:endParaRPr lang="en-US" sz="24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0F4992-BB75-1093-B94A-E171DFFE4634}"/>
              </a:ext>
            </a:extLst>
          </p:cNvPr>
          <p:cNvSpPr txBox="1">
            <a:spLocks noChangeArrowheads="1"/>
          </p:cNvSpPr>
          <p:nvPr/>
        </p:nvSpPr>
        <p:spPr>
          <a:xfrm>
            <a:off x="483581" y="1009899"/>
            <a:ext cx="8086788" cy="510765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bg1"/>
                </a:solidFill>
              </a14:hiddenFill>
            </a:ext>
          </a:extLst>
        </p:spPr>
        <p:txBody>
          <a:bodyPr vert="horz" lIns="89301" tIns="44650" rIns="89301" bIns="4465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344" dirty="0"/>
              <a:t>Detectors</a:t>
            </a:r>
          </a:p>
          <a:p>
            <a:pPr lvl="1">
              <a:lnSpc>
                <a:spcPct val="80000"/>
              </a:lnSpc>
            </a:pPr>
            <a:r>
              <a:rPr lang="en-US" sz="1953" dirty="0"/>
              <a:t>Fundamental detector noise (strain sensitivity)</a:t>
            </a:r>
          </a:p>
          <a:p>
            <a:pPr lvl="1">
              <a:lnSpc>
                <a:spcPct val="80000"/>
              </a:lnSpc>
            </a:pPr>
            <a:r>
              <a:rPr lang="en-US" sz="1953" dirty="0"/>
              <a:t>Non-stationary detector noise (glitches)</a:t>
            </a:r>
          </a:p>
          <a:p>
            <a:pPr lvl="1">
              <a:lnSpc>
                <a:spcPct val="80000"/>
              </a:lnSpc>
            </a:pPr>
            <a:r>
              <a:rPr lang="en-US" sz="1953" dirty="0"/>
              <a:t>Detector Network configuration</a:t>
            </a:r>
          </a:p>
          <a:p>
            <a:pPr lvl="2">
              <a:lnSpc>
                <a:spcPct val="80000"/>
              </a:lnSpc>
            </a:pPr>
            <a:r>
              <a:rPr lang="en-US" sz="1563" dirty="0"/>
              <a:t>Confident CCSN detection may not be possible with only one GW detector</a:t>
            </a:r>
          </a:p>
          <a:p>
            <a:pPr>
              <a:lnSpc>
                <a:spcPct val="80000"/>
              </a:lnSpc>
            </a:pPr>
            <a:endParaRPr lang="en-US" sz="2344" dirty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2344" dirty="0">
                <a:sym typeface="Wingdings" pitchFamily="2" charset="2"/>
              </a:rPr>
              <a:t>Search algorithms</a:t>
            </a:r>
          </a:p>
          <a:p>
            <a:pPr lvl="1">
              <a:lnSpc>
                <a:spcPct val="80000"/>
              </a:lnSpc>
            </a:pPr>
            <a:r>
              <a:rPr lang="en-US" sz="1953" dirty="0">
                <a:sym typeface="Wingdings" pitchFamily="2" charset="2"/>
              </a:rPr>
              <a:t>Exclude data inconsistent with fundamental detector noise.</a:t>
            </a:r>
          </a:p>
          <a:p>
            <a:pPr lvl="2">
              <a:lnSpc>
                <a:spcPct val="80000"/>
              </a:lnSpc>
            </a:pPr>
            <a:r>
              <a:rPr lang="en-US" sz="1563" dirty="0">
                <a:sym typeface="Wingdings" pitchFamily="2" charset="2"/>
              </a:rPr>
              <a:t>Matched filters – identify statistically significant matches across the template bank for each detector</a:t>
            </a:r>
          </a:p>
          <a:p>
            <a:pPr lvl="2">
              <a:lnSpc>
                <a:spcPct val="80000"/>
              </a:lnSpc>
            </a:pPr>
            <a:r>
              <a:rPr lang="en-US" sz="1563" dirty="0">
                <a:sym typeface="Wingdings" pitchFamily="2" charset="2"/>
              </a:rPr>
              <a:t>Burst searches – time-frequency analysis to identify significant excess power, cross-power, or cross-correlation in the detector network</a:t>
            </a:r>
          </a:p>
          <a:p>
            <a:pPr lvl="1">
              <a:lnSpc>
                <a:spcPct val="80000"/>
              </a:lnSpc>
            </a:pPr>
            <a:r>
              <a:rPr lang="en-US" sz="1953" dirty="0">
                <a:sym typeface="Wingdings" pitchFamily="2" charset="2"/>
              </a:rPr>
              <a:t>Event reconstruction – use the maximum likelihood method to extract signal waveforms (parameters)</a:t>
            </a:r>
          </a:p>
          <a:p>
            <a:pPr lvl="2">
              <a:lnSpc>
                <a:spcPct val="80000"/>
              </a:lnSpc>
            </a:pPr>
            <a:r>
              <a:rPr lang="en-US" sz="1563" dirty="0">
                <a:sym typeface="Wingdings" pitchFamily="2" charset="2"/>
              </a:rPr>
              <a:t>Matched filters – best matching template</a:t>
            </a:r>
          </a:p>
          <a:p>
            <a:pPr lvl="2">
              <a:lnSpc>
                <a:spcPct val="80000"/>
              </a:lnSpc>
            </a:pPr>
            <a:r>
              <a:rPr lang="en-US" sz="1563" dirty="0">
                <a:sym typeface="Wingdings" pitchFamily="2" charset="2"/>
              </a:rPr>
              <a:t>Burst searches – superposition of atomic waveforms of limited duration (wavelets)</a:t>
            </a:r>
          </a:p>
          <a:p>
            <a:pPr lvl="1">
              <a:lnSpc>
                <a:spcPct val="80000"/>
              </a:lnSpc>
            </a:pPr>
            <a:r>
              <a:rPr lang="en-US" sz="1953" dirty="0">
                <a:sym typeface="Wingdings" pitchFamily="2" charset="2"/>
              </a:rPr>
              <a:t>Signal identification</a:t>
            </a:r>
          </a:p>
          <a:p>
            <a:pPr lvl="2">
              <a:lnSpc>
                <a:spcPct val="80000"/>
              </a:lnSpc>
            </a:pPr>
            <a:r>
              <a:rPr lang="en-US" sz="1563" dirty="0">
                <a:sym typeface="Wingdings" pitchFamily="2" charset="2"/>
              </a:rPr>
              <a:t>Matched filters – suppress glitches by requiring coincidence of templates across the network, and by the </a:t>
            </a:r>
            <a:r>
              <a:rPr lang="en-US" sz="1563" dirty="0">
                <a:latin typeface="Symbol" pitchFamily="2" charset="2"/>
                <a:sym typeface="Wingdings" pitchFamily="2" charset="2"/>
              </a:rPr>
              <a:t>c</a:t>
            </a:r>
            <a:r>
              <a:rPr lang="en-US" sz="1563" baseline="30000" dirty="0">
                <a:sym typeface="Wingdings" pitchFamily="2" charset="2"/>
              </a:rPr>
              <a:t>2</a:t>
            </a:r>
            <a:r>
              <a:rPr lang="en-US" sz="1563" dirty="0">
                <a:sym typeface="Wingdings" pitchFamily="2" charset="2"/>
              </a:rPr>
              <a:t> statistics of the residual noise</a:t>
            </a:r>
          </a:p>
          <a:p>
            <a:pPr lvl="2">
              <a:lnSpc>
                <a:spcPct val="80000"/>
              </a:lnSpc>
            </a:pPr>
            <a:r>
              <a:rPr lang="en-US" sz="1563" dirty="0">
                <a:sym typeface="Wingdings" pitchFamily="2" charset="2"/>
              </a:rPr>
              <a:t>Burst searches – use ML statistics (including </a:t>
            </a:r>
            <a:r>
              <a:rPr lang="en-US" sz="1563" dirty="0">
                <a:latin typeface="Symbol" pitchFamily="2" charset="2"/>
                <a:sym typeface="Wingdings" pitchFamily="2" charset="2"/>
              </a:rPr>
              <a:t>c</a:t>
            </a:r>
            <a:r>
              <a:rPr lang="en-US" sz="1563" baseline="30000" dirty="0">
                <a:sym typeface="Wingdings" pitchFamily="2" charset="2"/>
              </a:rPr>
              <a:t>2</a:t>
            </a:r>
            <a:r>
              <a:rPr lang="en-US" sz="1563" dirty="0">
                <a:sym typeface="Wingdings" pitchFamily="2" charset="2"/>
              </a:rPr>
              <a:t>) to find events coherent across the detector network.</a:t>
            </a:r>
          </a:p>
          <a:p>
            <a:pPr lvl="1">
              <a:lnSpc>
                <a:spcPct val="80000"/>
              </a:lnSpc>
            </a:pPr>
            <a:endParaRPr lang="en-US" sz="1953" dirty="0">
              <a:sym typeface="Wingdings" pitchFamily="2" charset="2"/>
            </a:endParaRPr>
          </a:p>
          <a:p>
            <a:pPr lvl="2">
              <a:lnSpc>
                <a:spcPct val="80000"/>
              </a:lnSpc>
            </a:pPr>
            <a:endParaRPr lang="en-US" sz="1563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endParaRPr lang="en-US" sz="1953" dirty="0">
              <a:sym typeface="Wingdings" pitchFamily="2" charset="2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FC2F0D-DC24-7E36-73E8-4A42C587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S.Klimenko, July 25, 2025,  Warsaw </a:t>
            </a:r>
          </a:p>
        </p:txBody>
      </p:sp>
    </p:spTree>
    <p:extLst>
      <p:ext uri="{BB962C8B-B14F-4D97-AF65-F5344CB8AC3E}">
        <p14:creationId xmlns:p14="http://schemas.microsoft.com/office/powerpoint/2010/main" val="220205644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>
            <a:extLst>
              <a:ext uri="{FF2B5EF4-FFF2-40B4-BE49-F238E27FC236}">
                <a16:creationId xmlns:a16="http://schemas.microsoft.com/office/drawing/2014/main" id="{AE4CBAAA-6791-1A33-3F17-1A3D603EE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900" y="70837"/>
            <a:ext cx="6934200" cy="517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34" b="1" dirty="0">
                <a:solidFill>
                  <a:srgbClr val="C00000"/>
                </a:solidFill>
                <a:latin typeface="Times New Roman" charset="0"/>
              </a:rPr>
              <a:t>Signal reconstruction</a:t>
            </a:r>
          </a:p>
        </p:txBody>
      </p:sp>
      <p:sp>
        <p:nvSpPr>
          <p:cNvPr id="972803" name="Rectangle 3">
            <a:extLst>
              <a:ext uri="{FF2B5EF4-FFF2-40B4-BE49-F238E27FC236}">
                <a16:creationId xmlns:a16="http://schemas.microsoft.com/office/drawing/2014/main" id="{814A7003-C441-B85E-059E-2141E1926D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4568" y="608904"/>
            <a:ext cx="8632383" cy="588825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marL="446502" indent="-446502">
              <a:lnSpc>
                <a:spcPct val="50000"/>
              </a:lnSpc>
            </a:pPr>
            <a:endParaRPr lang="en-US" altLang="en-US" b="1" dirty="0">
              <a:latin typeface="Book Antiqua" panose="02040602050305030304" pitchFamily="18" charset="0"/>
            </a:endParaRPr>
          </a:p>
          <a:p>
            <a:pPr marL="446502" indent="-446502"/>
            <a:r>
              <a:rPr lang="en-US" altLang="en-US" sz="1953" b="1" dirty="0">
                <a:latin typeface="Times New Roman" panose="02020603050405020304" pitchFamily="18" charset="0"/>
              </a:rPr>
              <a:t>Likelihood ratio</a:t>
            </a:r>
            <a:r>
              <a:rPr lang="en-US" altLang="en-US" sz="2344" b="1" dirty="0">
                <a:latin typeface="Times New Roman" panose="02020603050405020304" pitchFamily="18" charset="0"/>
              </a:rPr>
              <a:t>                                       </a:t>
            </a:r>
            <a:r>
              <a:rPr lang="en-US" altLang="en-US" sz="1953" dirty="0">
                <a:latin typeface="Times New Roman" panose="02020603050405020304" pitchFamily="18" charset="0"/>
              </a:rPr>
              <a:t>(global fit to the data)</a:t>
            </a:r>
          </a:p>
          <a:p>
            <a:pPr marL="446502" indent="-446502"/>
            <a:endParaRPr lang="en-US" altLang="en-US" sz="1953" dirty="0">
              <a:latin typeface="Times New Roman" panose="02020603050405020304" pitchFamily="18" charset="0"/>
            </a:endParaRPr>
          </a:p>
          <a:p>
            <a:pPr marL="446502" indent="-446502"/>
            <a:r>
              <a:rPr lang="en-US" altLang="en-US" sz="1953" b="1" dirty="0">
                <a:latin typeface="Times New Roman" panose="02020603050405020304" pitchFamily="18" charset="0"/>
              </a:rPr>
              <a:t>Matched filter for bursts</a:t>
            </a:r>
            <a:endParaRPr lang="en-US" altLang="en-US" sz="1953" b="1" dirty="0">
              <a:latin typeface="Symbol" pitchFamily="2" charset="2"/>
            </a:endParaRPr>
          </a:p>
          <a:p>
            <a:pPr marL="818586" lvl="1" indent="-372085"/>
            <a:r>
              <a:rPr lang="en-US" altLang="en-US" sz="1953" b="1" dirty="0">
                <a:latin typeface="Times New Roman" panose="02020603050405020304" pitchFamily="18" charset="0"/>
              </a:rPr>
              <a:t>Noise model: </a:t>
            </a:r>
            <a:r>
              <a:rPr lang="en-US" altLang="en-US" sz="1953" dirty="0">
                <a:latin typeface="Times New Roman" panose="02020603050405020304" pitchFamily="18" charset="0"/>
              </a:rPr>
              <a:t>usually multivariate Gaussian noise</a:t>
            </a:r>
          </a:p>
          <a:p>
            <a:pPr marL="446502" indent="-446502"/>
            <a:endParaRPr lang="en-US" altLang="en-US" sz="1953" dirty="0">
              <a:latin typeface="Times New Roman" panose="02020603050405020304" pitchFamily="18" charset="0"/>
            </a:endParaRPr>
          </a:p>
          <a:p>
            <a:pPr marL="446502" indent="-446502"/>
            <a:endParaRPr lang="en-US" altLang="en-US" sz="1953" dirty="0">
              <a:latin typeface="Times New Roman" panose="02020603050405020304" pitchFamily="18" charset="0"/>
            </a:endParaRPr>
          </a:p>
          <a:p>
            <a:pPr marL="818586" lvl="1" indent="-372085">
              <a:lnSpc>
                <a:spcPct val="110000"/>
              </a:lnSpc>
            </a:pPr>
            <a:r>
              <a:rPr lang="en-US" altLang="en-US" sz="1953" b="1" dirty="0">
                <a:latin typeface="Times New Roman" panose="02020603050405020304" pitchFamily="18" charset="0"/>
              </a:rPr>
              <a:t>signal model (detector response) </a:t>
            </a:r>
          </a:p>
          <a:p>
            <a:pPr marL="818586" lvl="1" indent="-372085">
              <a:lnSpc>
                <a:spcPct val="110000"/>
              </a:lnSpc>
              <a:buFont typeface="Wingdings" pitchFamily="2" charset="2"/>
              <a:buAutoNum type="arabicPeriod"/>
            </a:pPr>
            <a:endParaRPr lang="en-US" altLang="en-US" sz="1953" b="1" dirty="0">
              <a:latin typeface="Times New Roman" panose="02020603050405020304" pitchFamily="18" charset="0"/>
            </a:endParaRPr>
          </a:p>
          <a:p>
            <a:pPr marL="818586" lvl="1" indent="-372085">
              <a:lnSpc>
                <a:spcPct val="110000"/>
              </a:lnSpc>
              <a:buFont typeface="Wingdings" pitchFamily="2" charset="2"/>
              <a:buAutoNum type="arabicPeriod"/>
            </a:pPr>
            <a:endParaRPr lang="en-US" altLang="en-US" sz="1953" b="1" dirty="0">
              <a:latin typeface="Times New Roman" panose="02020603050405020304" pitchFamily="18" charset="0"/>
            </a:endParaRPr>
          </a:p>
          <a:p>
            <a:pPr marL="818586" lvl="1" indent="-372085">
              <a:lnSpc>
                <a:spcPct val="110000"/>
              </a:lnSpc>
            </a:pPr>
            <a:endParaRPr lang="en-US" altLang="en-US" sz="1953" b="1" dirty="0">
              <a:latin typeface="Times New Roman" panose="02020603050405020304" pitchFamily="18" charset="0"/>
            </a:endParaRPr>
          </a:p>
          <a:p>
            <a:pPr marL="818586" lvl="1" indent="-372085">
              <a:lnSpc>
                <a:spcPct val="110000"/>
              </a:lnSpc>
            </a:pPr>
            <a:r>
              <a:rPr lang="en-US" altLang="en-US" sz="1953" b="1" dirty="0">
                <a:latin typeface="Times New Roman" panose="02020603050405020304" pitchFamily="18" charset="0"/>
              </a:rPr>
              <a:t>find best solution for </a:t>
            </a:r>
            <a:r>
              <a:rPr lang="en-US" altLang="en-US" sz="1953" b="1" dirty="0">
                <a:latin typeface="Symbol" pitchFamily="2" charset="2"/>
              </a:rPr>
              <a:t>W</a:t>
            </a:r>
            <a:r>
              <a:rPr lang="en-US" altLang="en-US" sz="1953" b="1" dirty="0">
                <a:latin typeface="Times New Roman" panose="02020603050405020304" pitchFamily="18" charset="0"/>
              </a:rPr>
              <a:t>=(</a:t>
            </a:r>
            <a:r>
              <a:rPr lang="en-US" altLang="en-US" sz="1953" b="1" i="1" dirty="0">
                <a:latin typeface="Times New Roman" panose="02020603050405020304" pitchFamily="18" charset="0"/>
              </a:rPr>
              <a:t>h</a:t>
            </a:r>
            <a:r>
              <a:rPr lang="en-US" altLang="en-US" sz="1953" b="1" i="1" baseline="-25000" dirty="0">
                <a:latin typeface="Times New Roman" panose="02020603050405020304" pitchFamily="18" charset="0"/>
              </a:rPr>
              <a:t>+</a:t>
            </a:r>
            <a:r>
              <a:rPr lang="en-US" altLang="en-US" sz="1953" b="1" i="1" dirty="0">
                <a:latin typeface="Times New Roman" panose="02020603050405020304" pitchFamily="18" charset="0"/>
              </a:rPr>
              <a:t>,</a:t>
            </a:r>
            <a:r>
              <a:rPr lang="en-US" altLang="en-US" sz="1953" b="1" i="1" dirty="0" err="1">
                <a:latin typeface="Times New Roman" panose="02020603050405020304" pitchFamily="18" charset="0"/>
              </a:rPr>
              <a:t>h</a:t>
            </a:r>
            <a:r>
              <a:rPr lang="en-US" altLang="en-US" sz="1953" b="1" i="1" baseline="-25000" dirty="0" err="1">
                <a:latin typeface="Times New Roman" panose="02020603050405020304" pitchFamily="18" charset="0"/>
              </a:rPr>
              <a:t>x</a:t>
            </a:r>
            <a:r>
              <a:rPr lang="en-US" altLang="en-US" sz="1953" b="1" dirty="0">
                <a:latin typeface="Times New Roman" panose="02020603050405020304" pitchFamily="18" charset="0"/>
              </a:rPr>
              <a:t>) at maximum of </a:t>
            </a:r>
            <a:r>
              <a:rPr lang="en-US" altLang="en-US" sz="1953" b="1" dirty="0">
                <a:latin typeface="Symbol" pitchFamily="2" charset="2"/>
              </a:rPr>
              <a:t>L</a:t>
            </a:r>
            <a:r>
              <a:rPr lang="en-US" altLang="en-US" sz="1953" b="1" dirty="0">
                <a:latin typeface="Times New Roman" panose="02020603050405020304" pitchFamily="18" charset="0"/>
              </a:rPr>
              <a:t> </a:t>
            </a:r>
          </a:p>
          <a:p>
            <a:pPr marL="1227879" lvl="2" indent="-334876">
              <a:lnSpc>
                <a:spcPct val="80000"/>
              </a:lnSpc>
            </a:pPr>
            <a:r>
              <a:rPr lang="en-US" altLang="en-US" sz="1758" b="1" dirty="0">
                <a:latin typeface="Times New Roman" panose="02020603050405020304" pitchFamily="18" charset="0"/>
              </a:rPr>
              <a:t>For un-modeled bursts, do variation of </a:t>
            </a:r>
            <a:r>
              <a:rPr lang="en-US" altLang="en-US" sz="1758" b="1" dirty="0">
                <a:latin typeface="Symbol" pitchFamily="2" charset="2"/>
              </a:rPr>
              <a:t>L</a:t>
            </a:r>
            <a:r>
              <a:rPr lang="en-US" altLang="en-US" sz="1758" b="1" dirty="0">
                <a:latin typeface="Times New Roman" panose="02020603050405020304" pitchFamily="18" charset="0"/>
              </a:rPr>
              <a:t> over </a:t>
            </a:r>
            <a:r>
              <a:rPr lang="en-US" altLang="en-US" sz="1758" b="1" i="1" dirty="0">
                <a:latin typeface="Times New Roman" panose="02020603050405020304" pitchFamily="18" charset="0"/>
              </a:rPr>
              <a:t>h</a:t>
            </a:r>
            <a:r>
              <a:rPr lang="en-US" altLang="en-US" sz="1758" b="1" i="1" baseline="-25000" dirty="0">
                <a:latin typeface="Times New Roman" panose="02020603050405020304" pitchFamily="18" charset="0"/>
              </a:rPr>
              <a:t>+</a:t>
            </a:r>
            <a:r>
              <a:rPr lang="en-US" altLang="en-US" sz="1758" b="1" i="1" dirty="0">
                <a:latin typeface="Times New Roman" panose="02020603050405020304" pitchFamily="18" charset="0"/>
              </a:rPr>
              <a:t>,</a:t>
            </a:r>
            <a:r>
              <a:rPr lang="en-US" altLang="en-US" sz="1758" b="1" i="1" dirty="0" err="1">
                <a:latin typeface="Times New Roman" panose="02020603050405020304" pitchFamily="18" charset="0"/>
              </a:rPr>
              <a:t>h</a:t>
            </a:r>
            <a:r>
              <a:rPr lang="en-US" altLang="en-US" sz="1758" b="1" i="1" baseline="-25000" dirty="0" err="1">
                <a:latin typeface="Times New Roman" panose="02020603050405020304" pitchFamily="18" charset="0"/>
              </a:rPr>
              <a:t>x</a:t>
            </a:r>
            <a:r>
              <a:rPr lang="en-US" altLang="en-US" sz="1758" b="1" i="1" baseline="-25000" dirty="0">
                <a:latin typeface="Times New Roman" panose="02020603050405020304" pitchFamily="18" charset="0"/>
              </a:rPr>
              <a:t> </a:t>
            </a:r>
            <a:r>
              <a:rPr lang="en-US" altLang="en-US" sz="1758" b="1" dirty="0">
                <a:latin typeface="Times New Roman" panose="02020603050405020304" pitchFamily="18" charset="0"/>
              </a:rPr>
              <a:t> amplitudes</a:t>
            </a:r>
          </a:p>
          <a:p>
            <a:pPr marL="1227879" lvl="2" indent="-334876">
              <a:lnSpc>
                <a:spcPct val="80000"/>
              </a:lnSpc>
            </a:pPr>
            <a:r>
              <a:rPr lang="en-US" altLang="en-US" sz="1758" b="1" dirty="0">
                <a:latin typeface="Times New Roman" panose="02020603050405020304" pitchFamily="18" charset="0"/>
              </a:rPr>
              <a:t>Use network and signal constraints</a:t>
            </a:r>
            <a:endParaRPr lang="en-US" altLang="en-US" sz="2344" dirty="0">
              <a:latin typeface="Times New Roman" panose="02020603050405020304" pitchFamily="18" charset="0"/>
            </a:endParaRPr>
          </a:p>
          <a:p>
            <a:pPr marL="446502" indent="-446502"/>
            <a:r>
              <a:rPr lang="en-US" altLang="en-US" sz="1953" b="1" dirty="0">
                <a:latin typeface="Times New Roman" panose="02020603050405020304" pitchFamily="18" charset="0"/>
              </a:rPr>
              <a:t>Find the signal sky location and waveforms </a:t>
            </a:r>
          </a:p>
          <a:p>
            <a:pPr marL="446502" indent="-446502"/>
            <a:endParaRPr lang="en-US" altLang="en-US" sz="1953" b="1" dirty="0">
              <a:latin typeface="Times New Roman" panose="02020603050405020304" pitchFamily="18" charset="0"/>
            </a:endParaRPr>
          </a:p>
          <a:p>
            <a:pPr marL="446502" indent="-446502">
              <a:lnSpc>
                <a:spcPct val="110000"/>
              </a:lnSpc>
            </a:pPr>
            <a:endParaRPr lang="en-US" altLang="en-US" sz="2344" b="1" dirty="0">
              <a:latin typeface="Book Antiqua" panose="02040602050305030304" pitchFamily="18" charset="0"/>
            </a:endParaRPr>
          </a:p>
          <a:p>
            <a:pPr marL="446502" indent="-446502"/>
            <a:endParaRPr lang="en-US" altLang="en-US" sz="2344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6084" name="Object 4">
            <a:extLst>
              <a:ext uri="{FF2B5EF4-FFF2-40B4-BE49-F238E27FC236}">
                <a16:creationId xmlns:a16="http://schemas.microsoft.com/office/drawing/2014/main" id="{5C549381-8F0E-3D0F-BD11-27AAACD29684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1458886" y="3503419"/>
          <a:ext cx="6075846" cy="42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388200" imgH="5854700" progId="Equation.3">
                  <p:embed/>
                </p:oleObj>
              </mc:Choice>
              <mc:Fallback>
                <p:oleObj name="Equation" r:id="rId3" imgW="83388200" imgH="5854700" progId="Equation.3">
                  <p:embed/>
                  <p:pic>
                    <p:nvPicPr>
                      <p:cNvPr id="46084" name="Object 4">
                        <a:extLst>
                          <a:ext uri="{FF2B5EF4-FFF2-40B4-BE49-F238E27FC236}">
                            <a16:creationId xmlns:a16="http://schemas.microsoft.com/office/drawing/2014/main" id="{5C549381-8F0E-3D0F-BD11-27AAACD296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8886" y="3503419"/>
                        <a:ext cx="6075846" cy="4263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05" name="Rectangle 5">
            <a:extLst>
              <a:ext uri="{FF2B5EF4-FFF2-40B4-BE49-F238E27FC236}">
                <a16:creationId xmlns:a16="http://schemas.microsoft.com/office/drawing/2014/main" id="{0FA95A83-2C12-8E6D-43CB-A3BE30BF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359" y="1537567"/>
            <a:ext cx="8930051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758">
              <a:latin typeface="Book Antiqua" charset="0"/>
              <a:ea typeface="ＭＳ Ｐゴシック" charset="0"/>
            </a:endParaRPr>
          </a:p>
        </p:txBody>
      </p:sp>
      <p:sp>
        <p:nvSpPr>
          <p:cNvPr id="972806" name="Rectangle 6">
            <a:extLst>
              <a:ext uri="{FF2B5EF4-FFF2-40B4-BE49-F238E27FC236}">
                <a16:creationId xmlns:a16="http://schemas.microsoft.com/office/drawing/2014/main" id="{C66FF8EA-DA5B-64F1-B934-83E130FAA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359" y="1537567"/>
            <a:ext cx="8930051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758">
              <a:latin typeface="Book Antiqua" charset="0"/>
              <a:ea typeface="ＭＳ Ｐゴシック" charset="0"/>
            </a:endParaRPr>
          </a:p>
        </p:txBody>
      </p:sp>
      <p:sp>
        <p:nvSpPr>
          <p:cNvPr id="972807" name="Rectangle 7">
            <a:extLst>
              <a:ext uri="{FF2B5EF4-FFF2-40B4-BE49-F238E27FC236}">
                <a16:creationId xmlns:a16="http://schemas.microsoft.com/office/drawing/2014/main" id="{5FF90BE4-C5D5-CE39-18E2-0C01E767D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738" y="2982498"/>
            <a:ext cx="8930051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C0128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758">
              <a:latin typeface="Book Antiqua" charset="0"/>
              <a:ea typeface="ＭＳ Ｐゴシック" charset="0"/>
            </a:endParaRPr>
          </a:p>
        </p:txBody>
      </p:sp>
      <p:graphicFrame>
        <p:nvGraphicFramePr>
          <p:cNvPr id="46088" name="Object 8">
            <a:extLst>
              <a:ext uri="{FF2B5EF4-FFF2-40B4-BE49-F238E27FC236}">
                <a16:creationId xmlns:a16="http://schemas.microsoft.com/office/drawing/2014/main" id="{C7D67F4C-C9F1-4CE5-B405-AF5D31B8FB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2769" y="2447625"/>
          <a:ext cx="3579772" cy="415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7452300" imgH="5270500" progId="Equation.3">
                  <p:embed/>
                </p:oleObj>
              </mc:Choice>
              <mc:Fallback>
                <p:oleObj name="Equation" r:id="rId5" imgW="37452300" imgH="5270500" progId="Equation.3">
                  <p:embed/>
                  <p:pic>
                    <p:nvPicPr>
                      <p:cNvPr id="46088" name="Object 8">
                        <a:extLst>
                          <a:ext uri="{FF2B5EF4-FFF2-40B4-BE49-F238E27FC236}">
                            <a16:creationId xmlns:a16="http://schemas.microsoft.com/office/drawing/2014/main" id="{C7D67F4C-C9F1-4CE5-B405-AF5D31B8FB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769" y="2447625"/>
                        <a:ext cx="3579772" cy="415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Object 9">
            <a:extLst>
              <a:ext uri="{FF2B5EF4-FFF2-40B4-BE49-F238E27FC236}">
                <a16:creationId xmlns:a16="http://schemas.microsoft.com/office/drawing/2014/main" id="{CFE71899-DE71-0DF9-D78E-FCA2ED719E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0788" y="942229"/>
          <a:ext cx="1558108" cy="64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304000" imgH="9652000" progId="Equation.3">
                  <p:embed/>
                </p:oleObj>
              </mc:Choice>
              <mc:Fallback>
                <p:oleObj name="Equation" r:id="rId7" imgW="19304000" imgH="9652000" progId="Equation.3">
                  <p:embed/>
                  <p:pic>
                    <p:nvPicPr>
                      <p:cNvPr id="46089" name="Object 9">
                        <a:extLst>
                          <a:ext uri="{FF2B5EF4-FFF2-40B4-BE49-F238E27FC236}">
                            <a16:creationId xmlns:a16="http://schemas.microsoft.com/office/drawing/2014/main" id="{CFE71899-DE71-0DF9-D78E-FCA2ED719E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0788" y="942229"/>
                        <a:ext cx="1558108" cy="6402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10" name="Text Box 10">
            <a:extLst>
              <a:ext uri="{FF2B5EF4-FFF2-40B4-BE49-F238E27FC236}">
                <a16:creationId xmlns:a16="http://schemas.microsoft.com/office/drawing/2014/main" id="{3F3CDE3E-DB48-94F4-4BD1-131E1C33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186" y="2498788"/>
            <a:ext cx="3036409" cy="392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953">
                <a:latin typeface="Symbol" charset="0"/>
                <a:ea typeface="ＭＳ Ｐゴシック" charset="0"/>
              </a:rPr>
              <a:t>S</a:t>
            </a:r>
            <a:r>
              <a:rPr lang="en-US" sz="1953">
                <a:latin typeface="Book Antiqua" charset="0"/>
                <a:ea typeface="ＭＳ Ｐゴシック" charset="0"/>
              </a:rPr>
              <a:t>-noise covariance matrix</a:t>
            </a:r>
          </a:p>
        </p:txBody>
      </p:sp>
      <p:sp>
        <p:nvSpPr>
          <p:cNvPr id="972811" name="Text Box 11">
            <a:extLst>
              <a:ext uri="{FF2B5EF4-FFF2-40B4-BE49-F238E27FC236}">
                <a16:creationId xmlns:a16="http://schemas.microsoft.com/office/drawing/2014/main" id="{8737D24C-D130-A6BD-3CE6-0A87366F6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394" y="1349973"/>
            <a:ext cx="3295683" cy="72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C0128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367" b="1">
                <a:solidFill>
                  <a:srgbClr val="6666FF"/>
                </a:solidFill>
                <a:latin typeface="Book Antiqua" charset="0"/>
                <a:ea typeface="ＭＳ Ｐゴシック" charset="0"/>
              </a:rPr>
              <a:t>Flanagan,  Hughes, PRD 57 4577 (1998)</a:t>
            </a:r>
            <a:r>
              <a:rPr lang="en-US" sz="1367">
                <a:solidFill>
                  <a:srgbClr val="6666FF"/>
                </a:solidFill>
                <a:latin typeface="Book Antiqua" charset="0"/>
                <a:ea typeface="ＭＳ Ｐゴシック" charset="0"/>
              </a:rPr>
              <a:t> </a:t>
            </a:r>
          </a:p>
          <a:p>
            <a:pPr algn="l">
              <a:defRPr/>
            </a:pPr>
            <a:r>
              <a:rPr lang="en-US" sz="1367" b="1">
                <a:solidFill>
                  <a:srgbClr val="6666FF"/>
                </a:solidFill>
                <a:latin typeface="Book Antiqua" charset="0"/>
                <a:ea typeface="ＭＳ Ｐゴシック" charset="0"/>
              </a:rPr>
              <a:t>Klimenko et al,  PRD 72, 122002 (2005)</a:t>
            </a:r>
          </a:p>
          <a:p>
            <a:pPr algn="l">
              <a:defRPr/>
            </a:pPr>
            <a:r>
              <a:rPr lang="en-US" sz="1367" b="1">
                <a:solidFill>
                  <a:srgbClr val="6666FF"/>
                </a:solidFill>
                <a:latin typeface="Book Antiqua" charset="0"/>
                <a:ea typeface="ＭＳ Ｐゴシック" charset="0"/>
              </a:rPr>
              <a:t>Klimenko et al, CQG 25, 114029, (2008)</a:t>
            </a:r>
          </a:p>
        </p:txBody>
      </p:sp>
      <p:graphicFrame>
        <p:nvGraphicFramePr>
          <p:cNvPr id="46092" name="Object 12">
            <a:extLst>
              <a:ext uri="{FF2B5EF4-FFF2-40B4-BE49-F238E27FC236}">
                <a16:creationId xmlns:a16="http://schemas.microsoft.com/office/drawing/2014/main" id="{4DE0B397-33AE-91BD-5DE0-6D006F9945FC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1351912" y="3997981"/>
          <a:ext cx="4317741" cy="43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7632600" imgH="5854700" progId="Equation.3">
                  <p:embed/>
                </p:oleObj>
              </mc:Choice>
              <mc:Fallback>
                <p:oleObj name="Equation" r:id="rId9" imgW="57632600" imgH="5854700" progId="Equation.3">
                  <p:embed/>
                  <p:pic>
                    <p:nvPicPr>
                      <p:cNvPr id="46092" name="Object 12">
                        <a:extLst>
                          <a:ext uri="{FF2B5EF4-FFF2-40B4-BE49-F238E27FC236}">
                            <a16:creationId xmlns:a16="http://schemas.microsoft.com/office/drawing/2014/main" id="{4DE0B397-33AE-91BD-5DE0-6D006F9945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912" y="3997981"/>
                        <a:ext cx="4317741" cy="438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ECE14D-B392-B263-6287-8A413706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Klimenko, July 2025, Warsaw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76C3F-F25D-CFB4-7D5D-7B63C3C1E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4ABC3B2-88D1-5750-419E-646248EE1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193" y="1411041"/>
            <a:ext cx="6351808" cy="5081447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18DAAC77-C523-FC94-AB88-B6B8DE499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65" y="132544"/>
            <a:ext cx="7707340" cy="5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9pPr>
          </a:lstStyle>
          <a:p>
            <a:r>
              <a:rPr lang="en-US" sz="2734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Prospects of GW detection from nearby SN </a:t>
            </a:r>
            <a:endParaRPr lang="en-US" sz="2734" i="0" dirty="0">
              <a:solidFill>
                <a:srgbClr val="000000"/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60F4D39-84C6-D673-3D88-61F317A5B45F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411041"/>
            <a:ext cx="2980706" cy="50814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vert="horz" lIns="89301" tIns="44650" rIns="89301" bIns="4465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Lucida Grande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344" dirty="0"/>
              <a:t>O4 run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>
                <a:sym typeface="Wingdings" pitchFamily="2" charset="2"/>
              </a:rPr>
              <a:t>Test a fraction of         Galactic models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>
                <a:sym typeface="Wingdings" pitchFamily="2" charset="2"/>
              </a:rPr>
              <a:t>Test ALL models for </a:t>
            </a:r>
            <a:r>
              <a:rPr lang="en-US" sz="1563" dirty="0" err="1">
                <a:sym typeface="Wingdings" pitchFamily="2" charset="2"/>
              </a:rPr>
              <a:t>Beetlgeuise</a:t>
            </a:r>
            <a:endParaRPr lang="en-US" sz="1563" dirty="0">
              <a:sym typeface="Wingdings" pitchFamily="2" charset="2"/>
            </a:endParaRPr>
          </a:p>
          <a:p>
            <a:pPr marL="0" indent="0">
              <a:lnSpc>
                <a:spcPct val="80000"/>
              </a:lnSpc>
              <a:spcBef>
                <a:spcPts val="391"/>
              </a:spcBef>
              <a:buNone/>
            </a:pPr>
            <a:endParaRPr lang="en-US" sz="1758" dirty="0">
              <a:sym typeface="Wingdings" pitchFamily="2" charset="2"/>
            </a:endParaRPr>
          </a:p>
          <a:p>
            <a:pPr marL="66975">
              <a:lnSpc>
                <a:spcPct val="80000"/>
              </a:lnSpc>
              <a:spcBef>
                <a:spcPts val="391"/>
              </a:spcBef>
            </a:pPr>
            <a:r>
              <a:rPr lang="en-US" sz="2344" dirty="0">
                <a:sym typeface="Wingdings" pitchFamily="2" charset="2"/>
              </a:rPr>
              <a:t>O5 run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>
                <a:sym typeface="Wingdings" pitchFamily="2" charset="2"/>
              </a:rPr>
              <a:t>Expect x2 better energy limits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>
                <a:sym typeface="Wingdings" pitchFamily="2" charset="2"/>
              </a:rPr>
              <a:t>Start to test bar models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>
                <a:sym typeface="Wingdings" pitchFamily="2" charset="2"/>
              </a:rPr>
              <a:t>Test a good fraction of Galactic SN models</a:t>
            </a:r>
          </a:p>
          <a:p>
            <a:pPr marL="0" indent="0">
              <a:lnSpc>
                <a:spcPct val="80000"/>
              </a:lnSpc>
              <a:spcBef>
                <a:spcPts val="391"/>
              </a:spcBef>
              <a:buNone/>
            </a:pPr>
            <a:endParaRPr lang="en-US" sz="2344" dirty="0">
              <a:sym typeface="Wingdings" pitchFamily="2" charset="2"/>
            </a:endParaRPr>
          </a:p>
          <a:p>
            <a:pPr marL="66975">
              <a:lnSpc>
                <a:spcPct val="80000"/>
              </a:lnSpc>
              <a:spcBef>
                <a:spcPts val="391"/>
              </a:spcBef>
            </a:pPr>
            <a:r>
              <a:rPr lang="en-US" sz="2344" dirty="0"/>
              <a:t>3G detectors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/>
              <a:t>Expect x100  better energy limits due to strain sensitivity 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/>
              <a:t>Can’t miss Galactic SN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r>
              <a:rPr lang="en-US" sz="1563" dirty="0"/>
              <a:t>Fair chance of detection out to LMC for optimistic models</a:t>
            </a:r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endParaRPr lang="en-US" sz="1563" dirty="0"/>
          </a:p>
          <a:p>
            <a:pPr marL="171914" lvl="1" indent="0" algn="ctr">
              <a:lnSpc>
                <a:spcPct val="80000"/>
              </a:lnSpc>
              <a:spcBef>
                <a:spcPts val="391"/>
              </a:spcBef>
              <a:buNone/>
            </a:pPr>
            <a:endParaRPr lang="en-US" sz="1367" b="1" dirty="0"/>
          </a:p>
          <a:p>
            <a:pPr marL="457664" lvl="1">
              <a:lnSpc>
                <a:spcPct val="80000"/>
              </a:lnSpc>
              <a:spcBef>
                <a:spcPts val="391"/>
              </a:spcBef>
            </a:pPr>
            <a:endParaRPr lang="en-US" sz="1367" dirty="0"/>
          </a:p>
          <a:p>
            <a:pPr marL="446502" lvl="1" indent="0">
              <a:lnSpc>
                <a:spcPct val="110000"/>
              </a:lnSpc>
              <a:buNone/>
            </a:pPr>
            <a:endParaRPr lang="en-US" sz="1953" b="1" dirty="0"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1043A1-A39B-06F5-A9EB-A898CBF15721}"/>
              </a:ext>
            </a:extLst>
          </p:cNvPr>
          <p:cNvSpPr txBox="1"/>
          <p:nvPr/>
        </p:nvSpPr>
        <p:spPr>
          <a:xfrm>
            <a:off x="1032575" y="682192"/>
            <a:ext cx="7099316" cy="45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44" dirty="0"/>
              <a:t> for the existing detector and data analysis methodology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C837F0-D5EA-720A-B38D-63F0B7F2BE43}"/>
              </a:ext>
            </a:extLst>
          </p:cNvPr>
          <p:cNvSpPr/>
          <p:nvPr/>
        </p:nvSpPr>
        <p:spPr>
          <a:xfrm>
            <a:off x="6176619" y="1866241"/>
            <a:ext cx="148834" cy="1612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052EF-0021-A3C9-7D1D-1644A8863AAE}"/>
              </a:ext>
            </a:extLst>
          </p:cNvPr>
          <p:cNvSpPr txBox="1"/>
          <p:nvPr/>
        </p:nvSpPr>
        <p:spPr>
          <a:xfrm>
            <a:off x="6337482" y="1781543"/>
            <a:ext cx="512231" cy="330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3" dirty="0"/>
              <a:t>BNS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B532F-5411-1CA2-2837-F27E338A7ECE}"/>
              </a:ext>
            </a:extLst>
          </p:cNvPr>
          <p:cNvSpPr txBox="1"/>
          <p:nvPr/>
        </p:nvSpPr>
        <p:spPr>
          <a:xfrm>
            <a:off x="5253228" y="1245724"/>
            <a:ext cx="524756" cy="330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3" dirty="0"/>
              <a:t>BBH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E5CFEC18-7173-D91E-D7AB-CA6B9F98D3E7}"/>
              </a:ext>
            </a:extLst>
          </p:cNvPr>
          <p:cNvSpPr/>
          <p:nvPr/>
        </p:nvSpPr>
        <p:spPr>
          <a:xfrm>
            <a:off x="5047960" y="1320516"/>
            <a:ext cx="235654" cy="1736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13598-FB10-2E2C-E99A-FB9902EB17F0}"/>
              </a:ext>
            </a:extLst>
          </p:cNvPr>
          <p:cNvSpPr txBox="1"/>
          <p:nvPr/>
        </p:nvSpPr>
        <p:spPr>
          <a:xfrm>
            <a:off x="7194881" y="6135151"/>
            <a:ext cx="1329232" cy="27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172" dirty="0" err="1"/>
              <a:t>Szczepanczyk</a:t>
            </a:r>
            <a:r>
              <a:rPr lang="en" sz="1172" dirty="0"/>
              <a:t> 2024</a:t>
            </a:r>
            <a:endParaRPr lang="en-US" sz="1172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2716A21-D9BF-C58A-578B-D268D30D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5453" y="6428573"/>
            <a:ext cx="2895600" cy="457200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CAAD8-FAA0-8560-28F2-A980DBC2B525}"/>
              </a:ext>
            </a:extLst>
          </p:cNvPr>
          <p:cNvSpPr txBox="1"/>
          <p:nvPr/>
        </p:nvSpPr>
        <p:spPr>
          <a:xfrm>
            <a:off x="5290301" y="3560535"/>
            <a:ext cx="1081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enthusiastic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5DF7A-9D79-A280-42EE-09C3648B9726}"/>
              </a:ext>
            </a:extLst>
          </p:cNvPr>
          <p:cNvSpPr txBox="1"/>
          <p:nvPr/>
        </p:nvSpPr>
        <p:spPr>
          <a:xfrm>
            <a:off x="5580112" y="5204631"/>
            <a:ext cx="7673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realistic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436CB-CA05-1160-C446-1E59192B20E7}"/>
              </a:ext>
            </a:extLst>
          </p:cNvPr>
          <p:cNvSpPr txBox="1"/>
          <p:nvPr/>
        </p:nvSpPr>
        <p:spPr>
          <a:xfrm>
            <a:off x="5364088" y="4437112"/>
            <a:ext cx="927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optimistic</a:t>
            </a:r>
          </a:p>
        </p:txBody>
      </p:sp>
    </p:spTree>
    <p:extLst>
      <p:ext uri="{BB962C8B-B14F-4D97-AF65-F5344CB8AC3E}">
        <p14:creationId xmlns:p14="http://schemas.microsoft.com/office/powerpoint/2010/main" val="316407254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63" y="43264"/>
            <a:ext cx="6934200" cy="505416"/>
          </a:xfrm>
          <a:noFill/>
          <a:ln/>
        </p:spPr>
        <p:txBody>
          <a:bodyPr>
            <a:noAutofit/>
          </a:bodyPr>
          <a:lstStyle/>
          <a:p>
            <a:r>
              <a:rPr lang="en-US" sz="2734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Detector Response </a:t>
            </a:r>
            <a:r>
              <a:rPr lang="en-US" sz="2734" b="1" spc="49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FxH</a:t>
            </a:r>
            <a:endParaRPr lang="en-US" sz="2734" b="1" dirty="0"/>
          </a:p>
        </p:txBody>
      </p:sp>
      <p:sp>
        <p:nvSpPr>
          <p:cNvPr id="1016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9075" y="1906553"/>
            <a:ext cx="5702300" cy="4647965"/>
          </a:xfrm>
          <a:noFill/>
          <a:ln/>
        </p:spPr>
        <p:txBody>
          <a:bodyPr>
            <a:normAutofit/>
          </a:bodyPr>
          <a:lstStyle/>
          <a:p>
            <a:r>
              <a:rPr lang="en-US" sz="2344" b="1" dirty="0"/>
              <a:t>Noise scaled network antenna patterns</a:t>
            </a:r>
          </a:p>
          <a:p>
            <a:pPr lvl="1"/>
            <a:r>
              <a:rPr lang="en-US" sz="1953" b="1" dirty="0"/>
              <a:t>in general time-frequency dependent</a:t>
            </a:r>
          </a:p>
          <a:p>
            <a:pPr lvl="1"/>
            <a:r>
              <a:rPr lang="en-US" sz="1953" b="1" dirty="0"/>
              <a:t>calculated for each data sample </a:t>
            </a:r>
            <a:r>
              <a:rPr lang="en-US" sz="1953" b="1" dirty="0" err="1"/>
              <a:t>i</a:t>
            </a:r>
            <a:r>
              <a:rPr lang="en-US" sz="1953" b="1" dirty="0"/>
              <a:t> characterized by noise PSD estimator S[</a:t>
            </a:r>
            <a:r>
              <a:rPr lang="en-US" sz="1953" b="1" dirty="0" err="1"/>
              <a:t>i</a:t>
            </a:r>
            <a:r>
              <a:rPr lang="en-US" sz="1953" b="1" dirty="0"/>
              <a:t>]</a:t>
            </a:r>
          </a:p>
          <a:p>
            <a:endParaRPr lang="en-US" sz="2344" b="1" dirty="0">
              <a:latin typeface="Book Antiqua" charset="0"/>
            </a:endParaRPr>
          </a:p>
          <a:p>
            <a:endParaRPr lang="en-US" sz="2344" b="1" dirty="0"/>
          </a:p>
          <a:p>
            <a:pPr algn="ctr">
              <a:buFont typeface="Monotype Sorts" charset="0"/>
              <a:buNone/>
            </a:pPr>
            <a:endParaRPr lang="en-US" sz="1953" i="1" dirty="0"/>
          </a:p>
          <a:p>
            <a:endParaRPr lang="en-US" sz="2344" b="1" dirty="0">
              <a:latin typeface="+mj-lt"/>
            </a:endParaRPr>
          </a:p>
          <a:p>
            <a:pPr marL="0" indent="0">
              <a:buNone/>
            </a:pPr>
            <a:endParaRPr lang="en-US" sz="2344" b="1" dirty="0">
              <a:latin typeface="+mj-lt"/>
            </a:endParaRPr>
          </a:p>
          <a:p>
            <a:r>
              <a:rPr lang="en-US" sz="2344" b="1" dirty="0">
                <a:latin typeface="+mj-lt"/>
              </a:rPr>
              <a:t>Dominant polarization wave frame:</a:t>
            </a:r>
          </a:p>
          <a:p>
            <a:endParaRPr lang="en-US" sz="2344" b="1" dirty="0">
              <a:latin typeface="Book Antiqua" charset="0"/>
            </a:endParaRPr>
          </a:p>
        </p:txBody>
      </p:sp>
      <p:sp>
        <p:nvSpPr>
          <p:cNvPr id="1016838" name="Rectangle 6"/>
          <p:cNvSpPr>
            <a:spLocks noChangeArrowheads="1"/>
          </p:cNvSpPr>
          <p:nvPr/>
        </p:nvSpPr>
        <p:spPr bwMode="auto">
          <a:xfrm>
            <a:off x="1714503" y="1537566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1016839" name="Rectangle 7"/>
          <p:cNvSpPr>
            <a:spLocks noChangeArrowheads="1"/>
          </p:cNvSpPr>
          <p:nvPr/>
        </p:nvSpPr>
        <p:spPr bwMode="auto">
          <a:xfrm>
            <a:off x="4191001" y="3317374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graphicFrame>
        <p:nvGraphicFramePr>
          <p:cNvPr id="1016847" name="Object 15"/>
          <p:cNvGraphicFramePr>
            <a:graphicFrameLocks noChangeAspect="1"/>
          </p:cNvGraphicFramePr>
          <p:nvPr/>
        </p:nvGraphicFramePr>
        <p:xfrm>
          <a:off x="826966" y="5855307"/>
          <a:ext cx="2020888" cy="500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100" imgH="266700" progId="Equation.3">
                  <p:embed/>
                </p:oleObj>
              </mc:Choice>
              <mc:Fallback>
                <p:oleObj name="Equation" r:id="rId3" imgW="1054100" imgH="266700" progId="Equation.3">
                  <p:embed/>
                  <p:pic>
                    <p:nvPicPr>
                      <p:cNvPr id="101684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966" y="5855307"/>
                        <a:ext cx="2020888" cy="500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6848" name="Object 16"/>
          <p:cNvGraphicFramePr>
            <a:graphicFrameLocks noChangeAspect="1"/>
          </p:cNvGraphicFramePr>
          <p:nvPr/>
        </p:nvGraphicFramePr>
        <p:xfrm>
          <a:off x="556580" y="905929"/>
          <a:ext cx="3796821" cy="1017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82800" imgH="571500" progId="Equation.3">
                  <p:embed/>
                </p:oleObj>
              </mc:Choice>
              <mc:Fallback>
                <p:oleObj name="Equation" r:id="rId5" imgW="2082800" imgH="571500" progId="Equation.3">
                  <p:embed/>
                  <p:pic>
                    <p:nvPicPr>
                      <p:cNvPr id="101684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80" y="905929"/>
                        <a:ext cx="3796821" cy="10176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751514" y="2717609"/>
            <a:ext cx="3074986" cy="2137718"/>
            <a:chOff x="1782764" y="4256315"/>
            <a:chExt cx="3074986" cy="2188934"/>
          </a:xfrm>
        </p:grpSpPr>
        <p:grpSp>
          <p:nvGrpSpPr>
            <p:cNvPr id="22" name="Group 11"/>
            <p:cNvGrpSpPr>
              <a:grpSpLocks/>
            </p:cNvGrpSpPr>
            <p:nvPr/>
          </p:nvGrpSpPr>
          <p:grpSpPr bwMode="auto">
            <a:xfrm>
              <a:off x="1782764" y="4594225"/>
              <a:ext cx="3068638" cy="1812925"/>
              <a:chOff x="3717" y="2542"/>
              <a:chExt cx="1933" cy="1142"/>
            </a:xfrm>
          </p:grpSpPr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 flipH="1">
                <a:off x="3954" y="3162"/>
                <a:ext cx="588" cy="5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>
                <a:off x="4548" y="3156"/>
                <a:ext cx="9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 flipH="1" flipV="1">
                <a:off x="4560" y="2542"/>
                <a:ext cx="0" cy="60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 dirty="0">
                  <a:highlight>
                    <a:srgbClr val="0000FF"/>
                  </a:highlight>
                </a:endParaRPr>
              </a:p>
            </p:txBody>
          </p:sp>
          <p:graphicFrame>
            <p:nvGraphicFramePr>
              <p:cNvPr id="34" name="Object 20"/>
              <p:cNvGraphicFramePr>
                <a:graphicFrameLocks noChangeAspect="1"/>
              </p:cNvGraphicFramePr>
              <p:nvPr/>
            </p:nvGraphicFramePr>
            <p:xfrm>
              <a:off x="3717" y="3084"/>
              <a:ext cx="275" cy="4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65100" imgH="241300" progId="Equation.3">
                      <p:embed/>
                    </p:oleObj>
                  </mc:Choice>
                  <mc:Fallback>
                    <p:oleObj name="Equation" r:id="rId7" imgW="165100" imgH="241300" progId="Equation.3">
                      <p:embed/>
                      <p:pic>
                        <p:nvPicPr>
                          <p:cNvPr id="34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17" y="3084"/>
                            <a:ext cx="275" cy="4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21"/>
              <p:cNvGraphicFramePr>
                <a:graphicFrameLocks noChangeAspect="1"/>
              </p:cNvGraphicFramePr>
              <p:nvPr/>
            </p:nvGraphicFramePr>
            <p:xfrm>
              <a:off x="5376" y="2718"/>
              <a:ext cx="274" cy="4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65100" imgH="241300" progId="Equation.3">
                      <p:embed/>
                    </p:oleObj>
                  </mc:Choice>
                  <mc:Fallback>
                    <p:oleObj name="Equation" r:id="rId9" imgW="165100" imgH="241300" progId="Equation.3">
                      <p:embed/>
                      <p:pic>
                        <p:nvPicPr>
                          <p:cNvPr id="35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76" y="2718"/>
                            <a:ext cx="274" cy="4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Parallelogram 17"/>
            <p:cNvSpPr/>
            <p:nvPr/>
          </p:nvSpPr>
          <p:spPr>
            <a:xfrm>
              <a:off x="1793875" y="5476874"/>
              <a:ext cx="3063875" cy="968375"/>
            </a:xfrm>
            <a:prstGeom prst="parallelogram">
              <a:avLst>
                <a:gd name="adj" fmla="val 110246"/>
              </a:avLst>
            </a:prstGeom>
            <a:solidFill>
              <a:schemeClr val="accent5">
                <a:lumMod val="5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8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111500" y="5556250"/>
              <a:ext cx="428625" cy="635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3092453" y="5970588"/>
              <a:ext cx="49509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C0128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C0128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344" b="1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x</a:t>
              </a:r>
              <a:endParaRPr lang="en-US" sz="2344" b="1" baseline="-25000" dirty="0">
                <a:solidFill>
                  <a:srgbClr val="FFFF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3114677" y="5527670"/>
              <a:ext cx="699057" cy="132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1758"/>
            </a:p>
          </p:txBody>
        </p:sp>
        <p:sp>
          <p:nvSpPr>
            <p:cNvPr id="41" name="Text Box 24"/>
            <p:cNvSpPr txBox="1">
              <a:spLocks noChangeArrowheads="1"/>
            </p:cNvSpPr>
            <p:nvPr/>
          </p:nvSpPr>
          <p:spPr bwMode="auto">
            <a:xfrm>
              <a:off x="3687484" y="5485547"/>
              <a:ext cx="4794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C0128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C0128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953" b="1" dirty="0">
                  <a:solidFill>
                    <a:srgbClr val="FF0000"/>
                  </a:solidFill>
                  <a:latin typeface="Arial" charset="0"/>
                </a:rPr>
                <a:t>x</a:t>
              </a:r>
              <a:endParaRPr lang="en-US" sz="1953" b="1" baseline="-250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2" name="Text Box 24"/>
            <p:cNvSpPr txBox="1">
              <a:spLocks noChangeArrowheads="1"/>
            </p:cNvSpPr>
            <p:nvPr/>
          </p:nvSpPr>
          <p:spPr bwMode="auto">
            <a:xfrm>
              <a:off x="2581275" y="4256315"/>
              <a:ext cx="1106209" cy="299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C0128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C0128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953" b="1" baseline="-25000" dirty="0">
                  <a:solidFill>
                    <a:srgbClr val="0000FF"/>
                  </a:solidFill>
                  <a:latin typeface="Arial" charset="0"/>
                </a:rPr>
                <a:t>NULL (K-2)</a:t>
              </a:r>
            </a:p>
          </p:txBody>
        </p:sp>
      </p:grpSp>
      <p:graphicFrame>
        <p:nvGraphicFramePr>
          <p:cNvPr id="45" name="Object 9"/>
          <p:cNvGraphicFramePr>
            <a:graphicFrameLocks noChangeAspect="1"/>
          </p:cNvGraphicFramePr>
          <p:nvPr/>
        </p:nvGraphicFramePr>
        <p:xfrm>
          <a:off x="739521" y="3491014"/>
          <a:ext cx="4514637" cy="1804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35200" imgH="914400" progId="Equation.3">
                  <p:embed/>
                </p:oleObj>
              </mc:Choice>
              <mc:Fallback>
                <p:oleObj name="Equation" r:id="rId11" imgW="2235200" imgH="914400" progId="Equation.3">
                  <p:embed/>
                  <p:pic>
                    <p:nvPicPr>
                      <p:cNvPr id="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521" y="3491014"/>
                        <a:ext cx="4514637" cy="1804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5"/>
          <p:cNvGraphicFramePr>
            <a:graphicFrameLocks noChangeAspect="1"/>
          </p:cNvGraphicFramePr>
          <p:nvPr/>
        </p:nvGraphicFramePr>
        <p:xfrm>
          <a:off x="3159730" y="5797944"/>
          <a:ext cx="1900737" cy="573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90600" imgH="304800" progId="Equation.3">
                  <p:embed/>
                </p:oleObj>
              </mc:Choice>
              <mc:Fallback>
                <p:oleObj name="Equation" r:id="rId13" imgW="990600" imgH="304800" progId="Equation.3">
                  <p:embed/>
                  <p:pic>
                    <p:nvPicPr>
                      <p:cNvPr id="3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730" y="5797944"/>
                        <a:ext cx="1900737" cy="573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22821" y="3625279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network plane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57278" y="6371576"/>
            <a:ext cx="1900737" cy="26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367" dirty="0"/>
              <a:t>Klimenko et al, 2005</a:t>
            </a:r>
          </a:p>
        </p:txBody>
      </p:sp>
      <p:graphicFrame>
        <p:nvGraphicFramePr>
          <p:cNvPr id="32" name="Object 12"/>
          <p:cNvGraphicFramePr>
            <a:graphicFrameLocks noChangeAspect="1"/>
          </p:cNvGraphicFramePr>
          <p:nvPr/>
        </p:nvGraphicFramePr>
        <p:xfrm>
          <a:off x="5663400" y="864843"/>
          <a:ext cx="3390681" cy="117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55900" imgH="977900" progId="Equation.3">
                  <p:embed/>
                </p:oleObj>
              </mc:Choice>
              <mc:Fallback>
                <p:oleObj name="Equation" r:id="rId15" imgW="2755900" imgH="977900" progId="Equation.3">
                  <p:embed/>
                  <p:pic>
                    <p:nvPicPr>
                      <p:cNvPr id="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400" y="864843"/>
                        <a:ext cx="3390681" cy="1175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01199" y="885029"/>
            <a:ext cx="2142702" cy="33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3" dirty="0">
                <a:sym typeface="Wingdings"/>
              </a:rPr>
              <a:t> network data sample</a:t>
            </a:r>
            <a:endParaRPr lang="en-US" sz="1563" dirty="0"/>
          </a:p>
        </p:txBody>
      </p:sp>
      <p:sp>
        <p:nvSpPr>
          <p:cNvPr id="33" name="TextBox 32"/>
          <p:cNvSpPr txBox="1"/>
          <p:nvPr/>
        </p:nvSpPr>
        <p:spPr>
          <a:xfrm>
            <a:off x="3973540" y="1593378"/>
            <a:ext cx="1606787" cy="33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3" dirty="0">
                <a:sym typeface="Wingdings"/>
              </a:rPr>
              <a:t>network event </a:t>
            </a:r>
            <a:endParaRPr lang="en-US" sz="156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AC687A-B81F-C39D-C344-48FD38C605BE}"/>
                  </a:ext>
                </a:extLst>
              </p:cNvPr>
              <p:cNvSpPr txBox="1"/>
              <p:nvPr/>
            </p:nvSpPr>
            <p:spPr>
              <a:xfrm>
                <a:off x="5883239" y="5135442"/>
                <a:ext cx="3037498" cy="1281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44" dirty="0"/>
                  <a:t>GW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344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</m:acc>
                    <m:r>
                      <a:rPr lang="en-US" sz="2344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44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344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344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344" dirty="0"/>
              </a:p>
              <a:p>
                <a:r>
                  <a:rPr lang="en-US" sz="2344" dirty="0"/>
                  <a:t>noise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344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44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344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44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344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344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344" dirty="0"/>
              </a:p>
              <a:p>
                <a:r>
                  <a:rPr lang="en-US" sz="2344" dirty="0"/>
                  <a:t>data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344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44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344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344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44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</m:acc>
                    <m:r>
                      <a:rPr lang="en-US" sz="2344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344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44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endParaRPr lang="en-US" sz="2344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AC687A-B81F-C39D-C344-48FD38C60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39" y="5135442"/>
                <a:ext cx="3037498" cy="1281120"/>
              </a:xfrm>
              <a:prstGeom prst="rect">
                <a:avLst/>
              </a:prstGeom>
              <a:blipFill>
                <a:blip r:embed="rId17"/>
                <a:stretch>
                  <a:fillRect l="-2917" t="-8824" r="-833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0AB183-410C-70C3-7833-FC55D26C2AC4}"/>
              </a:ext>
            </a:extLst>
          </p:cNvPr>
          <p:cNvCxnSpPr>
            <a:cxnSpLocks/>
          </p:cNvCxnSpPr>
          <p:nvPr/>
        </p:nvCxnSpPr>
        <p:spPr>
          <a:xfrm flipV="1">
            <a:off x="7518397" y="4138012"/>
            <a:ext cx="264087" cy="429225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24">
            <a:extLst>
              <a:ext uri="{FF2B5EF4-FFF2-40B4-BE49-F238E27FC236}">
                <a16:creationId xmlns:a16="http://schemas.microsoft.com/office/drawing/2014/main" id="{22DD5108-E439-AF97-C4E4-103A18B585B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558674" y="4273170"/>
            <a:ext cx="495090" cy="4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C0128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344" b="1" dirty="0">
                <a:solidFill>
                  <a:srgbClr val="92D050"/>
                </a:solidFill>
                <a:latin typeface="+mj-lt"/>
                <a:cs typeface="Symbol" charset="2"/>
              </a:rPr>
              <a:t>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78067-82DA-CBC0-E627-57EFA256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2640" y="6400800"/>
            <a:ext cx="2895600" cy="457200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</p:spTree>
    <p:extLst>
      <p:ext uri="{BB962C8B-B14F-4D97-AF65-F5344CB8AC3E}">
        <p14:creationId xmlns:p14="http://schemas.microsoft.com/office/powerpoint/2010/main" val="23731504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0A1D94C-3C98-3FDE-0A2E-C3ABC6B60F48}"/>
              </a:ext>
            </a:extLst>
          </p:cNvPr>
          <p:cNvGrpSpPr/>
          <p:nvPr/>
        </p:nvGrpSpPr>
        <p:grpSpPr>
          <a:xfrm>
            <a:off x="240429" y="1523847"/>
            <a:ext cx="8483468" cy="4544913"/>
            <a:chOff x="246189" y="2024302"/>
            <a:chExt cx="8686718" cy="4653802"/>
          </a:xfrm>
        </p:grpSpPr>
        <p:pic>
          <p:nvPicPr>
            <p:cNvPr id="3" name="Picture 2" descr="A rainbow colored map of the earth with Crust in the background&#10;&#10;AI-generated content may be incorrect.">
              <a:extLst>
                <a:ext uri="{FF2B5EF4-FFF2-40B4-BE49-F238E27FC236}">
                  <a16:creationId xmlns:a16="http://schemas.microsoft.com/office/drawing/2014/main" id="{BDE2831C-6DF9-E692-2301-AC930C6F5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445" y="2024302"/>
              <a:ext cx="4251210" cy="233973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4CC000-EF56-B2D2-2817-237193DA9802}"/>
                </a:ext>
              </a:extLst>
            </p:cNvPr>
            <p:cNvGrpSpPr/>
            <p:nvPr/>
          </p:nvGrpSpPr>
          <p:grpSpPr>
            <a:xfrm>
              <a:off x="246189" y="2086134"/>
              <a:ext cx="5699263" cy="2262950"/>
              <a:chOff x="255548" y="1704313"/>
              <a:chExt cx="6047259" cy="2429537"/>
            </a:xfrm>
          </p:grpSpPr>
          <p:pic>
            <p:nvPicPr>
              <p:cNvPr id="4" name="Picture 3" descr="H1L1_Sqrt_Fp2_plus_Fc2-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548" y="1704313"/>
                <a:ext cx="4556510" cy="2429537"/>
              </a:xfrm>
              <a:prstGeom prst="rect">
                <a:avLst/>
              </a:prstGeom>
            </p:spPr>
          </p:pic>
          <p:sp>
            <p:nvSpPr>
              <p:cNvPr id="880648" name="Text Box 8"/>
              <p:cNvSpPr txBox="1">
                <a:spLocks noChangeArrowheads="1"/>
              </p:cNvSpPr>
              <p:nvPr/>
            </p:nvSpPr>
            <p:spPr bwMode="auto">
              <a:xfrm>
                <a:off x="5242914" y="1815863"/>
                <a:ext cx="1059893" cy="363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563" b="1" dirty="0"/>
                  <a:t>CE-ET</a:t>
                </a:r>
              </a:p>
            </p:txBody>
          </p:sp>
          <p:sp>
            <p:nvSpPr>
              <p:cNvPr id="6" name="Text Box 9">
                <a:extLst>
                  <a:ext uri="{FF2B5EF4-FFF2-40B4-BE49-F238E27FC236}">
                    <a16:creationId xmlns:a16="http://schemas.microsoft.com/office/drawing/2014/main" id="{449D593E-2F51-62DA-EED9-E5F6945510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775" y="1973542"/>
                <a:ext cx="430531" cy="365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563" b="1" dirty="0"/>
                  <a:t>HL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196F26-E1B9-34E7-9B9E-C169229B0911}"/>
                </a:ext>
              </a:extLst>
            </p:cNvPr>
            <p:cNvGrpSpPr/>
            <p:nvPr/>
          </p:nvGrpSpPr>
          <p:grpSpPr>
            <a:xfrm>
              <a:off x="305744" y="4337367"/>
              <a:ext cx="4251210" cy="2340737"/>
              <a:chOff x="4556519" y="1754296"/>
              <a:chExt cx="4477130" cy="2387211"/>
            </a:xfrm>
          </p:grpSpPr>
          <p:pic>
            <p:nvPicPr>
              <p:cNvPr id="8" name="Picture 7" descr="H1L1_Fc_over_Fp-1.png">
                <a:extLst>
                  <a:ext uri="{FF2B5EF4-FFF2-40B4-BE49-F238E27FC236}">
                    <a16:creationId xmlns:a16="http://schemas.microsoft.com/office/drawing/2014/main" id="{F8310064-8FA0-BC5A-44D7-A8633DE6C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6519" y="1754296"/>
                <a:ext cx="4477130" cy="2387211"/>
              </a:xfrm>
              <a:prstGeom prst="rect">
                <a:avLst/>
              </a:prstGeom>
            </p:spPr>
          </p:pic>
          <p:sp>
            <p:nvSpPr>
              <p:cNvPr id="10" name="Text Box 11">
                <a:extLst>
                  <a:ext uri="{FF2B5EF4-FFF2-40B4-BE49-F238E27FC236}">
                    <a16:creationId xmlns:a16="http://schemas.microsoft.com/office/drawing/2014/main" id="{0832D066-6512-A1BC-43CD-D6C29F39CB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3307" y="1947247"/>
                <a:ext cx="427319" cy="3475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563" b="1" dirty="0"/>
                  <a:t>HL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0136875-37F0-9439-230E-D9334FCED5FA}"/>
                    </a:ext>
                  </a:extLst>
                </p:cNvPr>
                <p:cNvSpPr txBox="1"/>
                <p:nvPr/>
              </p:nvSpPr>
              <p:spPr>
                <a:xfrm>
                  <a:off x="3799833" y="2282285"/>
                  <a:ext cx="367807" cy="340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63" i="1">
                            <a:latin typeface="Cambria Math" panose="020405030504060302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563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0136875-37F0-9439-230E-D9334FCE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833" y="2282285"/>
                  <a:ext cx="367807" cy="3408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0962256-467F-8511-6682-BB61BBAAAD84}"/>
                    </a:ext>
                  </a:extLst>
                </p:cNvPr>
                <p:cNvSpPr txBox="1"/>
                <p:nvPr/>
              </p:nvSpPr>
              <p:spPr>
                <a:xfrm>
                  <a:off x="3736005" y="4594599"/>
                  <a:ext cx="36298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63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1563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0962256-467F-8511-6682-BB61BBAAA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005" y="4594599"/>
                  <a:ext cx="362984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02CA739-B9DC-D9C6-6000-8F1CEB68ED18}"/>
                    </a:ext>
                  </a:extLst>
                </p:cNvPr>
                <p:cNvSpPr txBox="1"/>
                <p:nvPr/>
              </p:nvSpPr>
              <p:spPr>
                <a:xfrm>
                  <a:off x="3341709" y="3802662"/>
                  <a:ext cx="90140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563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63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1563" i="1">
                            <a:latin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US" sz="1563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02CA739-B9DC-D9C6-6000-8F1CEB68ED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1709" y="3802662"/>
                  <a:ext cx="901401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F67F721-6994-0676-A4D6-C6B32D1B42DA}"/>
                    </a:ext>
                  </a:extLst>
                </p:cNvPr>
                <p:cNvSpPr txBox="1"/>
                <p:nvPr/>
              </p:nvSpPr>
              <p:spPr>
                <a:xfrm>
                  <a:off x="8155933" y="2231485"/>
                  <a:ext cx="367807" cy="340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63" i="1">
                            <a:latin typeface="Cambria Math" panose="020405030504060302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563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F67F721-6994-0676-A4D6-C6B32D1B42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5933" y="2231485"/>
                  <a:ext cx="367807" cy="34082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90C5763-0908-21CE-0458-E35656239DA5}"/>
                    </a:ext>
                  </a:extLst>
                </p:cNvPr>
                <p:cNvSpPr txBox="1"/>
                <p:nvPr/>
              </p:nvSpPr>
              <p:spPr>
                <a:xfrm>
                  <a:off x="7602939" y="3794541"/>
                  <a:ext cx="10152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563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63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1563" i="1">
                            <a:latin typeface="Cambria Math" panose="02040503050406030204" pitchFamily="18" charset="0"/>
                          </a:rPr>
                          <m:t>=0.62</m:t>
                        </m:r>
                      </m:oMath>
                    </m:oMathPara>
                  </a14:m>
                  <a:endParaRPr lang="en-US" sz="1563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90C5763-0908-21CE-0458-E35656239D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939" y="3794541"/>
                  <a:ext cx="1015214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 descr="A rainbow colored map of the earth with Crust in the background&#10;&#10;AI-generated content may be incorrect.">
              <a:extLst>
                <a:ext uri="{FF2B5EF4-FFF2-40B4-BE49-F238E27FC236}">
                  <a16:creationId xmlns:a16="http://schemas.microsoft.com/office/drawing/2014/main" id="{CAD7A921-5DF8-41A8-45B9-43290B650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045" y="4280733"/>
              <a:ext cx="4332862" cy="2384671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7080E336-4BEF-9632-1CA0-BB409BC233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9597" y="4460345"/>
              <a:ext cx="9989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563" b="1" dirty="0"/>
                <a:t>CE-ET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0DE7363-7FA4-669D-64CC-4DFD78ADCC40}"/>
                    </a:ext>
                  </a:extLst>
                </p:cNvPr>
                <p:cNvSpPr txBox="1"/>
                <p:nvPr/>
              </p:nvSpPr>
              <p:spPr>
                <a:xfrm>
                  <a:off x="8206733" y="4517485"/>
                  <a:ext cx="36420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63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1563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0DE7363-7FA4-669D-64CC-4DFD78ADCC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6733" y="4517485"/>
                  <a:ext cx="364202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80643" name="Text Box 3"/>
          <p:cNvSpPr txBox="1">
            <a:spLocks noChangeArrowheads="1"/>
          </p:cNvSpPr>
          <p:nvPr/>
        </p:nvSpPr>
        <p:spPr bwMode="auto">
          <a:xfrm>
            <a:off x="2528339" y="44624"/>
            <a:ext cx="3560077" cy="5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</a:pPr>
            <a:r>
              <a:rPr lang="en-US" sz="3125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Network Sensitivity</a:t>
            </a:r>
            <a:endParaRPr lang="en-US" sz="3125" dirty="0">
              <a:solidFill>
                <a:srgbClr val="000000"/>
              </a:solidFill>
            </a:endParaRPr>
          </a:p>
        </p:txBody>
      </p:sp>
      <p:graphicFrame>
        <p:nvGraphicFramePr>
          <p:cNvPr id="12" name="Object 10">
            <a:extLst>
              <a:ext uri="{FF2B5EF4-FFF2-40B4-BE49-F238E27FC236}">
                <a16:creationId xmlns:a16="http://schemas.microsoft.com/office/drawing/2014/main" id="{2382776B-85EF-0944-59D8-3F7479EC8B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709271"/>
              </p:ext>
            </p:extLst>
          </p:nvPr>
        </p:nvGraphicFramePr>
        <p:xfrm>
          <a:off x="1979712" y="1221203"/>
          <a:ext cx="568018" cy="39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98500" imgH="431800" progId="Equation.3">
                  <p:embed/>
                </p:oleObj>
              </mc:Choice>
              <mc:Fallback>
                <p:oleObj name="Equation" r:id="rId13" imgW="698500" imgH="431800" progId="Equation.3">
                  <p:embed/>
                  <p:pic>
                    <p:nvPicPr>
                      <p:cNvPr id="12" name="Object 10">
                        <a:extLst>
                          <a:ext uri="{FF2B5EF4-FFF2-40B4-BE49-F238E27FC236}">
                            <a16:creationId xmlns:a16="http://schemas.microsoft.com/office/drawing/2014/main" id="{2382776B-85EF-0944-59D8-3F7479EC8B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221203"/>
                        <a:ext cx="568018" cy="392307"/>
                      </a:xfrm>
                      <a:prstGeom prst="rect">
                        <a:avLst/>
                      </a:prstGeom>
                      <a:solidFill>
                        <a:srgbClr val="FAC09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49E4A63-8A33-C048-6D41-CB401D0F4173}"/>
              </a:ext>
            </a:extLst>
          </p:cNvPr>
          <p:cNvSpPr txBox="1"/>
          <p:nvPr/>
        </p:nvSpPr>
        <p:spPr>
          <a:xfrm>
            <a:off x="419612" y="739629"/>
            <a:ext cx="8724389" cy="93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344" dirty="0"/>
              <a:t>Acceptance:                                   - </a:t>
            </a:r>
            <a:r>
              <a:rPr lang="en-US" sz="1953" dirty="0"/>
              <a:t>sensitivity </a:t>
            </a:r>
            <a:r>
              <a:rPr lang="en-US" sz="1953" dirty="0" err="1"/>
              <a:t>wrt</a:t>
            </a:r>
            <a:r>
              <a:rPr lang="en-US" sz="1953" dirty="0"/>
              <a:t> omnidirectional detectors</a:t>
            </a:r>
          </a:p>
          <a:p>
            <a:pPr algn="l">
              <a:lnSpc>
                <a:spcPct val="150000"/>
              </a:lnSpc>
            </a:pPr>
            <a:r>
              <a:rPr lang="en-US" sz="2344" dirty="0"/>
              <a:t>Alignment:            - </a:t>
            </a:r>
            <a:r>
              <a:rPr lang="en-US" sz="1953" dirty="0"/>
              <a:t>fraction of SNR in the </a:t>
            </a:r>
            <a:r>
              <a:rPr lang="en-US" sz="1953" dirty="0" err="1"/>
              <a:t>h</a:t>
            </a:r>
            <a:r>
              <a:rPr lang="en-US" sz="1953" baseline="-25000" dirty="0" err="1"/>
              <a:t>x</a:t>
            </a:r>
            <a:r>
              <a:rPr lang="en-US" sz="1953" dirty="0"/>
              <a:t> polarization </a:t>
            </a:r>
            <a:r>
              <a:rPr lang="en-US" sz="1953" dirty="0" err="1"/>
              <a:t>wrt</a:t>
            </a:r>
            <a:r>
              <a:rPr lang="en-US" sz="1953" dirty="0"/>
              <a:t> h</a:t>
            </a:r>
            <a:r>
              <a:rPr lang="en-US" sz="1953" baseline="-25000" dirty="0"/>
              <a:t>+</a:t>
            </a:r>
            <a:r>
              <a:rPr lang="en-US" sz="1953" dirty="0"/>
              <a:t> </a:t>
            </a:r>
          </a:p>
        </p:txBody>
      </p:sp>
      <p:graphicFrame>
        <p:nvGraphicFramePr>
          <p:cNvPr id="880647" name="Object 7"/>
          <p:cNvGraphicFramePr>
            <a:graphicFrameLocks noChangeAspect="1"/>
          </p:cNvGraphicFramePr>
          <p:nvPr/>
        </p:nvGraphicFramePr>
        <p:xfrm>
          <a:off x="2107227" y="809023"/>
          <a:ext cx="1961235" cy="353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790700" imgH="330200" progId="Equation.3">
                  <p:embed/>
                </p:oleObj>
              </mc:Choice>
              <mc:Fallback>
                <p:oleObj name="Equation" r:id="rId15" imgW="1790700" imgH="330200" progId="Equation.3">
                  <p:embed/>
                  <p:pic>
                    <p:nvPicPr>
                      <p:cNvPr id="8806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7227" y="809023"/>
                        <a:ext cx="1961235" cy="353665"/>
                      </a:xfrm>
                      <a:prstGeom prst="rect">
                        <a:avLst/>
                      </a:prstGeom>
                      <a:solidFill>
                        <a:srgbClr val="FAC09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A645C7F8-B9BB-7B4A-680F-C0C86E105B73}"/>
              </a:ext>
            </a:extLst>
          </p:cNvPr>
          <p:cNvSpPr txBox="1"/>
          <p:nvPr/>
        </p:nvSpPr>
        <p:spPr>
          <a:xfrm>
            <a:off x="500465" y="5949280"/>
            <a:ext cx="8643535" cy="63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58" dirty="0"/>
              <a:t>The CE-ET network may improve GW energy limits by a factor of ~100 due to strain sensitivity and increase the number of detectable events due to the network configuration.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DB320A-D809-13E0-D86A-713DBFEDC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8416" y="6429774"/>
            <a:ext cx="3086100" cy="365125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6A95D1-405A-775E-0528-7A8F89939EEB}"/>
                  </a:ext>
                </a:extLst>
              </p:cNvPr>
              <p:cNvSpPr txBox="1"/>
              <p:nvPr/>
            </p:nvSpPr>
            <p:spPr>
              <a:xfrm>
                <a:off x="7491986" y="1181735"/>
                <a:ext cx="1391663" cy="4906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𝑛𝑒𝑡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1/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6A95D1-405A-775E-0528-7A8F8993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986" y="1181735"/>
                <a:ext cx="1391663" cy="490647"/>
              </a:xfrm>
              <a:prstGeom prst="rect">
                <a:avLst/>
              </a:prstGeom>
              <a:blipFill>
                <a:blip r:embed="rId17"/>
                <a:stretch>
                  <a:fillRect l="-1802" t="-158974" b="-2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0290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8" name="Rectangle 6"/>
          <p:cNvSpPr>
            <a:spLocks noChangeArrowheads="1"/>
          </p:cNvSpPr>
          <p:nvPr/>
        </p:nvSpPr>
        <p:spPr bwMode="auto">
          <a:xfrm>
            <a:off x="1714503" y="1537566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101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-61563"/>
            <a:ext cx="6934200" cy="882114"/>
          </a:xfrm>
          <a:noFill/>
          <a:ln/>
        </p:spPr>
        <p:txBody>
          <a:bodyPr>
            <a:noAutofit/>
          </a:bodyPr>
          <a:lstStyle/>
          <a:p>
            <a:r>
              <a:rPr lang="en-US" sz="3125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GW polarizations</a:t>
            </a:r>
            <a:endParaRPr lang="en-US" sz="3125" b="1" dirty="0"/>
          </a:p>
        </p:txBody>
      </p:sp>
      <p:sp>
        <p:nvSpPr>
          <p:cNvPr id="1016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6824" y="4812681"/>
            <a:ext cx="8790352" cy="1720880"/>
          </a:xfrm>
          <a:noFill/>
          <a:ln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344" b="1" dirty="0">
              <a:latin typeface="+mj-lt"/>
            </a:endParaRPr>
          </a:p>
          <a:p>
            <a:r>
              <a:rPr lang="en-US" sz="2344" b="1" dirty="0">
                <a:latin typeface="+mj-lt"/>
              </a:rPr>
              <a:t>The unique polarization pattern may be distorted by</a:t>
            </a:r>
          </a:p>
          <a:p>
            <a:pPr lvl="1"/>
            <a:r>
              <a:rPr lang="en-US" sz="1953" b="1" dirty="0">
                <a:latin typeface="+mj-lt"/>
              </a:rPr>
              <a:t>noise  - results in the pattern dispersion</a:t>
            </a:r>
          </a:p>
          <a:p>
            <a:pPr lvl="1"/>
            <a:r>
              <a:rPr lang="en-US" sz="1953" b="1" dirty="0">
                <a:latin typeface="+mj-lt"/>
              </a:rPr>
              <a:t>network – results in the pattern bias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0924" y="3014270"/>
            <a:ext cx="9081987" cy="1925546"/>
            <a:chOff x="63499" y="3000376"/>
            <a:chExt cx="9299576" cy="1971679"/>
          </a:xfrm>
        </p:grpSpPr>
        <p:sp>
          <p:nvSpPr>
            <p:cNvPr id="4" name="TextBox 3"/>
            <p:cNvSpPr txBox="1"/>
            <p:nvPr/>
          </p:nvSpPr>
          <p:spPr>
            <a:xfrm>
              <a:off x="2847395" y="3000376"/>
              <a:ext cx="1356460" cy="525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34" b="1" dirty="0">
                  <a:solidFill>
                    <a:srgbClr val="FFFFFF"/>
                  </a:solidFill>
                  <a:latin typeface="+mj-lt"/>
                </a:rPr>
                <a:t>random</a:t>
              </a:r>
            </a:p>
          </p:txBody>
        </p:sp>
        <p:sp>
          <p:nvSpPr>
            <p:cNvPr id="35" name="Parallelogram 34"/>
            <p:cNvSpPr/>
            <p:nvPr/>
          </p:nvSpPr>
          <p:spPr>
            <a:xfrm>
              <a:off x="5321300" y="3159130"/>
              <a:ext cx="4041775" cy="1762125"/>
            </a:xfrm>
            <a:prstGeom prst="parallelogram">
              <a:avLst>
                <a:gd name="adj" fmla="val 91904"/>
              </a:avLst>
            </a:prstGeom>
            <a:solidFill>
              <a:schemeClr val="accent5">
                <a:lumMod val="5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8" dirty="0"/>
            </a:p>
          </p:txBody>
        </p:sp>
        <p:sp>
          <p:nvSpPr>
            <p:cNvPr id="40" name="Line 12"/>
            <p:cNvSpPr>
              <a:spLocks noChangeShapeType="1"/>
            </p:cNvSpPr>
            <p:nvPr/>
          </p:nvSpPr>
          <p:spPr bwMode="auto">
            <a:xfrm flipH="1">
              <a:off x="6241747" y="4058233"/>
              <a:ext cx="794521" cy="6968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7044375" y="4050223"/>
              <a:ext cx="126474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graphicFrame>
          <p:nvGraphicFramePr>
            <p:cNvPr id="44" name="Object 20"/>
            <p:cNvGraphicFramePr>
              <a:graphicFrameLocks noChangeAspect="1"/>
            </p:cNvGraphicFramePr>
            <p:nvPr/>
          </p:nvGraphicFramePr>
          <p:xfrm>
            <a:off x="5955373" y="4110740"/>
            <a:ext cx="371587" cy="536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241300" progId="Equation.3">
                    <p:embed/>
                  </p:oleObj>
                </mc:Choice>
                <mc:Fallback>
                  <p:oleObj name="Equation" r:id="rId3" imgW="165100" imgH="241300" progId="Equation.3">
                    <p:embed/>
                    <p:pic>
                      <p:nvPicPr>
                        <p:cNvPr id="44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5373" y="4110740"/>
                          <a:ext cx="371587" cy="536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21"/>
            <p:cNvGraphicFramePr>
              <a:graphicFrameLocks noChangeAspect="1"/>
            </p:cNvGraphicFramePr>
            <p:nvPr/>
          </p:nvGraphicFramePr>
          <p:xfrm>
            <a:off x="8269024" y="3520551"/>
            <a:ext cx="370236" cy="536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5100" imgH="241300" progId="Equation.3">
                    <p:embed/>
                  </p:oleObj>
                </mc:Choice>
                <mc:Fallback>
                  <p:oleObj name="Equation" r:id="rId5" imgW="165100" imgH="241300" progId="Equation.3">
                    <p:embed/>
                    <p:pic>
                      <p:nvPicPr>
                        <p:cNvPr id="45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69024" y="3520551"/>
                          <a:ext cx="370236" cy="536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46"/>
            <p:cNvSpPr txBox="1"/>
            <p:nvPr/>
          </p:nvSpPr>
          <p:spPr>
            <a:xfrm>
              <a:off x="6826879" y="3076580"/>
              <a:ext cx="14486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34" b="1" dirty="0">
                  <a:solidFill>
                    <a:srgbClr val="FFFFFF"/>
                  </a:solidFill>
                  <a:latin typeface="+mj-lt"/>
                </a:rPr>
                <a:t>elliptical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052483" y="4025900"/>
              <a:ext cx="491846" cy="803930"/>
              <a:chOff x="7052482" y="3898900"/>
              <a:chExt cx="491846" cy="803930"/>
            </a:xfrm>
          </p:grpSpPr>
          <p:sp>
            <p:nvSpPr>
              <p:cNvPr id="43" name="Line 16"/>
              <p:cNvSpPr>
                <a:spLocks noChangeShapeType="1"/>
              </p:cNvSpPr>
              <p:nvPr/>
            </p:nvSpPr>
            <p:spPr bwMode="auto">
              <a:xfrm>
                <a:off x="7084911" y="3939242"/>
                <a:ext cx="459417" cy="7635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>
                <a:off x="7061197" y="3898900"/>
                <a:ext cx="414867" cy="694267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cxnSp>
            <p:nvCxnSpPr>
              <p:cNvPr id="37" name="Straight Arrow Connector 36"/>
              <p:cNvCxnSpPr>
                <a:stCxn id="42" idx="0"/>
              </p:cNvCxnSpPr>
              <p:nvPr/>
            </p:nvCxnSpPr>
            <p:spPr>
              <a:xfrm>
                <a:off x="7052482" y="3902056"/>
                <a:ext cx="338918" cy="55564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>
                <a:off x="7052482" y="3902056"/>
                <a:ext cx="237318" cy="386311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 rot="16537992">
              <a:off x="6733377" y="3937343"/>
              <a:ext cx="240616" cy="393146"/>
              <a:chOff x="6480122" y="2969606"/>
              <a:chExt cx="604790" cy="969637"/>
            </a:xfrm>
          </p:grpSpPr>
          <p:sp>
            <p:nvSpPr>
              <p:cNvPr id="68" name="Line 16"/>
              <p:cNvSpPr>
                <a:spLocks noChangeShapeType="1"/>
              </p:cNvSpPr>
              <p:nvPr/>
            </p:nvSpPr>
            <p:spPr bwMode="auto">
              <a:xfrm flipH="1" flipV="1">
                <a:off x="6480122" y="2969606"/>
                <a:ext cx="604790" cy="96963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69" name="Line 15"/>
              <p:cNvSpPr>
                <a:spLocks noChangeShapeType="1"/>
              </p:cNvSpPr>
              <p:nvPr/>
            </p:nvSpPr>
            <p:spPr bwMode="auto">
              <a:xfrm flipH="1" flipV="1">
                <a:off x="6552999" y="3131043"/>
                <a:ext cx="508201" cy="767860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cxnSp>
            <p:nvCxnSpPr>
              <p:cNvPr id="70" name="Straight Arrow Connector 69"/>
              <p:cNvCxnSpPr>
                <a:cxnSpLocks/>
                <a:stCxn id="71" idx="0"/>
              </p:cNvCxnSpPr>
              <p:nvPr/>
            </p:nvCxnSpPr>
            <p:spPr>
              <a:xfrm rot="5062008" flipH="1">
                <a:off x="6606892" y="3498439"/>
                <a:ext cx="545175" cy="29289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Line 15"/>
              <p:cNvSpPr>
                <a:spLocks noChangeShapeType="1"/>
              </p:cNvSpPr>
              <p:nvPr/>
            </p:nvSpPr>
            <p:spPr bwMode="auto">
              <a:xfrm flipH="1" flipV="1">
                <a:off x="6757056" y="3452248"/>
                <a:ext cx="295435" cy="449806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</p:grpSp>
        <p:graphicFrame>
          <p:nvGraphicFramePr>
            <p:cNvPr id="72" name="Object 21"/>
            <p:cNvGraphicFramePr>
              <a:graphicFrameLocks noChangeAspect="1"/>
            </p:cNvGraphicFramePr>
            <p:nvPr/>
          </p:nvGraphicFramePr>
          <p:xfrm>
            <a:off x="7651751" y="4351867"/>
            <a:ext cx="284163" cy="364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7000" imgH="203200" progId="Equation.3">
                    <p:embed/>
                  </p:oleObj>
                </mc:Choice>
                <mc:Fallback>
                  <p:oleObj name="Equation" r:id="rId7" imgW="127000" imgH="203200" progId="Equation.3">
                    <p:embed/>
                    <p:pic>
                      <p:nvPicPr>
                        <p:cNvPr id="72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1751" y="4351867"/>
                          <a:ext cx="284163" cy="3645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Parallelogram 76"/>
            <p:cNvSpPr/>
            <p:nvPr/>
          </p:nvSpPr>
          <p:spPr>
            <a:xfrm>
              <a:off x="63499" y="3209930"/>
              <a:ext cx="4041775" cy="1762125"/>
            </a:xfrm>
            <a:prstGeom prst="parallelogram">
              <a:avLst>
                <a:gd name="adj" fmla="val 91904"/>
              </a:avLst>
            </a:prstGeom>
            <a:solidFill>
              <a:schemeClr val="accent5">
                <a:lumMod val="5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8" dirty="0"/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983946" y="4096333"/>
              <a:ext cx="794521" cy="6968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>
              <a:off x="1786574" y="4088323"/>
              <a:ext cx="126474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graphicFrame>
          <p:nvGraphicFramePr>
            <p:cNvPr id="80" name="Object 20"/>
            <p:cNvGraphicFramePr>
              <a:graphicFrameLocks noChangeAspect="1"/>
            </p:cNvGraphicFramePr>
            <p:nvPr/>
          </p:nvGraphicFramePr>
          <p:xfrm>
            <a:off x="697572" y="4148840"/>
            <a:ext cx="371587" cy="536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241300" progId="Equation.3">
                    <p:embed/>
                  </p:oleObj>
                </mc:Choice>
                <mc:Fallback>
                  <p:oleObj name="Equation" r:id="rId3" imgW="165100" imgH="241300" progId="Equation.3">
                    <p:embed/>
                    <p:pic>
                      <p:nvPicPr>
                        <p:cNvPr id="8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7572" y="4148840"/>
                          <a:ext cx="371587" cy="536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21"/>
            <p:cNvGraphicFramePr>
              <a:graphicFrameLocks noChangeAspect="1"/>
            </p:cNvGraphicFramePr>
            <p:nvPr/>
          </p:nvGraphicFramePr>
          <p:xfrm>
            <a:off x="3011223" y="3558651"/>
            <a:ext cx="370236" cy="536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5100" imgH="241300" progId="Equation.3">
                    <p:embed/>
                  </p:oleObj>
                </mc:Choice>
                <mc:Fallback>
                  <p:oleObj name="Equation" r:id="rId5" imgW="165100" imgH="241300" progId="Equation.3">
                    <p:embed/>
                    <p:pic>
                      <p:nvPicPr>
                        <p:cNvPr id="81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1223" y="3558651"/>
                          <a:ext cx="370236" cy="536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" name="TextBox 81"/>
            <p:cNvSpPr txBox="1"/>
            <p:nvPr/>
          </p:nvSpPr>
          <p:spPr>
            <a:xfrm>
              <a:off x="1758939" y="3114680"/>
              <a:ext cx="1044264" cy="525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34" b="1" dirty="0">
                  <a:solidFill>
                    <a:srgbClr val="FFFFFF"/>
                  </a:solidFill>
                  <a:latin typeface="+mj-lt"/>
                </a:rPr>
                <a:t>linear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794682" y="4064000"/>
              <a:ext cx="491846" cy="803930"/>
              <a:chOff x="7052482" y="3898900"/>
              <a:chExt cx="491846" cy="803930"/>
            </a:xfrm>
          </p:grpSpPr>
          <p:sp>
            <p:nvSpPr>
              <p:cNvPr id="91" name="Line 16"/>
              <p:cNvSpPr>
                <a:spLocks noChangeShapeType="1"/>
              </p:cNvSpPr>
              <p:nvPr/>
            </p:nvSpPr>
            <p:spPr bwMode="auto">
              <a:xfrm>
                <a:off x="7084911" y="3939242"/>
                <a:ext cx="459417" cy="7635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92" name="Line 15"/>
              <p:cNvSpPr>
                <a:spLocks noChangeShapeType="1"/>
              </p:cNvSpPr>
              <p:nvPr/>
            </p:nvSpPr>
            <p:spPr bwMode="auto">
              <a:xfrm>
                <a:off x="7061197" y="3898900"/>
                <a:ext cx="414867" cy="694267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cxnSp>
            <p:nvCxnSpPr>
              <p:cNvPr id="93" name="Straight Arrow Connector 92"/>
              <p:cNvCxnSpPr>
                <a:stCxn id="94" idx="0"/>
              </p:cNvCxnSpPr>
              <p:nvPr/>
            </p:nvCxnSpPr>
            <p:spPr>
              <a:xfrm>
                <a:off x="7052482" y="3902056"/>
                <a:ext cx="338918" cy="55564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Line 15"/>
              <p:cNvSpPr>
                <a:spLocks noChangeShapeType="1"/>
              </p:cNvSpPr>
              <p:nvPr/>
            </p:nvSpPr>
            <p:spPr bwMode="auto">
              <a:xfrm>
                <a:off x="7052482" y="3902056"/>
                <a:ext cx="237318" cy="386311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</p:grpSp>
        <p:sp>
          <p:nvSpPr>
            <p:cNvPr id="96" name="Parallelogram 95"/>
            <p:cNvSpPr/>
            <p:nvPr/>
          </p:nvSpPr>
          <p:spPr>
            <a:xfrm>
              <a:off x="2679699" y="3197230"/>
              <a:ext cx="4041775" cy="1762125"/>
            </a:xfrm>
            <a:prstGeom prst="parallelogram">
              <a:avLst>
                <a:gd name="adj" fmla="val 91904"/>
              </a:avLst>
            </a:prstGeom>
            <a:solidFill>
              <a:schemeClr val="accent5">
                <a:lumMod val="5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8" dirty="0"/>
            </a:p>
          </p:txBody>
        </p:sp>
        <p:sp>
          <p:nvSpPr>
            <p:cNvPr id="97" name="Line 12"/>
            <p:cNvSpPr>
              <a:spLocks noChangeShapeType="1"/>
            </p:cNvSpPr>
            <p:nvPr/>
          </p:nvSpPr>
          <p:spPr bwMode="auto">
            <a:xfrm flipH="1">
              <a:off x="3600146" y="4083633"/>
              <a:ext cx="794521" cy="6968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sp>
          <p:nvSpPr>
            <p:cNvPr id="98" name="Line 13"/>
            <p:cNvSpPr>
              <a:spLocks noChangeShapeType="1"/>
            </p:cNvSpPr>
            <p:nvPr/>
          </p:nvSpPr>
          <p:spPr bwMode="auto">
            <a:xfrm>
              <a:off x="4402774" y="4075623"/>
              <a:ext cx="126474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graphicFrame>
          <p:nvGraphicFramePr>
            <p:cNvPr id="99" name="Object 20"/>
            <p:cNvGraphicFramePr>
              <a:graphicFrameLocks noChangeAspect="1"/>
            </p:cNvGraphicFramePr>
            <p:nvPr/>
          </p:nvGraphicFramePr>
          <p:xfrm>
            <a:off x="3313772" y="4136140"/>
            <a:ext cx="371587" cy="536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241300" progId="Equation.3">
                    <p:embed/>
                  </p:oleObj>
                </mc:Choice>
                <mc:Fallback>
                  <p:oleObj name="Equation" r:id="rId3" imgW="165100" imgH="241300" progId="Equation.3">
                    <p:embed/>
                    <p:pic>
                      <p:nvPicPr>
                        <p:cNvPr id="99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3772" y="4136140"/>
                          <a:ext cx="371587" cy="536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21"/>
            <p:cNvGraphicFramePr>
              <a:graphicFrameLocks noChangeAspect="1"/>
            </p:cNvGraphicFramePr>
            <p:nvPr/>
          </p:nvGraphicFramePr>
          <p:xfrm>
            <a:off x="5627423" y="3545951"/>
            <a:ext cx="370236" cy="536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5100" imgH="241300" progId="Equation.3">
                    <p:embed/>
                  </p:oleObj>
                </mc:Choice>
                <mc:Fallback>
                  <p:oleObj name="Equation" r:id="rId5" imgW="165100" imgH="241300" progId="Equation.3">
                    <p:embed/>
                    <p:pic>
                      <p:nvPicPr>
                        <p:cNvPr id="10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27423" y="3545951"/>
                          <a:ext cx="370236" cy="536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TextBox 100"/>
            <p:cNvSpPr txBox="1"/>
            <p:nvPr/>
          </p:nvSpPr>
          <p:spPr>
            <a:xfrm>
              <a:off x="4265817" y="3101980"/>
              <a:ext cx="1287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34" b="1" dirty="0">
                  <a:solidFill>
                    <a:srgbClr val="FFFFFF"/>
                  </a:solidFill>
                  <a:latin typeface="+mj-lt"/>
                </a:rPr>
                <a:t>circular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 rot="4801351">
              <a:off x="3822459" y="3966634"/>
              <a:ext cx="491846" cy="803930"/>
              <a:chOff x="7052482" y="3898900"/>
              <a:chExt cx="491846" cy="803930"/>
            </a:xfrm>
          </p:grpSpPr>
          <p:sp>
            <p:nvSpPr>
              <p:cNvPr id="110" name="Line 16"/>
              <p:cNvSpPr>
                <a:spLocks noChangeShapeType="1"/>
              </p:cNvSpPr>
              <p:nvPr/>
            </p:nvSpPr>
            <p:spPr bwMode="auto">
              <a:xfrm>
                <a:off x="7084911" y="3939242"/>
                <a:ext cx="459417" cy="7635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111" name="Line 15"/>
              <p:cNvSpPr>
                <a:spLocks noChangeShapeType="1"/>
              </p:cNvSpPr>
              <p:nvPr/>
            </p:nvSpPr>
            <p:spPr bwMode="auto">
              <a:xfrm>
                <a:off x="7061197" y="3898900"/>
                <a:ext cx="414867" cy="694267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cxnSp>
            <p:nvCxnSpPr>
              <p:cNvPr id="112" name="Straight Arrow Connector 111"/>
              <p:cNvCxnSpPr>
                <a:stCxn id="113" idx="0"/>
              </p:cNvCxnSpPr>
              <p:nvPr/>
            </p:nvCxnSpPr>
            <p:spPr>
              <a:xfrm>
                <a:off x="7052482" y="3902056"/>
                <a:ext cx="338918" cy="55564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Line 15"/>
              <p:cNvSpPr>
                <a:spLocks noChangeShapeType="1"/>
              </p:cNvSpPr>
              <p:nvPr/>
            </p:nvSpPr>
            <p:spPr bwMode="auto">
              <a:xfrm>
                <a:off x="7052482" y="3902056"/>
                <a:ext cx="237318" cy="386311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 rot="18100508">
              <a:off x="4622544" y="3666048"/>
              <a:ext cx="491846" cy="803930"/>
              <a:chOff x="7052482" y="3898900"/>
              <a:chExt cx="491846" cy="803930"/>
            </a:xfrm>
          </p:grpSpPr>
          <p:sp>
            <p:nvSpPr>
              <p:cNvPr id="106" name="Line 16"/>
              <p:cNvSpPr>
                <a:spLocks noChangeShapeType="1"/>
              </p:cNvSpPr>
              <p:nvPr/>
            </p:nvSpPr>
            <p:spPr bwMode="auto">
              <a:xfrm>
                <a:off x="7084911" y="3939242"/>
                <a:ext cx="459417" cy="7635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107" name="Line 15"/>
              <p:cNvSpPr>
                <a:spLocks noChangeShapeType="1"/>
              </p:cNvSpPr>
              <p:nvPr/>
            </p:nvSpPr>
            <p:spPr bwMode="auto">
              <a:xfrm>
                <a:off x="7061197" y="3898900"/>
                <a:ext cx="414867" cy="694267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  <p:cxnSp>
            <p:nvCxnSpPr>
              <p:cNvPr id="108" name="Straight Arrow Connector 107"/>
              <p:cNvCxnSpPr>
                <a:stCxn id="109" idx="0"/>
              </p:cNvCxnSpPr>
              <p:nvPr/>
            </p:nvCxnSpPr>
            <p:spPr>
              <a:xfrm>
                <a:off x="7052482" y="3902056"/>
                <a:ext cx="338918" cy="55564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Line 15"/>
              <p:cNvSpPr>
                <a:spLocks noChangeShapeType="1"/>
              </p:cNvSpPr>
              <p:nvPr/>
            </p:nvSpPr>
            <p:spPr bwMode="auto">
              <a:xfrm>
                <a:off x="7052482" y="3902056"/>
                <a:ext cx="237318" cy="386311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1758"/>
              </a:p>
            </p:txBody>
          </p:sp>
        </p:grpSp>
        <p:graphicFrame>
          <p:nvGraphicFramePr>
            <p:cNvPr id="104" name="Object 21"/>
            <p:cNvGraphicFramePr>
              <a:graphicFrameLocks noChangeAspect="1"/>
            </p:cNvGraphicFramePr>
            <p:nvPr/>
          </p:nvGraphicFramePr>
          <p:xfrm>
            <a:off x="4121150" y="4339167"/>
            <a:ext cx="284163" cy="364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7000" imgH="203200" progId="Equation.3">
                    <p:embed/>
                  </p:oleObj>
                </mc:Choice>
                <mc:Fallback>
                  <p:oleObj name="Equation" r:id="rId9" imgW="127000" imgH="203200" progId="Equation.3">
                    <p:embed/>
                    <p:pic>
                      <p:nvPicPr>
                        <p:cNvPr id="104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1150" y="4339167"/>
                          <a:ext cx="284163" cy="3645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21"/>
            <p:cNvGraphicFramePr>
              <a:graphicFrameLocks noChangeAspect="1"/>
            </p:cNvGraphicFramePr>
            <p:nvPr/>
          </p:nvGraphicFramePr>
          <p:xfrm>
            <a:off x="2317750" y="4339167"/>
            <a:ext cx="284163" cy="364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7000" imgH="203200" progId="Equation.3">
                    <p:embed/>
                  </p:oleObj>
                </mc:Choice>
                <mc:Fallback>
                  <p:oleObj name="Equation" r:id="rId9" imgW="127000" imgH="203200" progId="Equation.3">
                    <p:embed/>
                    <p:pic>
                      <p:nvPicPr>
                        <p:cNvPr id="62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7750" y="4339167"/>
                          <a:ext cx="284163" cy="3645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21"/>
            <p:cNvGraphicFramePr>
              <a:graphicFrameLocks noChangeAspect="1"/>
            </p:cNvGraphicFramePr>
            <p:nvPr/>
          </p:nvGraphicFramePr>
          <p:xfrm>
            <a:off x="1439863" y="3567113"/>
            <a:ext cx="795337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55600" imgH="241300" progId="Equation.3">
                    <p:embed/>
                  </p:oleObj>
                </mc:Choice>
                <mc:Fallback>
                  <p:oleObj name="Equation" r:id="rId10" imgW="355600" imgH="241300" progId="Equation.3">
                    <p:embed/>
                    <p:pic>
                      <p:nvPicPr>
                        <p:cNvPr id="63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863" y="3567113"/>
                          <a:ext cx="795337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" name="Object 21"/>
            <p:cNvGraphicFramePr>
              <a:graphicFrameLocks noChangeAspect="1"/>
            </p:cNvGraphicFramePr>
            <p:nvPr/>
          </p:nvGraphicFramePr>
          <p:xfrm>
            <a:off x="4894263" y="3567113"/>
            <a:ext cx="312737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39700" imgH="241300" progId="Equation.3">
                    <p:embed/>
                  </p:oleObj>
                </mc:Choice>
                <mc:Fallback>
                  <p:oleObj name="Equation" r:id="rId12" imgW="139700" imgH="241300" progId="Equation.3">
                    <p:embed/>
                    <p:pic>
                      <p:nvPicPr>
                        <p:cNvPr id="85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4263" y="3567113"/>
                          <a:ext cx="312737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21"/>
            <p:cNvGraphicFramePr>
              <a:graphicFrameLocks noChangeAspect="1"/>
            </p:cNvGraphicFramePr>
            <p:nvPr/>
          </p:nvGraphicFramePr>
          <p:xfrm>
            <a:off x="7446963" y="3541713"/>
            <a:ext cx="312737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9700" imgH="241300" progId="Equation.3">
                    <p:embed/>
                  </p:oleObj>
                </mc:Choice>
                <mc:Fallback>
                  <p:oleObj name="Equation" r:id="rId14" imgW="139700" imgH="241300" progId="Equation.3">
                    <p:embed/>
                    <p:pic>
                      <p:nvPicPr>
                        <p:cNvPr id="64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6963" y="3541713"/>
                          <a:ext cx="312737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6" name="Arc 65"/>
          <p:cNvSpPr/>
          <p:nvPr/>
        </p:nvSpPr>
        <p:spPr>
          <a:xfrm rot="7996798">
            <a:off x="1220039" y="3786661"/>
            <a:ext cx="684059" cy="716858"/>
          </a:xfrm>
          <a:prstGeom prst="arc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sp>
        <p:nvSpPr>
          <p:cNvPr id="67" name="TextBox 66"/>
          <p:cNvSpPr txBox="1"/>
          <p:nvPr/>
        </p:nvSpPr>
        <p:spPr>
          <a:xfrm>
            <a:off x="1186795" y="4322006"/>
            <a:ext cx="391454" cy="45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44" dirty="0">
                <a:solidFill>
                  <a:srgbClr val="FFFF00"/>
                </a:solidFill>
                <a:latin typeface="Symbol" charset="2"/>
                <a:cs typeface="Symbol" charset="2"/>
              </a:rPr>
              <a:t>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408395" y="4322006"/>
            <a:ext cx="391454" cy="45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44" dirty="0">
                <a:solidFill>
                  <a:srgbClr val="FFFF00"/>
                </a:solidFill>
                <a:latin typeface="Symbol" charset="2"/>
                <a:cs typeface="Symbol" charset="2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8BCBCD05-0EDB-5E14-22E5-7186B3A3845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76824" y="828300"/>
                <a:ext cx="4662834" cy="2145647"/>
              </a:xfrm>
              <a:prstGeom prst="rect">
                <a:avLst/>
              </a:prstGeom>
              <a:noFill/>
              <a:ln/>
            </p:spPr>
            <p:txBody>
              <a:bodyPr vert="horz" lIns="89301" tIns="44650" rIns="89301" bIns="44650" rtlCol="0">
                <a:normAutofit fontScale="850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Lucida Grande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charset="2"/>
                  <a:buChar char="Ø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Wingdings" charset="2"/>
                  <a:buChar char="ü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Wingdings" charset="2"/>
                  <a:buChar char="v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344" b="1" dirty="0"/>
                  <a:t>Signal polarization is defined by its              pattern  </a:t>
                </a:r>
                <a14:m>
                  <m:oMath xmlns:m="http://schemas.openxmlformats.org/officeDocument/2006/math">
                    <m:r>
                      <a:rPr lang="en-US" sz="2344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344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  <m:r>
                      <a:rPr lang="en-US" sz="2344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sz="2344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44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e>
                    </m:acc>
                    <m:r>
                      <a:rPr lang="en-US" sz="2344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344" b="1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953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53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e>
                    </m:acc>
                  </m:oMath>
                </a14:m>
                <a:r>
                  <a:rPr lang="en-US" sz="1953" b="1" dirty="0"/>
                  <a:t>  is 90</a:t>
                </a:r>
                <a:r>
                  <a:rPr lang="en-US" sz="1953" b="1" baseline="30000" dirty="0"/>
                  <a:t>o</a:t>
                </a:r>
                <a:r>
                  <a:rPr lang="en-US" sz="1953" b="1" dirty="0"/>
                  <a:t> phase-shifted </a:t>
                </a:r>
                <a14:m>
                  <m:oMath xmlns:m="http://schemas.openxmlformats.org/officeDocument/2006/math">
                    <m:r>
                      <a:rPr lang="en-US" sz="1953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  <m:r>
                      <a:rPr lang="en-US" sz="1953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53" b="1" dirty="0"/>
                  <a:t>network response </a:t>
                </a:r>
              </a:p>
              <a:p>
                <a:pPr lvl="1"/>
                <a:r>
                  <a:rPr lang="en-US" sz="1953" b="1" dirty="0"/>
                  <a:t>no correlation with other source parameters</a:t>
                </a:r>
              </a:p>
              <a:p>
                <a:pPr lvl="1"/>
                <a:endParaRPr lang="en-US" sz="1953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8BCBCD05-0EDB-5E14-22E5-7186B3A38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24" y="828300"/>
                <a:ext cx="4662834" cy="2145647"/>
              </a:xfrm>
              <a:prstGeom prst="rect">
                <a:avLst/>
              </a:prstGeom>
              <a:blipFill>
                <a:blip r:embed="rId16"/>
                <a:stretch>
                  <a:fillRect l="-1355" t="-3529" r="-785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3B48F0B-DEA4-0DBD-CBB7-5FCAD49062F1}"/>
              </a:ext>
            </a:extLst>
          </p:cNvPr>
          <p:cNvGrpSpPr/>
          <p:nvPr/>
        </p:nvGrpSpPr>
        <p:grpSpPr>
          <a:xfrm>
            <a:off x="4937390" y="759941"/>
            <a:ext cx="3927909" cy="3723955"/>
            <a:chOff x="5242062" y="3133725"/>
            <a:chExt cx="4022015" cy="3813175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D90FD8B6-8470-6C58-25B7-CFB8F0F9D103}"/>
                </a:ext>
              </a:extLst>
            </p:cNvPr>
            <p:cNvSpPr/>
            <p:nvPr/>
          </p:nvSpPr>
          <p:spPr>
            <a:xfrm rot="620165">
              <a:off x="5242062" y="4316287"/>
              <a:ext cx="4022015" cy="1042595"/>
            </a:xfrm>
            <a:prstGeom prst="parallelogram">
              <a:avLst>
                <a:gd name="adj" fmla="val 117351"/>
              </a:avLst>
            </a:prstGeom>
            <a:solidFill>
              <a:schemeClr val="accent5">
                <a:lumMod val="5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8" dirty="0"/>
            </a:p>
          </p:txBody>
        </p:sp>
        <p:graphicFrame>
          <p:nvGraphicFramePr>
            <p:cNvPr id="8" name="Object 27">
              <a:extLst>
                <a:ext uri="{FF2B5EF4-FFF2-40B4-BE49-F238E27FC236}">
                  <a16:creationId xmlns:a16="http://schemas.microsoft.com/office/drawing/2014/main" id="{0BAC73DF-842C-BC1A-E24A-C6924CCD3F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55349" y="4589983"/>
            <a:ext cx="328359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65100" imgH="241300" progId="Equation.3">
                    <p:embed/>
                  </p:oleObj>
                </mc:Choice>
                <mc:Fallback>
                  <p:oleObj name="Equation" r:id="rId17" imgW="165100" imgH="241300" progId="Equation.3">
                    <p:embed/>
                    <p:pic>
                      <p:nvPicPr>
                        <p:cNvPr id="8" name="Object 27">
                          <a:extLst>
                            <a:ext uri="{FF2B5EF4-FFF2-40B4-BE49-F238E27FC236}">
                              <a16:creationId xmlns:a16="http://schemas.microsoft.com/office/drawing/2014/main" id="{0BAC73DF-842C-BC1A-E24A-C6924CCD3F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5349" y="4589983"/>
                          <a:ext cx="328359" cy="466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8">
              <a:extLst>
                <a:ext uri="{FF2B5EF4-FFF2-40B4-BE49-F238E27FC236}">
                  <a16:creationId xmlns:a16="http://schemas.microsoft.com/office/drawing/2014/main" id="{303BD079-A42A-107C-D294-00DCC9DFF5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01509" y="4102103"/>
            <a:ext cx="321856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65100" imgH="241300" progId="Equation.3">
                    <p:embed/>
                  </p:oleObj>
                </mc:Choice>
                <mc:Fallback>
                  <p:oleObj name="Equation" r:id="rId19" imgW="165100" imgH="241300" progId="Equation.3">
                    <p:embed/>
                    <p:pic>
                      <p:nvPicPr>
                        <p:cNvPr id="9" name="Object 28">
                          <a:extLst>
                            <a:ext uri="{FF2B5EF4-FFF2-40B4-BE49-F238E27FC236}">
                              <a16:creationId xmlns:a16="http://schemas.microsoft.com/office/drawing/2014/main" id="{303BD079-A42A-107C-D294-00DCC9DFF5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01509" y="4102103"/>
                          <a:ext cx="321856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0F9D6334-33C1-A4E3-FA09-BF70FD8FCE40}"/>
                </a:ext>
              </a:extLst>
            </p:cNvPr>
            <p:cNvGrpSpPr>
              <a:grpSpLocks/>
            </p:cNvGrpSpPr>
            <p:nvPr/>
          </p:nvGrpSpPr>
          <p:grpSpPr bwMode="auto">
            <a:xfrm rot="571642">
              <a:off x="6183551" y="4414841"/>
              <a:ext cx="2487073" cy="838201"/>
              <a:chOff x="3480" y="1050"/>
              <a:chExt cx="1530" cy="528"/>
            </a:xfrm>
          </p:grpSpPr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CC4890B0-1425-68FD-4587-748FAA9C8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80" y="1056"/>
                <a:ext cx="588" cy="5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28" name="Line 31">
                <a:extLst>
                  <a:ext uri="{FF2B5EF4-FFF2-40B4-BE49-F238E27FC236}">
                    <a16:creationId xmlns:a16="http://schemas.microsoft.com/office/drawing/2014/main" id="{180E2E19-29E0-6FE0-DA43-4EA039DE7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4" y="1050"/>
                <a:ext cx="9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1758"/>
              </a:p>
            </p:txBody>
          </p:sp>
          <p:sp>
            <p:nvSpPr>
              <p:cNvPr id="29" name="Line 32">
                <a:extLst>
                  <a:ext uri="{FF2B5EF4-FFF2-40B4-BE49-F238E27FC236}">
                    <a16:creationId xmlns:a16="http://schemas.microsoft.com/office/drawing/2014/main" id="{0BC8BE4F-D85E-FD9F-C60C-F79D66823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4" y="1062"/>
                <a:ext cx="432" cy="3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sz="1758"/>
              </a:p>
            </p:txBody>
          </p:sp>
        </p:grpSp>
        <p:sp>
          <p:nvSpPr>
            <p:cNvPr id="14" name="Line 41">
              <a:extLst>
                <a:ext uri="{FF2B5EF4-FFF2-40B4-BE49-F238E27FC236}">
                  <a16:creationId xmlns:a16="http://schemas.microsoft.com/office/drawing/2014/main" id="{D5EC61FE-D2C6-D11E-6CA1-5CECD1156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32023" y="3492503"/>
              <a:ext cx="6502" cy="866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1758"/>
            </a:p>
          </p:txBody>
        </p:sp>
        <p:sp>
          <p:nvSpPr>
            <p:cNvPr id="16" name="Text Box 45">
              <a:extLst>
                <a:ext uri="{FF2B5EF4-FFF2-40B4-BE49-F238E27FC236}">
                  <a16:creationId xmlns:a16="http://schemas.microsoft.com/office/drawing/2014/main" id="{1D82EACC-D92B-7874-6918-78EEE68EE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9096" y="3133725"/>
              <a:ext cx="1149314" cy="340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C0128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C0128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563" dirty="0"/>
                <a:t>NULL space</a:t>
              </a: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15E46AB7-C43E-A61B-FFB2-E4348D1E502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71642" flipV="1">
              <a:off x="7229888" y="4241745"/>
              <a:ext cx="665144" cy="17949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1758"/>
            </a:p>
          </p:txBody>
        </p:sp>
        <p:graphicFrame>
          <p:nvGraphicFramePr>
            <p:cNvPr id="19" name="Object 38">
              <a:extLst>
                <a:ext uri="{FF2B5EF4-FFF2-40B4-BE49-F238E27FC236}">
                  <a16:creationId xmlns:a16="http://schemas.microsoft.com/office/drawing/2014/main" id="{26FCC4FF-C849-66ED-EB8B-55B805D3B7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80363" y="4000500"/>
            <a:ext cx="273050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27000" imgH="127000" progId="Equation.3">
                    <p:embed/>
                  </p:oleObj>
                </mc:Choice>
                <mc:Fallback>
                  <p:oleObj name="Equation" r:id="rId21" imgW="127000" imgH="127000" progId="Equation.3">
                    <p:embed/>
                    <p:pic>
                      <p:nvPicPr>
                        <p:cNvPr id="19" name="Object 38">
                          <a:extLst>
                            <a:ext uri="{FF2B5EF4-FFF2-40B4-BE49-F238E27FC236}">
                              <a16:creationId xmlns:a16="http://schemas.microsoft.com/office/drawing/2014/main" id="{26FCC4FF-C849-66ED-EB8B-55B805D3B7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0363" y="4000500"/>
                          <a:ext cx="273050" cy="271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38">
              <a:extLst>
                <a:ext uri="{FF2B5EF4-FFF2-40B4-BE49-F238E27FC236}">
                  <a16:creationId xmlns:a16="http://schemas.microsoft.com/office/drawing/2014/main" id="{15B53EA7-A197-E0A9-9FB1-6A813FF9F7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83363" y="3598863"/>
            <a:ext cx="273050" cy="344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127000" imgH="165100" progId="Equation.3">
                    <p:embed/>
                  </p:oleObj>
                </mc:Choice>
                <mc:Fallback>
                  <p:oleObj name="Equation" r:id="rId23" imgW="127000" imgH="165100" progId="Equation.3">
                    <p:embed/>
                    <p:pic>
                      <p:nvPicPr>
                        <p:cNvPr id="20" name="Object 38">
                          <a:extLst>
                            <a:ext uri="{FF2B5EF4-FFF2-40B4-BE49-F238E27FC236}">
                              <a16:creationId xmlns:a16="http://schemas.microsoft.com/office/drawing/2014/main" id="{15B53EA7-A197-E0A9-9FB1-6A813FF9F7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3363" y="3598863"/>
                          <a:ext cx="273050" cy="344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B1942DA5-04F5-64D5-189A-7D1D2736F9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71642" flipH="1" flipV="1">
              <a:off x="6599032" y="4147359"/>
              <a:ext cx="645722" cy="16916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1758"/>
            </a:p>
          </p:txBody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67DD9098-7352-D4AD-1FAE-360B150F37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71642" flipH="1">
              <a:off x="6784456" y="4324219"/>
              <a:ext cx="418020" cy="2203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1758"/>
            </a:p>
          </p:txBody>
        </p:sp>
        <p:graphicFrame>
          <p:nvGraphicFramePr>
            <p:cNvPr id="23" name="Object 39">
              <a:extLst>
                <a:ext uri="{FF2B5EF4-FFF2-40B4-BE49-F238E27FC236}">
                  <a16:creationId xmlns:a16="http://schemas.microsoft.com/office/drawing/2014/main" id="{AF5FDD1C-C37D-43E9-04FE-E3A2788E2D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5839" y="4400091"/>
            <a:ext cx="167885" cy="2820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139700" imgH="241300" progId="Equation.3">
                    <p:embed/>
                  </p:oleObj>
                </mc:Choice>
                <mc:Fallback>
                  <p:oleObj name="Equation" r:id="rId25" imgW="139700" imgH="241300" progId="Equation.3">
                    <p:embed/>
                    <p:pic>
                      <p:nvPicPr>
                        <p:cNvPr id="23" name="Object 39">
                          <a:extLst>
                            <a:ext uri="{FF2B5EF4-FFF2-40B4-BE49-F238E27FC236}">
                              <a16:creationId xmlns:a16="http://schemas.microsoft.com/office/drawing/2014/main" id="{AF5FDD1C-C37D-43E9-04FE-E3A2788E2DF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5839" y="4400091"/>
                          <a:ext cx="167885" cy="2820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39">
              <a:extLst>
                <a:ext uri="{FF2B5EF4-FFF2-40B4-BE49-F238E27FC236}">
                  <a16:creationId xmlns:a16="http://schemas.microsoft.com/office/drawing/2014/main" id="{81CE8B6D-AFE1-4392-470C-EBA59300DD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65291" y="4970533"/>
            <a:ext cx="152400" cy="238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127000" imgH="203200" progId="Equation.3">
                    <p:embed/>
                  </p:oleObj>
                </mc:Choice>
                <mc:Fallback>
                  <p:oleObj name="Equation" r:id="rId27" imgW="127000" imgH="203200" progId="Equation.3">
                    <p:embed/>
                    <p:pic>
                      <p:nvPicPr>
                        <p:cNvPr id="24" name="Object 39">
                          <a:extLst>
                            <a:ext uri="{FF2B5EF4-FFF2-40B4-BE49-F238E27FC236}">
                              <a16:creationId xmlns:a16="http://schemas.microsoft.com/office/drawing/2014/main" id="{81CE8B6D-AFE1-4392-470C-EBA59300DD0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65291" y="4970533"/>
                          <a:ext cx="152400" cy="238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E19B452C-1573-FC11-897E-3FE6DFA0CE02}"/>
                </a:ext>
              </a:extLst>
            </p:cNvPr>
            <p:cNvSpPr/>
            <p:nvPr/>
          </p:nvSpPr>
          <p:spPr>
            <a:xfrm rot="7996798">
              <a:off x="6553201" y="6032500"/>
              <a:ext cx="914400" cy="914400"/>
            </a:xfrm>
            <a:prstGeom prst="arc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58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0F979B-FB2E-A27D-16D1-DE45A09FEB7D}"/>
                </a:ext>
              </a:extLst>
            </p:cNvPr>
            <p:cNvSpPr txBox="1"/>
            <p:nvPr/>
          </p:nvSpPr>
          <p:spPr>
            <a:xfrm>
              <a:off x="6841328" y="4635500"/>
              <a:ext cx="400833" cy="463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44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y</a:t>
              </a:r>
            </a:p>
          </p:txBody>
        </p:sp>
      </p:grpSp>
      <p:sp>
        <p:nvSpPr>
          <p:cNvPr id="73" name="Arc 72"/>
          <p:cNvSpPr/>
          <p:nvPr/>
        </p:nvSpPr>
        <p:spPr>
          <a:xfrm rot="7996798">
            <a:off x="6454095" y="1567674"/>
            <a:ext cx="684059" cy="716858"/>
          </a:xfrm>
          <a:prstGeom prst="arc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B937D89-4C2A-E443-016B-67D7A00A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0182" y="6311601"/>
            <a:ext cx="2895600" cy="457200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AA5F1-C51C-8AB0-D28A-22980ADF6E30}"/>
              </a:ext>
            </a:extLst>
          </p:cNvPr>
          <p:cNvSpPr txBox="1"/>
          <p:nvPr/>
        </p:nvSpPr>
        <p:spPr>
          <a:xfrm>
            <a:off x="2313935" y="1133231"/>
            <a:ext cx="1900737" cy="26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367" dirty="0"/>
              <a:t>Klimenko et al, 2016</a:t>
            </a:r>
          </a:p>
        </p:txBody>
      </p:sp>
    </p:spTree>
    <p:extLst>
      <p:ext uri="{BB962C8B-B14F-4D97-AF65-F5344CB8AC3E}">
        <p14:creationId xmlns:p14="http://schemas.microsoft.com/office/powerpoint/2010/main" val="10671935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L1_Fc_over_Fp-1.png">
            <a:extLst>
              <a:ext uri="{FF2B5EF4-FFF2-40B4-BE49-F238E27FC236}">
                <a16:creationId xmlns:a16="http://schemas.microsoft.com/office/drawing/2014/main" id="{4947DBC5-20A7-42A6-AC38-988B8A5F7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" y="908356"/>
            <a:ext cx="4606576" cy="2453205"/>
          </a:xfrm>
          <a:prstGeom prst="rect">
            <a:avLst/>
          </a:prstGeom>
        </p:spPr>
      </p:pic>
      <p:sp>
        <p:nvSpPr>
          <p:cNvPr id="102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890897" y="1072459"/>
            <a:ext cx="4113572" cy="1959650"/>
          </a:xfrm>
          <a:solidFill>
            <a:srgbClr val="FFFFCC"/>
          </a:solidFill>
          <a:ln>
            <a:solidFill>
              <a:srgbClr val="FC0128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34876" indent="-334876" algn="l">
              <a:lnSpc>
                <a:spcPct val="90000"/>
              </a:lnSpc>
              <a:buSzPct val="80000"/>
              <a:buFont typeface="Monotype Sorts" charset="0"/>
              <a:buChar char="l"/>
            </a:pPr>
            <a:r>
              <a:rPr lang="en-US" sz="2344" b="1" dirty="0"/>
              <a:t>Example: elliptical wave patterns </a:t>
            </a:r>
          </a:p>
          <a:p>
            <a:pPr marL="334876" indent="-334876" algn="l">
              <a:lnSpc>
                <a:spcPct val="90000"/>
              </a:lnSpc>
              <a:buSzPct val="80000"/>
              <a:buFont typeface="Monotype Sorts" charset="0"/>
              <a:buChar char="l"/>
            </a:pPr>
            <a:r>
              <a:rPr lang="en-US" sz="2344" b="1" dirty="0"/>
              <a:t>For</a:t>
            </a:r>
            <a:r>
              <a:rPr lang="en-US" sz="2344" b="1" dirty="0">
                <a:latin typeface="Symbol" charset="0"/>
              </a:rPr>
              <a:t> </a:t>
            </a:r>
            <a:r>
              <a:rPr lang="en-US" sz="2344" b="1" dirty="0"/>
              <a:t>A~0 network can not distinguish the polarization state of the incoming wave</a:t>
            </a:r>
            <a:endParaRPr lang="en-US" sz="1953" b="1" dirty="0">
              <a:latin typeface="Times New Roman" charset="0"/>
            </a:endParaRPr>
          </a:p>
        </p:txBody>
      </p:sp>
      <p:sp>
        <p:nvSpPr>
          <p:cNvPr id="1020931" name="Text Box 3"/>
          <p:cNvSpPr txBox="1">
            <a:spLocks noChangeArrowheads="1"/>
          </p:cNvSpPr>
          <p:nvPr/>
        </p:nvSpPr>
        <p:spPr bwMode="auto">
          <a:xfrm>
            <a:off x="2200554" y="32620"/>
            <a:ext cx="4909549" cy="5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C0128"/>
              </a:buClr>
              <a:buSzPct val="75000"/>
            </a:pPr>
            <a:r>
              <a:rPr lang="en-US" sz="3125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Capturing GW polarizations</a:t>
            </a:r>
            <a:endParaRPr lang="en-US" sz="3125" dirty="0">
              <a:solidFill>
                <a:srgbClr val="000000"/>
              </a:solidFill>
            </a:endParaRPr>
          </a:p>
        </p:txBody>
      </p:sp>
      <p:sp>
        <p:nvSpPr>
          <p:cNvPr id="1020943" name="Text Box 15"/>
          <p:cNvSpPr txBox="1">
            <a:spLocks noChangeArrowheads="1"/>
          </p:cNvSpPr>
          <p:nvPr/>
        </p:nvSpPr>
        <p:spPr bwMode="auto">
          <a:xfrm>
            <a:off x="604391" y="1108432"/>
            <a:ext cx="444914" cy="3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953" b="1" dirty="0"/>
              <a:t>HL</a:t>
            </a:r>
          </a:p>
        </p:txBody>
      </p:sp>
      <p:sp>
        <p:nvSpPr>
          <p:cNvPr id="45" name="Parallelogram 44"/>
          <p:cNvSpPr/>
          <p:nvPr/>
        </p:nvSpPr>
        <p:spPr>
          <a:xfrm>
            <a:off x="4167358" y="3664654"/>
            <a:ext cx="4675874" cy="1761204"/>
          </a:xfrm>
          <a:prstGeom prst="parallelogram">
            <a:avLst>
              <a:gd name="adj" fmla="val 110246"/>
            </a:avLst>
          </a:prstGeom>
          <a:solidFill>
            <a:schemeClr val="accent5">
              <a:lumMod val="50000"/>
              <a:alpha val="7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sp>
        <p:nvSpPr>
          <p:cNvPr id="63" name="Parallelogram 62"/>
          <p:cNvSpPr/>
          <p:nvPr/>
        </p:nvSpPr>
        <p:spPr>
          <a:xfrm>
            <a:off x="272863" y="3739071"/>
            <a:ext cx="4514637" cy="1761204"/>
          </a:xfrm>
          <a:prstGeom prst="parallelogram">
            <a:avLst>
              <a:gd name="adj" fmla="val 110246"/>
            </a:avLst>
          </a:prstGeom>
          <a:solidFill>
            <a:schemeClr val="accent5">
              <a:lumMod val="50000"/>
              <a:alpha val="7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grpSp>
        <p:nvGrpSpPr>
          <p:cNvPr id="62" name="Group 11"/>
          <p:cNvGrpSpPr>
            <a:grpSpLocks/>
          </p:cNvGrpSpPr>
          <p:nvPr/>
        </p:nvGrpSpPr>
        <p:grpSpPr bwMode="auto">
          <a:xfrm>
            <a:off x="795248" y="3862847"/>
            <a:ext cx="2788866" cy="1477317"/>
            <a:chOff x="3668" y="2953"/>
            <a:chExt cx="1667" cy="737"/>
          </a:xfrm>
        </p:grpSpPr>
        <p:sp>
          <p:nvSpPr>
            <p:cNvPr id="65" name="Line 12"/>
            <p:cNvSpPr>
              <a:spLocks noChangeShapeType="1"/>
            </p:cNvSpPr>
            <p:nvPr/>
          </p:nvSpPr>
          <p:spPr bwMode="auto">
            <a:xfrm flipH="1">
              <a:off x="3919" y="3162"/>
              <a:ext cx="623" cy="5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1758"/>
            </a:p>
          </p:txBody>
        </p:sp>
        <p:graphicFrame>
          <p:nvGraphicFramePr>
            <p:cNvPr id="67" name="Object 20"/>
            <p:cNvGraphicFramePr>
              <a:graphicFrameLocks noChangeAspect="1"/>
            </p:cNvGraphicFramePr>
            <p:nvPr/>
          </p:nvGraphicFramePr>
          <p:xfrm>
            <a:off x="3668" y="3442"/>
            <a:ext cx="275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5100" imgH="241300" progId="Equation.3">
                    <p:embed/>
                  </p:oleObj>
                </mc:Choice>
                <mc:Fallback>
                  <p:oleObj name="Equation" r:id="rId4" imgW="165100" imgH="241300" progId="Equation.3">
                    <p:embed/>
                    <p:pic>
                      <p:nvPicPr>
                        <p:cNvPr id="67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8" y="3442"/>
                          <a:ext cx="275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21"/>
            <p:cNvGraphicFramePr>
              <a:graphicFrameLocks noChangeAspect="1"/>
            </p:cNvGraphicFramePr>
            <p:nvPr/>
          </p:nvGraphicFramePr>
          <p:xfrm>
            <a:off x="4734" y="2953"/>
            <a:ext cx="601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6400" imgH="241300" progId="Equation.3">
                    <p:embed/>
                  </p:oleObj>
                </mc:Choice>
                <mc:Fallback>
                  <p:oleObj name="Equation" r:id="rId6" imgW="406400" imgH="241300" progId="Equation.3">
                    <p:embed/>
                    <p:pic>
                      <p:nvPicPr>
                        <p:cNvPr id="68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4" y="2953"/>
                          <a:ext cx="601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Group 11"/>
          <p:cNvGrpSpPr>
            <a:grpSpLocks/>
          </p:cNvGrpSpPr>
          <p:nvPr/>
        </p:nvGrpSpPr>
        <p:grpSpPr bwMode="auto">
          <a:xfrm>
            <a:off x="4883314" y="3605268"/>
            <a:ext cx="3370012" cy="1768571"/>
            <a:chOff x="3717" y="2868"/>
            <a:chExt cx="1933" cy="816"/>
          </a:xfrm>
        </p:grpSpPr>
        <p:sp>
          <p:nvSpPr>
            <p:cNvPr id="48" name="Line 12"/>
            <p:cNvSpPr>
              <a:spLocks noChangeShapeType="1"/>
            </p:cNvSpPr>
            <p:nvPr/>
          </p:nvSpPr>
          <p:spPr bwMode="auto">
            <a:xfrm flipH="1">
              <a:off x="3954" y="3162"/>
              <a:ext cx="588" cy="5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sp>
          <p:nvSpPr>
            <p:cNvPr id="49" name="Line 13"/>
            <p:cNvSpPr>
              <a:spLocks noChangeShapeType="1"/>
            </p:cNvSpPr>
            <p:nvPr/>
          </p:nvSpPr>
          <p:spPr bwMode="auto">
            <a:xfrm>
              <a:off x="4548" y="3156"/>
              <a:ext cx="9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758"/>
            </a:p>
          </p:txBody>
        </p:sp>
        <p:graphicFrame>
          <p:nvGraphicFramePr>
            <p:cNvPr id="50" name="Object 20"/>
            <p:cNvGraphicFramePr>
              <a:graphicFrameLocks noChangeAspect="1"/>
            </p:cNvGraphicFramePr>
            <p:nvPr/>
          </p:nvGraphicFramePr>
          <p:xfrm>
            <a:off x="3717" y="3376"/>
            <a:ext cx="275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65100" imgH="241300" progId="Equation.3">
                    <p:embed/>
                  </p:oleObj>
                </mc:Choice>
                <mc:Fallback>
                  <p:oleObj name="Equation" r:id="rId8" imgW="165100" imgH="241300" progId="Equation.3">
                    <p:embed/>
                    <p:pic>
                      <p:nvPicPr>
                        <p:cNvPr id="5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7" y="3376"/>
                          <a:ext cx="275" cy="3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21"/>
            <p:cNvGraphicFramePr>
              <a:graphicFrameLocks noChangeAspect="1"/>
            </p:cNvGraphicFramePr>
            <p:nvPr/>
          </p:nvGraphicFramePr>
          <p:xfrm>
            <a:off x="5376" y="2868"/>
            <a:ext cx="274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65100" imgH="241300" progId="Equation.3">
                    <p:embed/>
                  </p:oleObj>
                </mc:Choice>
                <mc:Fallback>
                  <p:oleObj name="Equation" r:id="rId10" imgW="165100" imgH="241300" progId="Equation.3">
                    <p:embed/>
                    <p:pic>
                      <p:nvPicPr>
                        <p:cNvPr id="51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6" y="2868"/>
                          <a:ext cx="274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6332089" y="4229474"/>
            <a:ext cx="481179" cy="849608"/>
            <a:chOff x="6483794" y="4248652"/>
            <a:chExt cx="492707" cy="869963"/>
          </a:xfrm>
        </p:grpSpPr>
        <p:cxnSp>
          <p:nvCxnSpPr>
            <p:cNvPr id="46" name="Straight Arrow Connector 45"/>
            <p:cNvCxnSpPr>
              <a:stCxn id="49" idx="0"/>
            </p:cNvCxnSpPr>
            <p:nvPr/>
          </p:nvCxnSpPr>
          <p:spPr>
            <a:xfrm>
              <a:off x="6483794" y="4248652"/>
              <a:ext cx="492707" cy="86996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49" idx="0"/>
            </p:cNvCxnSpPr>
            <p:nvPr/>
          </p:nvCxnSpPr>
          <p:spPr>
            <a:xfrm>
              <a:off x="6483794" y="4248652"/>
              <a:ext cx="361506" cy="632381"/>
            </a:xfrm>
            <a:prstGeom prst="straightConnector1">
              <a:avLst/>
            </a:prstGeom>
            <a:ln>
              <a:solidFill>
                <a:srgbClr val="FC012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49" idx="0"/>
            </p:cNvCxnSpPr>
            <p:nvPr/>
          </p:nvCxnSpPr>
          <p:spPr>
            <a:xfrm>
              <a:off x="6483794" y="4248652"/>
              <a:ext cx="289539" cy="5053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>
            <a:cxnSpLocks/>
          </p:cNvCxnSpPr>
          <p:nvPr/>
        </p:nvCxnSpPr>
        <p:spPr>
          <a:xfrm flipH="1" flipV="1">
            <a:off x="2578651" y="2700484"/>
            <a:ext cx="319809" cy="1038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</p:cNvCxnSpPr>
          <p:nvPr/>
        </p:nvCxnSpPr>
        <p:spPr>
          <a:xfrm flipH="1" flipV="1">
            <a:off x="3990544" y="2115543"/>
            <a:ext cx="1933684" cy="16447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8" name="Object 45"/>
          <p:cNvGraphicFramePr>
            <a:graphicFrameLocks noChangeAspect="1"/>
          </p:cNvGraphicFramePr>
          <p:nvPr/>
        </p:nvGraphicFramePr>
        <p:xfrm>
          <a:off x="6371455" y="3153037"/>
          <a:ext cx="2328635" cy="417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200" imgH="241300" progId="Equation.3">
                  <p:embed/>
                </p:oleObj>
              </mc:Choice>
              <mc:Fallback>
                <p:oleObj name="Equation" r:id="rId12" imgW="1346200" imgH="241300" progId="Equation.3">
                  <p:embed/>
                  <p:pic>
                    <p:nvPicPr>
                      <p:cNvPr id="98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455" y="3153037"/>
                        <a:ext cx="2328635" cy="417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45"/>
          <p:cNvGraphicFramePr>
            <a:graphicFrameLocks noChangeAspect="1"/>
          </p:cNvGraphicFramePr>
          <p:nvPr/>
        </p:nvGraphicFramePr>
        <p:xfrm>
          <a:off x="588620" y="3343212"/>
          <a:ext cx="1339508" cy="417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74700" imgH="241300" progId="Equation.3">
                  <p:embed/>
                </p:oleObj>
              </mc:Choice>
              <mc:Fallback>
                <p:oleObj name="Equation" r:id="rId14" imgW="774700" imgH="241300" progId="Equation.3">
                  <p:embed/>
                  <p:pic>
                    <p:nvPicPr>
                      <p:cNvPr id="99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20" y="3343212"/>
                        <a:ext cx="1339508" cy="417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 rot="16586713">
            <a:off x="6449965" y="3827047"/>
            <a:ext cx="280843" cy="583357"/>
            <a:chOff x="6483794" y="4248652"/>
            <a:chExt cx="492707" cy="869963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6483794" y="4248652"/>
              <a:ext cx="492707" cy="86996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6483794" y="4248652"/>
              <a:ext cx="361506" cy="632381"/>
            </a:xfrm>
            <a:prstGeom prst="straightConnector1">
              <a:avLst/>
            </a:prstGeom>
            <a:ln>
              <a:solidFill>
                <a:srgbClr val="FC012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483794" y="4248652"/>
              <a:ext cx="289539" cy="5053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rot="4521435">
            <a:off x="1674819" y="4179864"/>
            <a:ext cx="481179" cy="849608"/>
            <a:chOff x="6483794" y="4248652"/>
            <a:chExt cx="492707" cy="869963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6483794" y="4248652"/>
              <a:ext cx="492707" cy="86996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83794" y="4248652"/>
              <a:ext cx="361506" cy="632381"/>
            </a:xfrm>
            <a:prstGeom prst="straightConnector1">
              <a:avLst/>
            </a:prstGeom>
            <a:ln>
              <a:solidFill>
                <a:srgbClr val="FC012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483794" y="4248652"/>
              <a:ext cx="289539" cy="5053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7" name="Object 20"/>
          <p:cNvGraphicFramePr>
            <a:graphicFrameLocks noChangeAspect="1"/>
          </p:cNvGraphicFramePr>
          <p:nvPr/>
        </p:nvGraphicFramePr>
        <p:xfrm>
          <a:off x="6036780" y="4644280"/>
          <a:ext cx="479437" cy="66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5100" imgH="241300" progId="Equation.3">
                  <p:embed/>
                </p:oleObj>
              </mc:Choice>
              <mc:Fallback>
                <p:oleObj name="Equation" r:id="rId16" imgW="165100" imgH="241300" progId="Equation.3">
                  <p:embed/>
                  <p:pic>
                    <p:nvPicPr>
                      <p:cNvPr id="37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780" y="4644280"/>
                        <a:ext cx="479437" cy="66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F247A-A9D9-D03C-B42B-4CA0854F5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206" y="6393092"/>
            <a:ext cx="3086100" cy="365125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341CA1-F4C3-04D9-151A-1E16710B03CF}"/>
              </a:ext>
            </a:extLst>
          </p:cNvPr>
          <p:cNvSpPr txBox="1">
            <a:spLocks/>
          </p:cNvSpPr>
          <p:nvPr/>
        </p:nvSpPr>
        <p:spPr bwMode="auto">
          <a:xfrm>
            <a:off x="11306" y="5823609"/>
            <a:ext cx="9241214" cy="5383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defRPr>
            </a:lvl1pPr>
            <a:lvl2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2pPr>
            <a:lvl3pPr marL="11430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3pPr>
            <a:lvl4pPr marL="16002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4pPr>
            <a:lvl5pPr marL="20574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9pPr>
          </a:lstStyle>
          <a:p>
            <a:pPr lvl="1">
              <a:lnSpc>
                <a:spcPct val="80000"/>
              </a:lnSpc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800" b="0" i="0" dirty="0">
                <a:latin typeface="+mj-lt"/>
              </a:rPr>
              <a:t>Full alignment coverage is required for the reconstruction of gravitational wave polarizations.</a:t>
            </a:r>
          </a:p>
          <a:p>
            <a:pPr lvl="1">
              <a:lnSpc>
                <a:spcPct val="80000"/>
              </a:lnSpc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1800" b="0" i="0" dirty="0">
                <a:latin typeface="+mj-lt"/>
              </a:rPr>
              <a:t>It is a gamble to detect a linearly polarized CCSN signal.</a:t>
            </a:r>
          </a:p>
          <a:p>
            <a:pPr lvl="1">
              <a:lnSpc>
                <a:spcPct val="80000"/>
              </a:lnSpc>
              <a:buClr>
                <a:srgbClr val="FC0128"/>
              </a:buClr>
              <a:buSzPct val="75000"/>
              <a:buFont typeface="Monotype Sorts" charset="0"/>
              <a:buChar char="l"/>
            </a:pPr>
            <a:endParaRPr lang="en-US" sz="2149" b="0" i="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566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79F7574-3EB5-F8C9-60F9-8EC8D9A54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89" y="873164"/>
            <a:ext cx="4745639" cy="2957301"/>
          </a:xfrm>
          <a:prstGeom prst="rect">
            <a:avLst/>
          </a:prstGeom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023522" y="53208"/>
            <a:ext cx="6780135" cy="5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9pPr>
          </a:lstStyle>
          <a:p>
            <a:pPr algn="ctr"/>
            <a:r>
              <a:rPr lang="en-US" sz="2734" i="0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Detector noise</a:t>
            </a:r>
            <a:endParaRPr lang="en-US" sz="2734" i="0" dirty="0">
              <a:solidFill>
                <a:srgbClr val="0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C1F30C-A410-2B00-FE2A-1120F04CEEC7}"/>
              </a:ext>
            </a:extLst>
          </p:cNvPr>
          <p:cNvGrpSpPr/>
          <p:nvPr/>
        </p:nvGrpSpPr>
        <p:grpSpPr>
          <a:xfrm>
            <a:off x="170761" y="3994829"/>
            <a:ext cx="8802479" cy="2553491"/>
            <a:chOff x="-36522" y="2719919"/>
            <a:chExt cx="9363075" cy="3145908"/>
          </a:xfrm>
        </p:grpSpPr>
        <p:pic>
          <p:nvPicPr>
            <p:cNvPr id="6" name="Picture 5" descr="Screen Shot 2016-02-12 at 11.23.38 AM.png">
              <a:extLst>
                <a:ext uri="{FF2B5EF4-FFF2-40B4-BE49-F238E27FC236}">
                  <a16:creationId xmlns:a16="http://schemas.microsoft.com/office/drawing/2014/main" id="{9C8BA317-183A-E671-7838-04AAA600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22" y="2719919"/>
              <a:ext cx="9363075" cy="31459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0C3F87-954D-F48C-6802-E5843741B7D5}"/>
                </a:ext>
              </a:extLst>
            </p:cNvPr>
            <p:cNvSpPr txBox="1"/>
            <p:nvPr/>
          </p:nvSpPr>
          <p:spPr>
            <a:xfrm>
              <a:off x="6774828" y="4129103"/>
              <a:ext cx="2157555" cy="447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58" dirty="0">
                  <a:latin typeface="+mj-lt"/>
                </a:rPr>
                <a:t>CQC, v33, n13, 2016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FE21DE3-D4FF-330E-37AD-C5A23BFF0516}"/>
              </a:ext>
            </a:extLst>
          </p:cNvPr>
          <p:cNvSpPr txBox="1"/>
          <p:nvPr/>
        </p:nvSpPr>
        <p:spPr>
          <a:xfrm>
            <a:off x="5609189" y="712068"/>
            <a:ext cx="2361192" cy="242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77" dirty="0"/>
              <a:t>https://</a:t>
            </a:r>
            <a:r>
              <a:rPr lang="en-US" sz="977" dirty="0" err="1"/>
              <a:t>cosmicexplorer.org</a:t>
            </a:r>
            <a:r>
              <a:rPr lang="en-US" sz="977" dirty="0"/>
              <a:t>/</a:t>
            </a:r>
            <a:r>
              <a:rPr lang="en-US" sz="977" dirty="0" err="1"/>
              <a:t>sensitivity.html</a:t>
            </a:r>
            <a:endParaRPr lang="en-US" sz="977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1EC69-FF2B-63AA-17C5-670657682B27}"/>
              </a:ext>
            </a:extLst>
          </p:cNvPr>
          <p:cNvSpPr txBox="1"/>
          <p:nvPr/>
        </p:nvSpPr>
        <p:spPr>
          <a:xfrm>
            <a:off x="8243243" y="2720198"/>
            <a:ext cx="793784" cy="450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72" dirty="0"/>
              <a:t>Strain </a:t>
            </a:r>
          </a:p>
          <a:p>
            <a:r>
              <a:rPr lang="en-US" sz="1172" dirty="0"/>
              <a:t>sensitivity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A9EB312-13C6-F5BB-A71B-1686BA23CDF2}"/>
              </a:ext>
            </a:extLst>
          </p:cNvPr>
          <p:cNvSpPr txBox="1">
            <a:spLocks/>
          </p:cNvSpPr>
          <p:nvPr/>
        </p:nvSpPr>
        <p:spPr bwMode="auto">
          <a:xfrm>
            <a:off x="200468" y="3839649"/>
            <a:ext cx="9144000" cy="5383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defRPr>
            </a:lvl1pPr>
            <a:lvl2pPr marL="342900" indent="-3429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2pPr>
            <a:lvl3pPr marL="11430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3pPr>
            <a:lvl4pPr marL="16002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4pPr>
            <a:lvl5pPr marL="2057400" indent="-228600" defTabSz="457200"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charset="0"/>
                <a:ea typeface="ＭＳ Ｐゴシック" charset="0"/>
                <a:sym typeface="Wingdings" charset="0"/>
              </a:defRPr>
            </a:lvl9pPr>
          </a:lstStyle>
          <a:p>
            <a:pPr lvl="1">
              <a:lnSpc>
                <a:spcPct val="80000"/>
              </a:lnSpc>
              <a:buClr>
                <a:srgbClr val="FC0128"/>
              </a:buClr>
              <a:buSzPct val="75000"/>
              <a:buFont typeface="Monotype Sorts" charset="0"/>
              <a:buChar char="l"/>
            </a:pPr>
            <a:r>
              <a:rPr lang="en-US" sz="2000" b="0" i="0" dirty="0">
                <a:solidFill>
                  <a:srgbClr val="000000"/>
                </a:solidFill>
                <a:latin typeface="Calibri" charset="0"/>
                <a:cs typeface="Calibri" charset="0"/>
              </a:rPr>
              <a:t>Glitches – need more than one detector for confident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E8D3E-3ADC-03C2-37B9-B10645B1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601" y="6442907"/>
            <a:ext cx="2895600" cy="457200"/>
          </a:xfrm>
        </p:spPr>
        <p:txBody>
          <a:bodyPr/>
          <a:lstStyle/>
          <a:p>
            <a:r>
              <a:rPr lang="en-US" dirty="0" err="1"/>
              <a:t>S.Klimenko</a:t>
            </a:r>
            <a:r>
              <a:rPr lang="en-US" dirty="0"/>
              <a:t>, July 25, 2025,  Warsaw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97B37B-B8A4-1D3B-95BB-771D1C8C1D85}"/>
              </a:ext>
            </a:extLst>
          </p:cNvPr>
          <p:cNvGrpSpPr/>
          <p:nvPr/>
        </p:nvGrpSpPr>
        <p:grpSpPr>
          <a:xfrm>
            <a:off x="601168" y="991747"/>
            <a:ext cx="3176587" cy="2393397"/>
            <a:chOff x="5862639" y="1651000"/>
            <a:chExt cx="3176587" cy="2450739"/>
          </a:xfrm>
        </p:grpSpPr>
        <p:grpSp>
          <p:nvGrpSpPr>
            <p:cNvPr id="14" name="Group 10">
              <a:extLst>
                <a:ext uri="{FF2B5EF4-FFF2-40B4-BE49-F238E27FC236}">
                  <a16:creationId xmlns:a16="http://schemas.microsoft.com/office/drawing/2014/main" id="{A8118878-73CD-AE42-2658-C1BDC8856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2639" y="1651000"/>
              <a:ext cx="3068638" cy="2406650"/>
              <a:chOff x="3591" y="2336"/>
              <a:chExt cx="1933" cy="1516"/>
            </a:xfrm>
          </p:grpSpPr>
          <p:grpSp>
            <p:nvGrpSpPr>
              <p:cNvPr id="19" name="Group 11">
                <a:extLst>
                  <a:ext uri="{FF2B5EF4-FFF2-40B4-BE49-F238E27FC236}">
                    <a16:creationId xmlns:a16="http://schemas.microsoft.com/office/drawing/2014/main" id="{A79F9EC5-4FD2-3E6F-CD1E-A4FBD4DEB1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1" y="2562"/>
                <a:ext cx="1933" cy="1290"/>
                <a:chOff x="3717" y="2394"/>
                <a:chExt cx="1933" cy="1290"/>
              </a:xfrm>
            </p:grpSpPr>
            <p:sp>
              <p:nvSpPr>
                <p:cNvPr id="23" name="Line 12">
                  <a:extLst>
                    <a:ext uri="{FF2B5EF4-FFF2-40B4-BE49-F238E27FC236}">
                      <a16:creationId xmlns:a16="http://schemas.microsoft.com/office/drawing/2014/main" id="{C5CAAC37-7E4F-96E8-7151-1236551625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54" y="3162"/>
                  <a:ext cx="588" cy="52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24" name="Line 13">
                  <a:extLst>
                    <a:ext uri="{FF2B5EF4-FFF2-40B4-BE49-F238E27FC236}">
                      <a16:creationId xmlns:a16="http://schemas.microsoft.com/office/drawing/2014/main" id="{91FD8B94-C4E9-8BFF-5902-6A4A1EF60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8" y="3156"/>
                  <a:ext cx="9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26" name="Line 14">
                  <a:extLst>
                    <a:ext uri="{FF2B5EF4-FFF2-40B4-BE49-F238E27FC236}">
                      <a16:creationId xmlns:a16="http://schemas.microsoft.com/office/drawing/2014/main" id="{038937C8-1729-73F8-B2FE-2E63D1BEAC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548" y="2394"/>
                  <a:ext cx="12" cy="75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endParaRPr lang="en-US" sz="1758"/>
                </a:p>
              </p:txBody>
            </p:sp>
            <p:graphicFrame>
              <p:nvGraphicFramePr>
                <p:cNvPr id="32" name="Object 20">
                  <a:extLst>
                    <a:ext uri="{FF2B5EF4-FFF2-40B4-BE49-F238E27FC236}">
                      <a16:creationId xmlns:a16="http://schemas.microsoft.com/office/drawing/2014/main" id="{1660B05F-77A5-9EF8-5889-703E971BA0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717" y="3084"/>
                <a:ext cx="275" cy="4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" imgW="165100" imgH="241300" progId="Equation.3">
                        <p:embed/>
                      </p:oleObj>
                    </mc:Choice>
                    <mc:Fallback>
                      <p:oleObj name="Equation" r:id="rId5" imgW="165100" imgH="241300" progId="Equation.3">
                        <p:embed/>
                        <p:pic>
                          <p:nvPicPr>
                            <p:cNvPr id="42" name="Object 20">
                              <a:extLst>
                                <a:ext uri="{FF2B5EF4-FFF2-40B4-BE49-F238E27FC236}">
                                  <a16:creationId xmlns:a16="http://schemas.microsoft.com/office/drawing/2014/main" id="{2E5439CF-3D82-FAAA-C2EB-CCEB8E4245C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17" y="3084"/>
                              <a:ext cx="275" cy="4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" name="Object 21">
                  <a:extLst>
                    <a:ext uri="{FF2B5EF4-FFF2-40B4-BE49-F238E27FC236}">
                      <a16:creationId xmlns:a16="http://schemas.microsoft.com/office/drawing/2014/main" id="{81C58E50-EBD2-4FF6-35B5-43D6B76C2F1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376" y="2718"/>
                <a:ext cx="274" cy="4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7" imgW="165100" imgH="241300" progId="Equation.3">
                        <p:embed/>
                      </p:oleObj>
                    </mc:Choice>
                    <mc:Fallback>
                      <p:oleObj name="Equation" r:id="rId7" imgW="165100" imgH="241300" progId="Equation.3">
                        <p:embed/>
                        <p:pic>
                          <p:nvPicPr>
                            <p:cNvPr id="43" name="Object 21">
                              <a:extLst>
                                <a:ext uri="{FF2B5EF4-FFF2-40B4-BE49-F238E27FC236}">
                                  <a16:creationId xmlns:a16="http://schemas.microsoft.com/office/drawing/2014/main" id="{3BDFABA9-5B1D-C671-2EA7-435FD2398AE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6" y="2718"/>
                              <a:ext cx="274" cy="4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0" name="Text Box 22">
                <a:extLst>
                  <a:ext uri="{FF2B5EF4-FFF2-40B4-BE49-F238E27FC236}">
                    <a16:creationId xmlns:a16="http://schemas.microsoft.com/office/drawing/2014/main" id="{3AA03C99-2ED7-3900-D4CB-770EB8B71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5" y="2336"/>
                <a:ext cx="422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758" b="1" dirty="0"/>
                  <a:t>NULL</a:t>
                </a:r>
              </a:p>
            </p:txBody>
          </p:sp>
        </p:grp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FA5A4486-1972-A982-0305-4F0DC2C88F16}"/>
                </a:ext>
              </a:extLst>
            </p:cNvPr>
            <p:cNvSpPr/>
            <p:nvPr/>
          </p:nvSpPr>
          <p:spPr>
            <a:xfrm>
              <a:off x="5975351" y="3133364"/>
              <a:ext cx="3063875" cy="968375"/>
            </a:xfrm>
            <a:prstGeom prst="parallelogram">
              <a:avLst>
                <a:gd name="adj" fmla="val 110246"/>
              </a:avLst>
            </a:prstGeom>
            <a:solidFill>
              <a:schemeClr val="accent5">
                <a:lumMod val="5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8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98F6C8-080A-301F-6873-F8E5B852D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0883" y="2209797"/>
              <a:ext cx="709613" cy="100965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24">
              <a:extLst>
                <a:ext uri="{FF2B5EF4-FFF2-40B4-BE49-F238E27FC236}">
                  <a16:creationId xmlns:a16="http://schemas.microsoft.com/office/drawing/2014/main" id="{E0C7A94A-968B-02E2-A1E1-6EE9BA67A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5362" y="1783210"/>
              <a:ext cx="912525" cy="378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C0128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C0128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cs typeface="Symbol" charset="2"/>
                </a:rPr>
                <a:t>glitch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C5184E7-0303-F2E7-D744-4555C9E3C32B}"/>
              </a:ext>
            </a:extLst>
          </p:cNvPr>
          <p:cNvSpPr txBox="1"/>
          <p:nvPr/>
        </p:nvSpPr>
        <p:spPr>
          <a:xfrm>
            <a:off x="561127" y="1626348"/>
            <a:ext cx="1388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fundamental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noises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7" name="Line 17">
            <a:extLst>
              <a:ext uri="{FF2B5EF4-FFF2-40B4-BE49-F238E27FC236}">
                <a16:creationId xmlns:a16="http://schemas.microsoft.com/office/drawing/2014/main" id="{4B48839B-DE25-FDF6-A0B8-769881F0B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210" y="1983106"/>
            <a:ext cx="186365" cy="27713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056344D-5BAD-A1BE-86CA-E9E3D5B46A44}"/>
              </a:ext>
            </a:extLst>
          </p:cNvPr>
          <p:cNvCxnSpPr>
            <a:cxnSpLocks/>
          </p:cNvCxnSpPr>
          <p:nvPr/>
        </p:nvCxnSpPr>
        <p:spPr>
          <a:xfrm flipH="1">
            <a:off x="1778475" y="2509449"/>
            <a:ext cx="160956" cy="4951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C191D8AD-4D26-E424-A654-5894449A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650" y="2829130"/>
            <a:ext cx="912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0128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Symbol" charset="2"/>
              </a:rPr>
              <a:t>glitch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2FEE40-A2D5-0E31-9ACC-21118E7DCC9D}"/>
              </a:ext>
            </a:extLst>
          </p:cNvPr>
          <p:cNvSpPr/>
          <p:nvPr/>
        </p:nvSpPr>
        <p:spPr>
          <a:xfrm>
            <a:off x="1692308" y="2189517"/>
            <a:ext cx="499733" cy="47697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662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767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5053" y="42292"/>
            <a:ext cx="7726975" cy="505416"/>
          </a:xfrm>
          <a:noFill/>
          <a:ln/>
        </p:spPr>
        <p:txBody>
          <a:bodyPr>
            <a:noAutofit/>
          </a:bodyPr>
          <a:lstStyle/>
          <a:p>
            <a:r>
              <a:rPr lang="en-US" sz="2734" b="1" dirty="0">
                <a:solidFill>
                  <a:srgbClr val="C00000"/>
                </a:solidFill>
              </a:rPr>
              <a:t>Signal Identification</a:t>
            </a:r>
            <a:endParaRPr lang="en-US" sz="2734" dirty="0">
              <a:solidFill>
                <a:srgbClr val="C00000"/>
              </a:solidFill>
            </a:endParaRPr>
          </a:p>
        </p:txBody>
      </p:sp>
      <p:sp>
        <p:nvSpPr>
          <p:cNvPr id="907269" name="Rectangle 5"/>
          <p:cNvSpPr>
            <a:spLocks noChangeArrowheads="1"/>
          </p:cNvSpPr>
          <p:nvPr/>
        </p:nvSpPr>
        <p:spPr bwMode="auto">
          <a:xfrm>
            <a:off x="1714503" y="1537566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907270" name="Rectangle 6"/>
          <p:cNvSpPr>
            <a:spLocks noChangeArrowheads="1"/>
          </p:cNvSpPr>
          <p:nvPr/>
        </p:nvSpPr>
        <p:spPr bwMode="auto">
          <a:xfrm>
            <a:off x="3197226" y="2523592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907271" name="Rectangle 7"/>
          <p:cNvSpPr>
            <a:spLocks noChangeArrowheads="1"/>
          </p:cNvSpPr>
          <p:nvPr/>
        </p:nvSpPr>
        <p:spPr bwMode="auto">
          <a:xfrm>
            <a:off x="1714503" y="1537566"/>
            <a:ext cx="9144000" cy="3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758"/>
          </a:p>
        </p:txBody>
      </p:sp>
      <p:sp>
        <p:nvSpPr>
          <p:cNvPr id="907276" name="Line 12"/>
          <p:cNvSpPr>
            <a:spLocks noChangeShapeType="1"/>
          </p:cNvSpPr>
          <p:nvPr/>
        </p:nvSpPr>
        <p:spPr bwMode="auto">
          <a:xfrm flipH="1">
            <a:off x="1375030" y="2774142"/>
            <a:ext cx="933450" cy="8092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758"/>
          </a:p>
        </p:txBody>
      </p:sp>
      <p:sp>
        <p:nvSpPr>
          <p:cNvPr id="907277" name="Line 13"/>
          <p:cNvSpPr>
            <a:spLocks noChangeShapeType="1"/>
          </p:cNvSpPr>
          <p:nvPr/>
        </p:nvSpPr>
        <p:spPr bwMode="auto">
          <a:xfrm>
            <a:off x="2318005" y="2764840"/>
            <a:ext cx="148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758"/>
          </a:p>
        </p:txBody>
      </p:sp>
      <p:sp>
        <p:nvSpPr>
          <p:cNvPr id="907278" name="Line 14"/>
          <p:cNvSpPr>
            <a:spLocks noChangeShapeType="1"/>
          </p:cNvSpPr>
          <p:nvPr/>
        </p:nvSpPr>
        <p:spPr bwMode="auto">
          <a:xfrm flipH="1" flipV="1">
            <a:off x="2336919" y="1609609"/>
            <a:ext cx="136" cy="11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sp>
        <p:nvSpPr>
          <p:cNvPr id="907279" name="Line 15"/>
          <p:cNvSpPr>
            <a:spLocks noChangeShapeType="1"/>
          </p:cNvSpPr>
          <p:nvPr/>
        </p:nvSpPr>
        <p:spPr bwMode="auto">
          <a:xfrm flipV="1">
            <a:off x="2327530" y="2457871"/>
            <a:ext cx="896399" cy="306967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graphicFrame>
        <p:nvGraphicFramePr>
          <p:cNvPr id="90728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22730"/>
              </p:ext>
            </p:extLst>
          </p:nvPr>
        </p:nvGraphicFramePr>
        <p:xfrm>
          <a:off x="998792" y="2653214"/>
          <a:ext cx="436563" cy="62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5100" imgH="241300" progId="Equation.3">
                  <p:embed/>
                </p:oleObj>
              </mc:Choice>
              <mc:Fallback>
                <p:oleObj name="Equation" r:id="rId3" imgW="165100" imgH="241300" progId="Equation.3">
                  <p:embed/>
                  <p:pic>
                    <p:nvPicPr>
                      <p:cNvPr id="90728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792" y="2653214"/>
                        <a:ext cx="436563" cy="623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728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035471"/>
              </p:ext>
            </p:extLst>
          </p:nvPr>
        </p:nvGraphicFramePr>
        <p:xfrm>
          <a:off x="3632455" y="2085783"/>
          <a:ext cx="434975" cy="62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100" imgH="241300" progId="Equation.3">
                  <p:embed/>
                </p:oleObj>
              </mc:Choice>
              <mc:Fallback>
                <p:oleObj name="Equation" r:id="rId5" imgW="165100" imgH="241300" progId="Equation.3">
                  <p:embed/>
                  <p:pic>
                    <p:nvPicPr>
                      <p:cNvPr id="90728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455" y="2085783"/>
                        <a:ext cx="434975" cy="623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7286" name="Text Box 22"/>
          <p:cNvSpPr txBox="1">
            <a:spLocks noChangeArrowheads="1"/>
          </p:cNvSpPr>
          <p:nvPr/>
        </p:nvSpPr>
        <p:spPr bwMode="auto">
          <a:xfrm>
            <a:off x="1967760" y="1196752"/>
            <a:ext cx="669925" cy="36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0128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58" b="1" dirty="0"/>
              <a:t>NULL</a:t>
            </a:r>
          </a:p>
        </p:txBody>
      </p:sp>
      <p:sp>
        <p:nvSpPr>
          <p:cNvPr id="907287" name="Text Box 23"/>
          <p:cNvSpPr txBox="1">
            <a:spLocks noChangeArrowheads="1"/>
          </p:cNvSpPr>
          <p:nvPr/>
        </p:nvSpPr>
        <p:spPr bwMode="auto">
          <a:xfrm>
            <a:off x="2687096" y="2016826"/>
            <a:ext cx="896399" cy="39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0128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953" b="1" dirty="0">
                <a:latin typeface="Arial" charset="0"/>
              </a:rPr>
              <a:t>x=</a:t>
            </a:r>
            <a:r>
              <a:rPr lang="en-US" sz="1953" b="1" dirty="0" err="1">
                <a:latin typeface="Symbol" pitchFamily="2" charset="2"/>
              </a:rPr>
              <a:t>x</a:t>
            </a:r>
            <a:r>
              <a:rPr lang="en-US" sz="1953" b="1" dirty="0" err="1">
                <a:latin typeface="Arial" charset="0"/>
              </a:rPr>
              <a:t>+n</a:t>
            </a:r>
            <a:endParaRPr lang="en-US" sz="1953" b="1" dirty="0">
              <a:latin typeface="Arial" charset="0"/>
            </a:endParaRPr>
          </a:p>
        </p:txBody>
      </p:sp>
      <p:sp>
        <p:nvSpPr>
          <p:cNvPr id="3" name="Parallelogram 2"/>
          <p:cNvSpPr/>
          <p:nvPr/>
        </p:nvSpPr>
        <p:spPr>
          <a:xfrm>
            <a:off x="1035215" y="2688201"/>
            <a:ext cx="3063875" cy="945717"/>
          </a:xfrm>
          <a:prstGeom prst="parallelogram">
            <a:avLst>
              <a:gd name="adj" fmla="val 110246"/>
            </a:avLst>
          </a:prstGeom>
          <a:solidFill>
            <a:schemeClr val="accent5">
              <a:lumMod val="50000"/>
              <a:alpha val="7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8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27528" y="2752437"/>
            <a:ext cx="127000" cy="62014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2126403" y="3150879"/>
            <a:ext cx="338554" cy="4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0128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344" b="1" dirty="0">
                <a:solidFill>
                  <a:srgbClr val="FFFF00"/>
                </a:solidFill>
                <a:latin typeface="Symbol" charset="2"/>
                <a:cs typeface="Symbol" charset="2"/>
              </a:rPr>
              <a:t>x</a:t>
            </a:r>
            <a:endParaRPr lang="en-US" sz="2344" b="1" baseline="-25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2352931" y="2743134"/>
            <a:ext cx="482598" cy="598439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2763609" y="3088865"/>
            <a:ext cx="407484" cy="45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0128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344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x</a:t>
            </a:r>
            <a:r>
              <a:rPr lang="en-US" sz="2344" b="1" baseline="-25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cs typeface="Symbol" charset="2"/>
              </a:rPr>
              <a:t>t</a:t>
            </a:r>
            <a:endParaRPr lang="en-US" sz="2344" b="1" baseline="-25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  <a:cs typeface="Symbol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5992" y="3974353"/>
            <a:ext cx="2043636" cy="730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344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true response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  template response</a:t>
            </a: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flipV="1">
            <a:off x="2302723" y="3651642"/>
            <a:ext cx="0" cy="44770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 flipV="1">
            <a:off x="2898059" y="3577226"/>
            <a:ext cx="0" cy="80928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C9ADCB-6F39-4FE4-AA7D-8B968A02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1399" y="6265781"/>
            <a:ext cx="2895600" cy="457200"/>
          </a:xfrm>
        </p:spPr>
        <p:txBody>
          <a:bodyPr/>
          <a:lstStyle/>
          <a:p>
            <a:r>
              <a:rPr lang="en-US" dirty="0"/>
              <a:t>Klimenko, July 2025, Warsaw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CED83-9490-96F4-9AC6-AE56DC7DB961}"/>
              </a:ext>
            </a:extLst>
          </p:cNvPr>
          <p:cNvSpPr txBox="1"/>
          <p:nvPr/>
        </p:nvSpPr>
        <p:spPr>
          <a:xfrm>
            <a:off x="1548463" y="737622"/>
            <a:ext cx="20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Matched filter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64F38D-8E83-5F78-863B-6F819DA12B91}"/>
              </a:ext>
            </a:extLst>
          </p:cNvPr>
          <p:cNvGrpSpPr/>
          <p:nvPr/>
        </p:nvGrpSpPr>
        <p:grpSpPr>
          <a:xfrm>
            <a:off x="5285383" y="1227933"/>
            <a:ext cx="3106736" cy="2464776"/>
            <a:chOff x="5862639" y="1552575"/>
            <a:chExt cx="3106736" cy="2523828"/>
          </a:xfrm>
        </p:grpSpPr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B943B866-FB2A-D3E5-05D2-7B0BC30556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2639" y="1552575"/>
              <a:ext cx="3068638" cy="2505075"/>
              <a:chOff x="3591" y="2274"/>
              <a:chExt cx="1933" cy="1578"/>
            </a:xfrm>
          </p:grpSpPr>
          <p:grpSp>
            <p:nvGrpSpPr>
              <p:cNvPr id="22" name="Group 11">
                <a:extLst>
                  <a:ext uri="{FF2B5EF4-FFF2-40B4-BE49-F238E27FC236}">
                    <a16:creationId xmlns:a16="http://schemas.microsoft.com/office/drawing/2014/main" id="{71C8BF32-6F0B-A10F-1B6E-EC074969E7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1" y="2516"/>
                <a:ext cx="1933" cy="1336"/>
                <a:chOff x="3717" y="2348"/>
                <a:chExt cx="1933" cy="1336"/>
              </a:xfrm>
            </p:grpSpPr>
            <p:sp>
              <p:nvSpPr>
                <p:cNvPr id="26" name="Line 12">
                  <a:extLst>
                    <a:ext uri="{FF2B5EF4-FFF2-40B4-BE49-F238E27FC236}">
                      <a16:creationId xmlns:a16="http://schemas.microsoft.com/office/drawing/2014/main" id="{A3AA6DFF-878A-15A9-2CCE-6159BA2399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54" y="3162"/>
                  <a:ext cx="588" cy="52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27" name="Line 13">
                  <a:extLst>
                    <a:ext uri="{FF2B5EF4-FFF2-40B4-BE49-F238E27FC236}">
                      <a16:creationId xmlns:a16="http://schemas.microsoft.com/office/drawing/2014/main" id="{63CE6C92-5AB5-F35A-E3BF-D68F04861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8" y="3156"/>
                  <a:ext cx="9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28" name="Line 14">
                  <a:extLst>
                    <a:ext uri="{FF2B5EF4-FFF2-40B4-BE49-F238E27FC236}">
                      <a16:creationId xmlns:a16="http://schemas.microsoft.com/office/drawing/2014/main" id="{8B5948D8-FE3E-6673-8109-083B265247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547" y="2348"/>
                  <a:ext cx="13" cy="7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29" name="Line 15">
                  <a:extLst>
                    <a:ext uri="{FF2B5EF4-FFF2-40B4-BE49-F238E27FC236}">
                      <a16:creationId xmlns:a16="http://schemas.microsoft.com/office/drawing/2014/main" id="{472C3AB6-5A9E-8FA8-CA54-973A9D3E8B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54" y="2939"/>
                  <a:ext cx="663" cy="217"/>
                </a:xfrm>
                <a:prstGeom prst="line">
                  <a:avLst/>
                </a:prstGeom>
                <a:noFill/>
                <a:ln w="28575">
                  <a:solidFill>
                    <a:srgbClr val="FC0128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32" name="Line 16">
                  <a:extLst>
                    <a:ext uri="{FF2B5EF4-FFF2-40B4-BE49-F238E27FC236}">
                      <a16:creationId xmlns:a16="http://schemas.microsoft.com/office/drawing/2014/main" id="{E2DB7767-1FE3-5325-7B18-15A7F86B87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3168"/>
                  <a:ext cx="660" cy="282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39" name="Line 17">
                  <a:extLst>
                    <a:ext uri="{FF2B5EF4-FFF2-40B4-BE49-F238E27FC236}">
                      <a16:creationId xmlns:a16="http://schemas.microsoft.com/office/drawing/2014/main" id="{2E97B814-1675-4F5A-F7C8-7E5B4C0AF8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554" y="2472"/>
                  <a:ext cx="6" cy="684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40" name="Line 18">
                  <a:extLst>
                    <a:ext uri="{FF2B5EF4-FFF2-40B4-BE49-F238E27FC236}">
                      <a16:creationId xmlns:a16="http://schemas.microsoft.com/office/drawing/2014/main" id="{F3B206AB-730B-DE8E-AB50-75CA1A2AE5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80" y="2704"/>
                  <a:ext cx="600" cy="198"/>
                </a:xfrm>
                <a:prstGeom prst="line">
                  <a:avLst/>
                </a:prstGeom>
                <a:noFill/>
                <a:ln w="12700">
                  <a:solidFill>
                    <a:srgbClr val="6666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 sz="1758"/>
                </a:p>
              </p:txBody>
            </p:sp>
            <p:sp>
              <p:nvSpPr>
                <p:cNvPr id="41" name="Line 19">
                  <a:extLst>
                    <a:ext uri="{FF2B5EF4-FFF2-40B4-BE49-F238E27FC236}">
                      <a16:creationId xmlns:a16="http://schemas.microsoft.com/office/drawing/2014/main" id="{76CE1A87-71B6-8D33-5BE5-0598296CD6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90" y="2913"/>
                  <a:ext cx="9" cy="447"/>
                </a:xfrm>
                <a:prstGeom prst="line">
                  <a:avLst/>
                </a:prstGeom>
                <a:noFill/>
                <a:ln w="12700">
                  <a:solidFill>
                    <a:srgbClr val="6666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endParaRPr lang="en-US" sz="1758"/>
                </a:p>
              </p:txBody>
            </p:sp>
            <p:graphicFrame>
              <p:nvGraphicFramePr>
                <p:cNvPr id="42" name="Object 20">
                  <a:extLst>
                    <a:ext uri="{FF2B5EF4-FFF2-40B4-BE49-F238E27FC236}">
                      <a16:creationId xmlns:a16="http://schemas.microsoft.com/office/drawing/2014/main" id="{2E5439CF-3D82-FAAA-C2EB-CCEB8E4245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717" y="3084"/>
                <a:ext cx="275" cy="4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" imgW="165100" imgH="241300" progId="Equation.3">
                        <p:embed/>
                      </p:oleObj>
                    </mc:Choice>
                    <mc:Fallback>
                      <p:oleObj name="Equation" r:id="rId3" imgW="165100" imgH="241300" progId="Equation.3">
                        <p:embed/>
                        <p:pic>
                          <p:nvPicPr>
                            <p:cNvPr id="907284" name="Object 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17" y="3084"/>
                              <a:ext cx="275" cy="4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21">
                  <a:extLst>
                    <a:ext uri="{FF2B5EF4-FFF2-40B4-BE49-F238E27FC236}">
                      <a16:creationId xmlns:a16="http://schemas.microsoft.com/office/drawing/2014/main" id="{3BDFABA9-5B1D-C671-2EA7-435FD2398AE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376" y="2718"/>
                <a:ext cx="274" cy="4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" imgW="165100" imgH="241300" progId="Equation.3">
                        <p:embed/>
                      </p:oleObj>
                    </mc:Choice>
                    <mc:Fallback>
                      <p:oleObj name="Equation" r:id="rId5" imgW="165100" imgH="241300" progId="Equation.3">
                        <p:embed/>
                        <p:pic>
                          <p:nvPicPr>
                            <p:cNvPr id="907285" name="Object 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6" y="2718"/>
                              <a:ext cx="274" cy="4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36A2BD1C-3565-B55D-7E13-1885941898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3" y="2274"/>
                <a:ext cx="422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758" b="1" dirty="0"/>
                  <a:t>NULL</a:t>
                </a:r>
              </a:p>
            </p:txBody>
          </p:sp>
          <p:sp>
            <p:nvSpPr>
              <p:cNvPr id="24" name="Text Box 23">
                <a:extLst>
                  <a:ext uri="{FF2B5EF4-FFF2-40B4-BE49-F238E27FC236}">
                    <a16:creationId xmlns:a16="http://schemas.microsoft.com/office/drawing/2014/main" id="{E3DD461F-B678-3AB8-C4BA-C476BB41F3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7" y="2573"/>
                <a:ext cx="565" cy="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953" b="1" dirty="0">
                    <a:latin typeface="Arial" charset="0"/>
                  </a:rPr>
                  <a:t>x=</a:t>
                </a:r>
                <a:r>
                  <a:rPr lang="en-US" sz="1953" b="1" dirty="0" err="1">
                    <a:latin typeface="Symbol" pitchFamily="2" charset="2"/>
                  </a:rPr>
                  <a:t>x</a:t>
                </a:r>
                <a:r>
                  <a:rPr lang="en-US" sz="1953" b="1" dirty="0" err="1">
                    <a:latin typeface="Arial" charset="0"/>
                  </a:rPr>
                  <a:t>+n</a:t>
                </a:r>
                <a:endParaRPr lang="en-US" sz="1953" b="1" dirty="0">
                  <a:latin typeface="Arial" charset="0"/>
                </a:endParaRPr>
              </a:p>
              <a:p>
                <a:endParaRPr lang="en-US" sz="1953" b="1" dirty="0">
                  <a:latin typeface="Arial" charset="0"/>
                </a:endParaRPr>
              </a:p>
            </p:txBody>
          </p:sp>
          <p:sp>
            <p:nvSpPr>
              <p:cNvPr id="25" name="Text Box 24">
                <a:extLst>
                  <a:ext uri="{FF2B5EF4-FFF2-40B4-BE49-F238E27FC236}">
                    <a16:creationId xmlns:a16="http://schemas.microsoft.com/office/drawing/2014/main" id="{DEAC90DB-D211-A4A8-D230-854522650B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4" y="3551"/>
                <a:ext cx="262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C0128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C012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953" b="1" dirty="0" err="1">
                    <a:latin typeface="Symbol" pitchFamily="2" charset="2"/>
                  </a:rPr>
                  <a:t>x</a:t>
                </a:r>
                <a:r>
                  <a:rPr lang="en-US" sz="1953" b="1" baseline="-25000" dirty="0" err="1">
                    <a:latin typeface="Arial" charset="0"/>
                  </a:rPr>
                  <a:t>p</a:t>
                </a:r>
                <a:endParaRPr lang="en-US" sz="1953" b="1" baseline="-25000" dirty="0">
                  <a:latin typeface="Arial" charset="0"/>
                </a:endParaRPr>
              </a:p>
            </p:txBody>
          </p:sp>
        </p:grp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9FD711CD-2780-80CB-2A58-D5B3F5C7377D}"/>
                </a:ext>
              </a:extLst>
            </p:cNvPr>
            <p:cNvSpPr/>
            <p:nvPr/>
          </p:nvSpPr>
          <p:spPr>
            <a:xfrm>
              <a:off x="5905500" y="3095624"/>
              <a:ext cx="3063875" cy="968375"/>
            </a:xfrm>
            <a:prstGeom prst="parallelogram">
              <a:avLst>
                <a:gd name="adj" fmla="val 110246"/>
              </a:avLst>
            </a:prstGeom>
            <a:solidFill>
              <a:schemeClr val="accent5">
                <a:lumMod val="50000"/>
                <a:alpha val="7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8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4CB4344-3C1D-1F68-0664-9EBCB2D99237}"/>
                </a:ext>
              </a:extLst>
            </p:cNvPr>
            <p:cNvCxnSpPr/>
            <p:nvPr/>
          </p:nvCxnSpPr>
          <p:spPr>
            <a:xfrm>
              <a:off x="7191375" y="3206750"/>
              <a:ext cx="127000" cy="6350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24">
              <a:extLst>
                <a:ext uri="{FF2B5EF4-FFF2-40B4-BE49-F238E27FC236}">
                  <a16:creationId xmlns:a16="http://schemas.microsoft.com/office/drawing/2014/main" id="{8CAD3EDC-77AD-942E-5006-13B3124D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0250" y="3614738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C0128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C0128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344" b="1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x</a:t>
              </a:r>
              <a:endParaRPr lang="en-US" sz="2344" b="1" baseline="-25000" dirty="0">
                <a:solidFill>
                  <a:srgbClr val="FFFF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63E4D80-A5F6-8DDF-B3B4-64F011D44995}"/>
              </a:ext>
            </a:extLst>
          </p:cNvPr>
          <p:cNvSpPr txBox="1"/>
          <p:nvPr/>
        </p:nvSpPr>
        <p:spPr>
          <a:xfrm>
            <a:off x="5240635" y="4021563"/>
            <a:ext cx="1619546" cy="45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344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true response</a:t>
            </a:r>
          </a:p>
        </p:txBody>
      </p:sp>
      <p:sp>
        <p:nvSpPr>
          <p:cNvPr id="45" name="Line 17">
            <a:extLst>
              <a:ext uri="{FF2B5EF4-FFF2-40B4-BE49-F238E27FC236}">
                <a16:creationId xmlns:a16="http://schemas.microsoft.com/office/drawing/2014/main" id="{DCB8614C-58EA-011B-D2D1-5879D49C64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9314" y="3742611"/>
            <a:ext cx="0" cy="34976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86A197-24EE-52B6-CC9F-B94FCB43FE8C}"/>
              </a:ext>
            </a:extLst>
          </p:cNvPr>
          <p:cNvSpPr txBox="1"/>
          <p:nvPr/>
        </p:nvSpPr>
        <p:spPr>
          <a:xfrm>
            <a:off x="5240635" y="728044"/>
            <a:ext cx="3135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Model-agnostic  search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A03AA1-C1EA-43DB-CD8D-019A7BCEE334}"/>
                  </a:ext>
                </a:extLst>
              </p:cNvPr>
              <p:cNvSpPr txBox="1"/>
              <p:nvPr/>
            </p:nvSpPr>
            <p:spPr>
              <a:xfrm>
                <a:off x="372136" y="4725144"/>
                <a:ext cx="3847088" cy="1370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Detection statistics is a projection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with </a:t>
                </a:r>
                <a:r>
                  <a:rPr lang="en-US" sz="2000" dirty="0" err="1">
                    <a:latin typeface="Symbol" pitchFamily="2" charset="2"/>
                  </a:rPr>
                  <a:t>x</a:t>
                </a:r>
                <a:r>
                  <a:rPr lang="en-US" sz="2000" baseline="-25000" dirty="0" err="1"/>
                  <a:t>t</a:t>
                </a:r>
                <a:r>
                  <a:rPr lang="en-US" sz="2000" dirty="0"/>
                  <a:t> closest to </a:t>
                </a:r>
                <a:r>
                  <a:rPr lang="en-US" sz="2000" dirty="0">
                    <a:latin typeface="Symbol" pitchFamily="2" charset="2"/>
                  </a:rPr>
                  <a:t>x </a:t>
                </a:r>
                <a:r>
                  <a:rPr lang="en-US" sz="2000" dirty="0"/>
                  <a:t>(b match), excluding all x where </a:t>
                </a:r>
                <a:r>
                  <a:rPr lang="en-US" sz="2000" dirty="0" err="1">
                    <a:latin typeface="Symbol" pitchFamily="2" charset="2"/>
                  </a:rPr>
                  <a:t>x</a:t>
                </a:r>
                <a:r>
                  <a:rPr lang="en-US" sz="2000" baseline="-25000" dirty="0" err="1"/>
                  <a:t>t</a:t>
                </a:r>
                <a:r>
                  <a:rPr lang="en-US" sz="2000" dirty="0"/>
                  <a:t> </a:t>
                </a:r>
                <a:r>
                  <a:rPr lang="en-US" sz="2000" dirty="0">
                    <a:latin typeface="Symbol" pitchFamily="2" charset="2"/>
                  </a:rPr>
                  <a:t>= 0</a:t>
                </a:r>
              </a:p>
              <a:p>
                <a:pPr algn="ctr"/>
                <a:r>
                  <a:rPr lang="en-US" sz="2000" dirty="0"/>
                  <a:t>Can recover signals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A03AA1-C1EA-43DB-CD8D-019A7BCEE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36" y="4725144"/>
                <a:ext cx="3847088" cy="1370503"/>
              </a:xfrm>
              <a:prstGeom prst="rect">
                <a:avLst/>
              </a:prstGeom>
              <a:blipFill>
                <a:blip r:embed="rId7"/>
                <a:stretch>
                  <a:fillRect l="-1316" t="-2752" r="-987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0D6CC1D8-5753-920B-EB16-7DFF9B9E500A}"/>
              </a:ext>
            </a:extLst>
          </p:cNvPr>
          <p:cNvSpPr/>
          <p:nvPr/>
        </p:nvSpPr>
        <p:spPr>
          <a:xfrm>
            <a:off x="2103064" y="2519426"/>
            <a:ext cx="499733" cy="47697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662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CDE597-B902-00AC-EE73-FA8FCC722248}"/>
              </a:ext>
            </a:extLst>
          </p:cNvPr>
          <p:cNvSpPr txBox="1"/>
          <p:nvPr/>
        </p:nvSpPr>
        <p:spPr>
          <a:xfrm>
            <a:off x="1221770" y="2109738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noise </a:t>
            </a:r>
            <a:r>
              <a:rPr lang="en-US" b="1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id="{1F2A1D45-6737-AF7C-736A-F655DA574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4966" y="2313015"/>
            <a:ext cx="186365" cy="27713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7634953-BE40-B5D6-FA5A-6219787E7253}"/>
              </a:ext>
            </a:extLst>
          </p:cNvPr>
          <p:cNvSpPr/>
          <p:nvPr/>
        </p:nvSpPr>
        <p:spPr>
          <a:xfrm>
            <a:off x="6376523" y="2521825"/>
            <a:ext cx="499733" cy="47697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662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6B06B4-C339-67F2-D904-2D2C3A720EB2}"/>
              </a:ext>
            </a:extLst>
          </p:cNvPr>
          <p:cNvSpPr txBox="1"/>
          <p:nvPr/>
        </p:nvSpPr>
        <p:spPr>
          <a:xfrm>
            <a:off x="5495229" y="2112137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noise </a:t>
            </a:r>
            <a:r>
              <a:rPr lang="en-US" b="1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58" name="Line 17">
            <a:extLst>
              <a:ext uri="{FF2B5EF4-FFF2-40B4-BE49-F238E27FC236}">
                <a16:creationId xmlns:a16="http://schemas.microsoft.com/office/drawing/2014/main" id="{07C1889F-F7A1-16AD-E63F-1AF5C0FD2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8425" y="2315414"/>
            <a:ext cx="186365" cy="27713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758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6BDEEED-C5FA-8AA1-289F-6A21E03485BD}"/>
                  </a:ext>
                </a:extLst>
              </p:cNvPr>
              <p:cNvSpPr txBox="1"/>
              <p:nvPr/>
            </p:nvSpPr>
            <p:spPr>
              <a:xfrm>
                <a:off x="4747592" y="4674701"/>
                <a:ext cx="4153900" cy="1654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First, localize excess power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&gt;</m:t>
                    </m:r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2000" dirty="0"/>
                  <a:t> with a time-frequency transform</a:t>
                </a:r>
              </a:p>
              <a:p>
                <a:pPr algn="ctr"/>
                <a:r>
                  <a:rPr lang="en-US" sz="2000" dirty="0"/>
                  <a:t>Then, find detection statistics as the best projection of </a:t>
                </a:r>
                <a:r>
                  <a:rPr lang="en-US" sz="2000" b="1" dirty="0"/>
                  <a:t>x</a:t>
                </a:r>
                <a:r>
                  <a:rPr lang="en-US" sz="2000" dirty="0"/>
                  <a:t>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sz="2000" dirty="0"/>
                  <a:t> plane</a:t>
                </a:r>
              </a:p>
              <a:p>
                <a:pPr algn="ctr"/>
                <a:r>
                  <a:rPr lang="en-US" sz="2000" dirty="0"/>
                  <a:t>(maximum likelihood solution)</a:t>
                </a: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6BDEEED-C5FA-8AA1-289F-6A21E0348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592" y="4674701"/>
                <a:ext cx="4153900" cy="1654364"/>
              </a:xfrm>
              <a:prstGeom prst="rect">
                <a:avLst/>
              </a:prstGeom>
              <a:blipFill>
                <a:blip r:embed="rId8"/>
                <a:stretch>
                  <a:fillRect l="-305" t="-763" r="-610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14700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447358</TotalTime>
  <Words>2679</Words>
  <Application>Microsoft Macintosh PowerPoint</Application>
  <PresentationFormat>On-screen Show (4:3)</PresentationFormat>
  <Paragraphs>491</Paragraphs>
  <Slides>27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Book Antiqua</vt:lpstr>
      <vt:lpstr>Calibri</vt:lpstr>
      <vt:lpstr>Cambria Math</vt:lpstr>
      <vt:lpstr>Monotype Sorts</vt:lpstr>
      <vt:lpstr>Symbol</vt:lpstr>
      <vt:lpstr>Times New Roman</vt:lpstr>
      <vt:lpstr>Wingdings</vt:lpstr>
      <vt:lpstr>Tema di Office</vt:lpstr>
      <vt:lpstr>Equation</vt:lpstr>
      <vt:lpstr>PowerPoint Presentation</vt:lpstr>
      <vt:lpstr>PowerPoint Presentation</vt:lpstr>
      <vt:lpstr>PowerPoint Presentation</vt:lpstr>
      <vt:lpstr>Detector Response FxH</vt:lpstr>
      <vt:lpstr>PowerPoint Presentation</vt:lpstr>
      <vt:lpstr>GW polarizations</vt:lpstr>
      <vt:lpstr>PowerPoint Presentation</vt:lpstr>
      <vt:lpstr>PowerPoint Presentation</vt:lpstr>
      <vt:lpstr>Signal Identification</vt:lpstr>
      <vt:lpstr>Time-frequency analysis</vt:lpstr>
      <vt:lpstr>Time-Frequency Distribution P(ω,t)=〖|x ̂(ω,t)|〗^2</vt:lpstr>
      <vt:lpstr>Wavescan Transform</vt:lpstr>
      <vt:lpstr>GW150914 and GW170817</vt:lpstr>
      <vt:lpstr>PowerPoint Presentation</vt:lpstr>
      <vt:lpstr>Identification of transient events</vt:lpstr>
      <vt:lpstr>Initial cluster analysis</vt:lpstr>
      <vt:lpstr>Initial Cluster Selection </vt:lpstr>
      <vt:lpstr>Event defragmentation</vt:lpstr>
      <vt:lpstr>Reconstruction</vt:lpstr>
      <vt:lpstr>Factors limiting CCSN detection</vt:lpstr>
      <vt:lpstr>Enhancing CCSN detection</vt:lpstr>
      <vt:lpstr>Pattern recognition</vt:lpstr>
      <vt:lpstr>Summary</vt:lpstr>
      <vt:lpstr>PowerPoint Presentation</vt:lpstr>
      <vt:lpstr>Detector response to a GW signal</vt:lpstr>
      <vt:lpstr>PowerPoint Presentation</vt:lpstr>
      <vt:lpstr>Signal reconstruction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gVedovato</dc:creator>
  <cp:lastModifiedBy>Klimenko, Sergey</cp:lastModifiedBy>
  <cp:revision>1548</cp:revision>
  <cp:lastPrinted>2024-01-23T17:00:45Z</cp:lastPrinted>
  <dcterms:created xsi:type="dcterms:W3CDTF">2014-05-20T11:39:29Z</dcterms:created>
  <dcterms:modified xsi:type="dcterms:W3CDTF">2025-07-25T09:55:48Z</dcterms:modified>
</cp:coreProperties>
</file>