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60" r:id="rId1"/>
  </p:sldMasterIdLst>
  <p:notesMasterIdLst>
    <p:notesMasterId r:id="rId52"/>
  </p:notesMasterIdLst>
  <p:handoutMasterIdLst>
    <p:handoutMasterId r:id="rId53"/>
  </p:handoutMasterIdLst>
  <p:sldIdLst>
    <p:sldId id="256" r:id="rId2"/>
    <p:sldId id="602" r:id="rId3"/>
    <p:sldId id="672" r:id="rId4"/>
    <p:sldId id="651" r:id="rId5"/>
    <p:sldId id="654" r:id="rId6"/>
    <p:sldId id="587" r:id="rId7"/>
    <p:sldId id="669" r:id="rId8"/>
    <p:sldId id="652" r:id="rId9"/>
    <p:sldId id="653" r:id="rId10"/>
    <p:sldId id="680" r:id="rId11"/>
    <p:sldId id="687" r:id="rId12"/>
    <p:sldId id="673" r:id="rId13"/>
    <p:sldId id="686" r:id="rId14"/>
    <p:sldId id="681" r:id="rId15"/>
    <p:sldId id="689" r:id="rId16"/>
    <p:sldId id="666" r:id="rId17"/>
    <p:sldId id="675" r:id="rId18"/>
    <p:sldId id="540" r:id="rId19"/>
    <p:sldId id="678" r:id="rId20"/>
    <p:sldId id="670" r:id="rId21"/>
    <p:sldId id="683" r:id="rId22"/>
    <p:sldId id="598" r:id="rId23"/>
    <p:sldId id="592" r:id="rId24"/>
    <p:sldId id="608" r:id="rId25"/>
    <p:sldId id="612" r:id="rId26"/>
    <p:sldId id="472" r:id="rId27"/>
    <p:sldId id="665" r:id="rId28"/>
    <p:sldId id="690" r:id="rId29"/>
    <p:sldId id="691" r:id="rId30"/>
    <p:sldId id="596" r:id="rId31"/>
    <p:sldId id="684" r:id="rId32"/>
    <p:sldId id="547" r:id="rId33"/>
    <p:sldId id="682" r:id="rId34"/>
    <p:sldId id="655" r:id="rId35"/>
    <p:sldId id="657" r:id="rId36"/>
    <p:sldId id="649" r:id="rId37"/>
    <p:sldId id="647" r:id="rId38"/>
    <p:sldId id="650" r:id="rId39"/>
    <p:sldId id="613" r:id="rId40"/>
    <p:sldId id="661" r:id="rId41"/>
    <p:sldId id="660" r:id="rId42"/>
    <p:sldId id="662" r:id="rId43"/>
    <p:sldId id="674" r:id="rId44"/>
    <p:sldId id="688" r:id="rId45"/>
    <p:sldId id="685" r:id="rId46"/>
    <p:sldId id="668" r:id="rId47"/>
    <p:sldId id="664" r:id="rId48"/>
    <p:sldId id="584" r:id="rId49"/>
    <p:sldId id="597" r:id="rId50"/>
    <p:sldId id="55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3DDE"/>
    <a:srgbClr val="D135C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スタイル/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テーマ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7AC3CCA-C797-4891-BE02-D94E43425B78}" styleName="中間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034E78-7F5D-4C2E-B375-FC64B27BC917}" styleName="濃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スタイルなし/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テーマ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淡色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28" autoAdjust="0"/>
    <p:restoredTop sz="96534" autoAdjust="0"/>
  </p:normalViewPr>
  <p:slideViewPr>
    <p:cSldViewPr snapToGrid="0" snapToObjects="1">
      <p:cViewPr varScale="1">
        <p:scale>
          <a:sx n="102" d="100"/>
          <a:sy n="102" d="100"/>
        </p:scale>
        <p:origin x="200" y="9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Palatino"/>
              <a:ea typeface="Palatino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0039E-993D-334B-9A9F-9E642FC9C3FE}" type="datetime1">
              <a:rPr kumimoji="1" lang="ja-JP" altLang="en-US" smtClean="0">
                <a:latin typeface="Palatino"/>
                <a:ea typeface="Palatino"/>
              </a:rPr>
              <a:t>2025/7/11</a:t>
            </a:fld>
            <a:endParaRPr kumimoji="1" lang="ja-JP" altLang="en-US" dirty="0">
              <a:latin typeface="Palatino"/>
              <a:ea typeface="Palatino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Palatino"/>
              <a:ea typeface="Palatino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B7034-F066-3C43-A744-74EC0C1AD507}" type="slidenum">
              <a:rPr kumimoji="1" lang="ja-JP" altLang="en-US" smtClean="0">
                <a:latin typeface="Palatino"/>
                <a:ea typeface="Palatino"/>
              </a:rPr>
              <a:t>‹#›</a:t>
            </a:fld>
            <a:endParaRPr kumimoji="1" lang="ja-JP" altLang="en-US" dirty="0">
              <a:latin typeface="Palatino"/>
              <a:ea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0390836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alatino"/>
                <a:ea typeface="Palatino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alatino"/>
                <a:ea typeface="Palatino"/>
              </a:defRPr>
            </a:lvl1pPr>
          </a:lstStyle>
          <a:p>
            <a:fld id="{F6AC70FC-E34B-1E47-8AE9-6D9F869082FB}" type="datetime1">
              <a:rPr kumimoji="1" lang="ja-JP" altLang="en-US" smtClean="0"/>
              <a:t>2025/7/11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alatino"/>
                <a:ea typeface="Palatino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alatino"/>
                <a:ea typeface="Palatino"/>
              </a:defRPr>
            </a:lvl1pPr>
          </a:lstStyle>
          <a:p>
            <a:fld id="{73B29B88-3749-AD4D-8163-860F0B4C5F5B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2629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Palatino"/>
        <a:ea typeface="Palatino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Palatino"/>
        <a:ea typeface="Palatino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Palatino"/>
        <a:ea typeface="Palatino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Palatino"/>
        <a:ea typeface="Palatino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Palatino"/>
        <a:ea typeface="Palatino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045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6F1F-8BBC-5751-374A-4FABF1A36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BA65526-9BDC-62C8-4154-BE22F3D33C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3071DB-C85C-1462-40B9-08044C3DE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2AAC6F-3FEA-E2B9-98D7-5F565E8522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6903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2D18-64F7-F5FA-BC90-11F029F37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5218D01-7C72-5B39-984D-1FC3A6B65B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3A3E41C-0561-BBCE-2822-CE26335F1F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297453-B8C2-873C-D23B-9C036C3471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18690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E20E5-8AFE-6A5A-1F80-8994676AA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B3A390C-8B4E-DB3B-20D9-227097455F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FAA1AEE-7C4A-76B1-59E0-895601B18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49D6C8B-6FC9-6AA4-814B-F9D13CDF54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2875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8F401-61E9-BD4C-D0AC-3BC0734D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060ADA-10EC-7706-C284-7BC434C0B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D2E442E-BD7E-DF99-5D9B-B192F627B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A75482-A764-842A-1900-6C89CC48B4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2297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10DE8-6E00-2C20-5C8E-E129AFB5C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7125BA-A525-99F9-390F-90740E392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87056FC-1496-2CFB-DDC6-FFF826964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854205-CAD3-E4DE-5D2E-228AF9628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677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31A1B-2161-7CA1-47E6-0118133B7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7A63FF-0C95-3F26-57E4-14F15D1DB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186A80-FCD5-84A0-7104-893530A23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6FC156-640C-B73A-BDF6-7E5DDC48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231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2C184-F4D4-63B3-1280-4AF6AC7A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DD6CC5-B9C4-9833-54DE-2DD0C3FCE8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C14344B-BEE8-3ED7-2D48-47710D040D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2F87FA-D3C4-2FF5-4155-3C405D9F66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826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5651-C6D5-7C13-B6E3-80C78755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E8AB93-ECBF-05B1-2F09-81DCAD57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6802A0-9F5B-55EE-2951-F50D75FD2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060132-EE8A-F5E3-6622-647D596DB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516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F5C93-5B06-B4ED-D733-225A059FD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CA66BA0-3A47-700B-764E-6BCF9126B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B31630E-F3F4-39E9-AE2D-B8BDA243C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C17F0DB-B03C-90E2-B248-9C5A1A0CB9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19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436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D140A-E87B-B94C-D68E-29B5B027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2FB4BE6-9DCE-2D5A-0E5B-54F82B396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38E687-D98C-2350-C92E-E4B2329E2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94549BD-20E5-E51D-0477-BC82F08DE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14598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983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976680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58A3E-5699-988D-2E30-BF11E0BF8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1EAE65-308F-C7B8-78CF-C7B58C4449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CC6373-A4AE-4981-9B95-E579696B1E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252F3EA-9918-507E-B193-1BD8E6BE1B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3899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0880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C4294-3380-5B52-DFBD-FD0869EDB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F1E98EB-5F96-9111-79C1-AD259D02C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7C8BB9-ADA5-2559-8307-5BF1EB4E9A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23D122-46B1-CE58-D77B-D83D12570B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81362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C63DF-E754-FD44-0026-F7DF19AB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BC672B5-2DAD-3E68-05F5-02CF4A3DFE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B997D3-8CE2-78D2-C6EC-19BEC22F9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FA3A49-B5FE-D719-A98A-BFD48B7579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30066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</a:t>
            </a:r>
            <a:r>
              <a:rPr kumimoji="1" lang="en-US" altLang="ja-JP" dirty="0" err="1"/>
              <a:t>CCSNe</a:t>
            </a:r>
            <a:r>
              <a:rPr kumimoji="1" lang="en-US" altLang="ja-JP" dirty="0"/>
              <a:t>, there are three types of neutrino oscillations.</a:t>
            </a:r>
          </a:p>
          <a:p>
            <a:r>
              <a:rPr kumimoji="1" lang="en-US" altLang="ja-JP" dirty="0"/>
              <a:t>Vacuum and matter oscillations are linear effects and well-known by many experimental efforts, while collective neutrino oscillation is nonlinear effect induced by the neutrino-neutrino interactions.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45660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372BE-3D86-5CAB-A111-737C94477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88AA7A-6A1C-44DC-7BF8-FAB6C52CC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1EF5E9-4842-5C30-A4CA-3A672DFF3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In </a:t>
            </a:r>
            <a:r>
              <a:rPr kumimoji="1" lang="en-US" altLang="ja-JP" dirty="0" err="1"/>
              <a:t>CCSNe</a:t>
            </a:r>
            <a:r>
              <a:rPr kumimoji="1" lang="en-US" altLang="ja-JP" dirty="0"/>
              <a:t>, there are three types of neutrino oscillations.</a:t>
            </a:r>
          </a:p>
          <a:p>
            <a:r>
              <a:rPr kumimoji="1" lang="en-US" altLang="ja-JP" dirty="0"/>
              <a:t>Vacuum and matter oscillations are linear effects and well-known by many experimental efforts, while collective neutrino oscillation is nonlinear effect induced by the neutrino-neutrino interactions.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5D8E4A-3736-4593-FA80-ADEBAAD1B1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2829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BB2B1-CBC9-71FF-8B41-D53343243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C2C1E3-FAA9-B1B1-26E5-D0F82775C5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E99D6A-F9B8-1942-FB03-F9F77453C5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8ED61ED-6886-85B7-909E-C73E1D7BB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37455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C61C-61DA-A1CE-8094-C72E146D0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A73B5A-CB21-B212-6328-B9B8462429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E352855-83FC-B23F-AF36-9EC3E9451A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96AD4A-20B5-8D6C-6325-3CA527C22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29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51891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6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37C69-670F-8A2A-D08D-BC503DD8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94D980-7D24-FBBB-3FA4-73AB471B3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142398B-5C80-47BC-7F9A-076FED3A0E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5E9DFBC-C4A4-0068-8B84-17D565628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53517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6938-9DF1-7852-FA28-24B1D5EC5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710E07D-9059-D737-7298-5FCC4783D1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DC3051-58E2-5661-AA67-9EC8A3308E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77F7BC-9B56-545E-10F9-B554AF689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107749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91172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A9242-0D61-83D3-F0CB-3AC9F72E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2EB461-D106-3396-9B53-88E2B7C4A3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51F622-CE9E-BDC0-9B79-E183D7513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785DC2-9EA9-A208-99B3-F7E537AE57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94634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9E70B-067D-C417-343B-A255597D0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E18652-47EC-901A-99CD-5EC77E9315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F107F95-3A40-DC04-56C6-4B4D19FDF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BB9DC8-AF3F-9B8C-AC69-EADDE76C1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877978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8B90C-DE6C-69DA-2627-2AE44EA5E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E4FB213-AEC5-E1C2-9E74-93B8C41D2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9EB544-A323-E073-F681-6792E0E1A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AB4D78-6A27-6735-B420-9989A29F9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76589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05053-CB94-E106-77E7-68940A16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E4D32A-3A1B-2D4A-C067-5D4C1036C9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E5F7D93-632D-D62C-328F-E4E90C12E9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F0780E-8C29-A0CF-EB23-740F53A56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6758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75651-C6D5-7C13-B6E3-80C787550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E8AB93-ECBF-05B1-2F09-81DCAD57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6802A0-9F5B-55EE-2951-F50D75FD2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C060132-EE8A-F5E3-6622-647D596DB0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535160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1A9FF1-4B7C-E44D-8B7E-96318A03A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D0F069-215B-77D2-BCD2-2247F756D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98EB9C3-333A-3A13-F12E-FFDB6744A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F20009-138F-DF8E-8E2D-0B81B3FA1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63426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304B4-D99C-425C-62E2-6993D8438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1FC0D2-10DC-119D-0ED5-00C171E35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0D8077-DC64-6F5F-85E6-D1325FE21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692E47D-9EFD-DBC8-B287-CB9478B8C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39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10799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1EBBB-290B-3E72-06C8-F5B857E27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95DF45A-5BDA-7404-6D37-273346057F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3624AF-5B74-8636-F741-C8946FEB9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4D08EF-63BA-1B93-52BF-938DD5DF5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564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F2A6E-1AD8-22E5-83B0-AE8E05D04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530538A-D1D6-240B-CC37-6E5E3EBFD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49ACE1-51CA-0CCD-3C37-EB67DE143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D90BBF-F283-37B7-CBC6-E71C3DC0C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924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30A83-B9D5-337B-9B7B-924904B5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484F98-F082-88AA-98F7-BF9A97BE6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4C21F07-BD51-09F9-256A-D50A99F29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32058D6-C902-594F-D2EC-A465815F7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8780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4F0141-BF43-371E-D8F8-988C76FD2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E673EA2-9080-14F1-081B-EC54DDE672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DCB56E-2D55-B098-0F68-2D63F4A196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FA704F-E6EE-654A-24A8-B5C2FAB060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35704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31A1B-2161-7CA1-47E6-0118133B7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7A63FF-0C95-3F26-57E4-14F15D1DB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186A80-FCD5-84A0-7104-893530A23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6FC156-640C-B73A-BDF6-7E5DDC482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23161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0D5DA-0F93-FA13-C273-2494A5A5FC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10303B1-0DD3-CA0F-6FCA-9ED6AA6A2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5CD6BFF-AD03-91DF-586F-145E67D323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22C3B3-F05C-2C6C-6201-4E5E7C03D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1944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9F866-D2CA-1D05-340C-F399E6149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6AD6037-0917-1DD6-DF48-ACE73D860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F72F68A-906E-A7C2-7ECB-E759B422E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3C10662-AC15-D5C5-86C7-BE571E024D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75543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FED0-BD22-FCDA-DC45-D3817F226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916E97-36D6-49CA-C7D5-EF094F7F88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D47D48C-73A4-B7BC-F7C6-F81684C96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0E48E8-C1B1-2741-8BBE-7C7CAAA91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602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F7152-4867-1F30-6FD2-A4C47F2C2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39ACF50-B887-F9A3-9990-4D6019EDC0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B98A6E-13B1-42B2-9972-ACA866F774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B41431-F52D-9710-F1B4-7BCACAB62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67276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5940522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49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36601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50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25862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355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9641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C8E6-4E6F-0449-8C32-62AEA2ED8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69AF4FE-31C4-DF59-CFBF-869A8C8649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552B2B9-DEAF-99C7-6C15-36465AF1B2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794E71-E625-A7DD-6473-55BDBA58B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844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9FB49-D1DE-A8A6-3B06-541C7C9AB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6D3EE82-B299-1B55-9773-6CAB5AC509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AEF6046-7A01-BE3C-0668-BB6C494C3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D7BFFC-D008-1E98-E2F4-7C3B14C6A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2403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B29B88-3749-AD4D-8163-860F0B4C5F5B}" type="slidenum">
              <a:rPr kumimoji="1" lang="ja-JP" altLang="en-US" smtClean="0"/>
              <a:pPr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507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51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Flavor Conversion @ Warsaw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3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85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Flavor Conversion @ Warsaw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64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770947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ja-JP" altLang="en-US"/>
              <a:t>　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 dirty="0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 dirty="0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 dirty="0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 dirty="0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26" y="6467562"/>
            <a:ext cx="2057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62822"/>
            <a:ext cx="3086100" cy="365125"/>
          </a:xfrm>
        </p:spPr>
        <p:txBody>
          <a:bodyPr/>
          <a:lstStyle/>
          <a:p>
            <a:r>
              <a:rPr lang="en-US" altLang="ja-JP" dirty="0"/>
              <a:t>Neutrino Flavor Conversion @ Warsaw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74074" y="6462822"/>
            <a:ext cx="2057400" cy="365125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0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Flavor Conversion @ Warsaw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2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Neutrino Flavor Conversion @ Warsaw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29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597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9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19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ea typeface="Palatino"/>
              </a:rPr>
              <a:t>Neutrino Flavor Conversion @ Warsaw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8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Neutrino Flavor Conversion @ Warsaw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8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png"/><Relationship Id="rId10" Type="http://schemas.openxmlformats.org/officeDocument/2006/relationships/image" Target="../media/image35.e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13" Type="http://schemas.openxmlformats.org/officeDocument/2006/relationships/image" Target="../media/image53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11" Type="http://schemas.openxmlformats.org/officeDocument/2006/relationships/image" Target="../media/image51.emf"/><Relationship Id="rId5" Type="http://schemas.openxmlformats.org/officeDocument/2006/relationships/image" Target="../media/image45.emf"/><Relationship Id="rId10" Type="http://schemas.openxmlformats.org/officeDocument/2006/relationships/image" Target="../media/image50.emf"/><Relationship Id="rId4" Type="http://schemas.openxmlformats.org/officeDocument/2006/relationships/image" Target="../media/image44.emf"/><Relationship Id="rId9" Type="http://schemas.openxmlformats.org/officeDocument/2006/relationships/image" Target="../media/image49.emf"/><Relationship Id="rId1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7" Type="http://schemas.openxmlformats.org/officeDocument/2006/relationships/image" Target="../media/image7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8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8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8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7" Type="http://schemas.openxmlformats.org/officeDocument/2006/relationships/image" Target="../media/image9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e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100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102.emf"/><Relationship Id="rId10" Type="http://schemas.openxmlformats.org/officeDocument/2006/relationships/image" Target="../media/image104.emf"/><Relationship Id="rId4" Type="http://schemas.openxmlformats.org/officeDocument/2006/relationships/image" Target="../media/image101.emf"/><Relationship Id="rId9" Type="http://schemas.openxmlformats.org/officeDocument/2006/relationships/image" Target="../media/image10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3.emf"/><Relationship Id="rId7" Type="http://schemas.openxmlformats.org/officeDocument/2006/relationships/image" Target="../media/image4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45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emf"/><Relationship Id="rId5" Type="http://schemas.openxmlformats.org/officeDocument/2006/relationships/image" Target="../media/image104.emf"/><Relationship Id="rId4" Type="http://schemas.openxmlformats.org/officeDocument/2006/relationships/image" Target="../media/image45.emf"/><Relationship Id="rId9" Type="http://schemas.openxmlformats.org/officeDocument/2006/relationships/image" Target="../media/image105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7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11" Type="http://schemas.openxmlformats.org/officeDocument/2006/relationships/image" Target="../media/image104.emf"/><Relationship Id="rId5" Type="http://schemas.openxmlformats.org/officeDocument/2006/relationships/image" Target="../media/image108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47.emf"/><Relationship Id="rId4" Type="http://schemas.openxmlformats.org/officeDocument/2006/relationships/image" Target="../media/image4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3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112.png"/><Relationship Id="rId4" Type="http://schemas.openxmlformats.org/officeDocument/2006/relationships/image" Target="../media/image44.emf"/><Relationship Id="rId9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5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1.emf"/><Relationship Id="rId10" Type="http://schemas.openxmlformats.org/officeDocument/2006/relationships/image" Target="../media/image112.png"/><Relationship Id="rId4" Type="http://schemas.openxmlformats.org/officeDocument/2006/relationships/image" Target="../media/image44.emf"/><Relationship Id="rId9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emf"/><Relationship Id="rId5" Type="http://schemas.openxmlformats.org/officeDocument/2006/relationships/image" Target="../media/image57.emf"/><Relationship Id="rId4" Type="http://schemas.openxmlformats.org/officeDocument/2006/relationships/image" Target="../media/image45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115.emf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5.emf"/><Relationship Id="rId4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emf"/><Relationship Id="rId4" Type="http://schemas.openxmlformats.org/officeDocument/2006/relationships/image" Target="../media/image11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4.emf"/><Relationship Id="rId7" Type="http://schemas.openxmlformats.org/officeDocument/2006/relationships/image" Target="NUL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emf"/><Relationship Id="rId5" Type="http://schemas.openxmlformats.org/officeDocument/2006/relationships/image" Target="../media/image131.emf"/><Relationship Id="rId4" Type="http://schemas.openxmlformats.org/officeDocument/2006/relationships/image" Target="../media/image1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08000" y="786782"/>
            <a:ext cx="8128000" cy="2570175"/>
          </a:xfrm>
        </p:spPr>
        <p:txBody>
          <a:bodyPr anchor="ctr">
            <a:noAutofit/>
          </a:bodyPr>
          <a:lstStyle/>
          <a:p>
            <a:r>
              <a:rPr lang="en-US" altLang="ja-JP" sz="4000" b="1" dirty="0"/>
              <a:t>Neutrino Flavor Conversion</a:t>
            </a:r>
            <a:br>
              <a:rPr lang="en-US" altLang="ja-JP" sz="4000" b="1" dirty="0"/>
            </a:br>
            <a:r>
              <a:rPr lang="en-US" altLang="ja-JP" sz="4000" b="1" dirty="0"/>
              <a:t> in Supernovae:</a:t>
            </a:r>
            <a:br>
              <a:rPr lang="en-US" altLang="ja-JP" sz="4000" b="1" dirty="0"/>
            </a:br>
            <a:r>
              <a:rPr lang="en-US" altLang="ja-JP" sz="4000" b="1" dirty="0"/>
              <a:t>Quantum Kinetics</a:t>
            </a:r>
            <a:br>
              <a:rPr lang="en-US" altLang="ja-JP" sz="4000" b="1" dirty="0"/>
            </a:br>
            <a:r>
              <a:rPr lang="en-US" altLang="ja-JP" sz="4000" b="1" dirty="0"/>
              <a:t> and Astrophysical Implications</a:t>
            </a:r>
            <a:endParaRPr lang="ja-JP" altLang="en-US" sz="2500" b="1" dirty="0">
              <a:cs typeface="Palatino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8000" y="3692329"/>
            <a:ext cx="8128000" cy="855228"/>
          </a:xfrm>
        </p:spPr>
        <p:txBody>
          <a:bodyPr>
            <a:normAutofit/>
          </a:bodyPr>
          <a:lstStyle/>
          <a:p>
            <a:r>
              <a:rPr lang="en-US" altLang="ja-JP" b="1" dirty="0">
                <a:solidFill>
                  <a:schemeClr val="tx1"/>
                </a:solidFill>
                <a:latin typeface="Georgia" panose="02040502050405020303" pitchFamily="18" charset="0"/>
                <a:cs typeface="Palatino"/>
              </a:rPr>
              <a:t>Masamichi ZAIZEN</a:t>
            </a:r>
          </a:p>
          <a:p>
            <a:r>
              <a:rPr lang="en-US" altLang="ja-JP" sz="2000" dirty="0">
                <a:solidFill>
                  <a:schemeClr val="tx1"/>
                </a:solidFill>
                <a:latin typeface="Georgia" panose="02040502050405020303" pitchFamily="18" charset="0"/>
                <a:cs typeface="Palatino"/>
              </a:rPr>
              <a:t>Postdoc, Univ. of Tokyo in Japan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5925464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ea typeface="Palatino"/>
                <a:cs typeface="Palatino"/>
              </a:rPr>
              <a:t>SN2025gw: First IGWN Symposium on Core Collapse Supernova</a:t>
            </a:r>
          </a:p>
          <a:p>
            <a:pPr algn="ctr"/>
            <a:r>
              <a:rPr kumimoji="1" lang="en-US" altLang="ja-JP" b="1" dirty="0">
                <a:ea typeface="Palatino"/>
                <a:cs typeface="Palatino"/>
              </a:rPr>
              <a:t>Gravitational Wave Theory and Detection </a:t>
            </a:r>
          </a:p>
          <a:p>
            <a:pPr algn="ctr"/>
            <a:r>
              <a:rPr kumimoji="1" lang="en-US" altLang="ja-JP" sz="1400" i="1" dirty="0">
                <a:ea typeface="Palatino"/>
                <a:cs typeface="Palatino"/>
              </a:rPr>
              <a:t>University of Warsaw on Jul. 22, 2025</a:t>
            </a:r>
          </a:p>
        </p:txBody>
      </p:sp>
      <p:sp>
        <p:nvSpPr>
          <p:cNvPr id="4" name="サブタイトル 2">
            <a:extLst>
              <a:ext uri="{FF2B5EF4-FFF2-40B4-BE49-F238E27FC236}">
                <a16:creationId xmlns:a16="http://schemas.microsoft.com/office/drawing/2014/main" id="{EA87C385-A188-C5B8-8A4F-24404EDF1993}"/>
              </a:ext>
            </a:extLst>
          </p:cNvPr>
          <p:cNvSpPr txBox="1">
            <a:spLocks/>
          </p:cNvSpPr>
          <p:nvPr/>
        </p:nvSpPr>
        <p:spPr>
          <a:xfrm>
            <a:off x="508000" y="4967186"/>
            <a:ext cx="8128000" cy="723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Palatino"/>
                <a:ea typeface="Palatino"/>
                <a:cs typeface="+mn-cs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Palatino"/>
                <a:ea typeface="Palatino"/>
                <a:cs typeface="+mn-cs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Palatino"/>
                <a:ea typeface="Palatino"/>
                <a:cs typeface="+mn-cs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Palatino"/>
                <a:ea typeface="Palatino"/>
                <a:cs typeface="+mn-cs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Palatino"/>
                <a:ea typeface="Palatino"/>
                <a:cs typeface="+mn-cs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b="1" i="1" dirty="0">
                <a:solidFill>
                  <a:schemeClr val="tx1"/>
                </a:solidFill>
                <a:latin typeface="Georgia" panose="02040502050405020303" pitchFamily="18" charset="0"/>
                <a:cs typeface="Palatino"/>
              </a:rPr>
              <a:t>Phys. Rev. D 107, 103022 (2023)</a:t>
            </a:r>
          </a:p>
          <a:p>
            <a:r>
              <a:rPr lang="en-US" altLang="ja-JP" sz="1800" b="1" i="1" dirty="0">
                <a:solidFill>
                  <a:schemeClr val="tx1"/>
                </a:solidFill>
                <a:latin typeface="Georgia" panose="02040502050405020303" pitchFamily="18" charset="0"/>
                <a:cs typeface="Palatino"/>
              </a:rPr>
              <a:t>Phys. Rev. D 111, 103029 (2025)</a:t>
            </a:r>
            <a:endParaRPr lang="en-US" altLang="ja-JP" sz="1800" i="1" dirty="0">
              <a:solidFill>
                <a:schemeClr val="tx1"/>
              </a:solidFill>
              <a:latin typeface="Georgia" panose="02040502050405020303" pitchFamily="18" charset="0"/>
              <a:cs typeface="Palatino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B820B2D-73A0-7CA3-49CD-F7215AB9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389">
            <a:off x="269552" y="3754193"/>
            <a:ext cx="1469555" cy="158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8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3B57D-A2E1-015E-B7E6-F3C69CAEB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8ECC7E3B-516C-45D9-F0D4-32B5ECB13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547"/>
          <a:stretch>
            <a:fillRect/>
          </a:stretch>
        </p:blipFill>
        <p:spPr>
          <a:xfrm>
            <a:off x="668872" y="3778739"/>
            <a:ext cx="4104226" cy="30492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D98D0B-4A7A-F9BE-0ABE-EC9B2B77BBB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b="51567"/>
          <a:stretch>
            <a:fillRect/>
          </a:stretch>
        </p:blipFill>
        <p:spPr>
          <a:xfrm>
            <a:off x="663334" y="908492"/>
            <a:ext cx="4104226" cy="2870247"/>
          </a:xfrm>
          <a:prstGeom prst="rect">
            <a:avLst/>
          </a:prstGeom>
        </p:spPr>
      </p:pic>
      <p:sp>
        <p:nvSpPr>
          <p:cNvPr id="13" name="タイトル 12">
            <a:extLst>
              <a:ext uri="{FF2B5EF4-FFF2-40B4-BE49-F238E27FC236}">
                <a16:creationId xmlns:a16="http://schemas.microsoft.com/office/drawing/2014/main" id="{703E1A37-248D-6C17-E969-E381DA41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Possibility Search of Flavor Conversion</a:t>
            </a:r>
          </a:p>
        </p:txBody>
      </p:sp>
      <p:sp>
        <p:nvSpPr>
          <p:cNvPr id="15" name="スライド番号プレースホルダー 2">
            <a:extLst>
              <a:ext uri="{FF2B5EF4-FFF2-40B4-BE49-F238E27FC236}">
                <a16:creationId xmlns:a16="http://schemas.microsoft.com/office/drawing/2014/main" id="{0D9C0BE8-C865-F4F4-4F31-C2788711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5CB507F4-AB26-6824-86EA-902987BC3F04}"/>
              </a:ext>
            </a:extLst>
          </p:cNvPr>
          <p:cNvSpPr txBox="1"/>
          <p:nvPr/>
        </p:nvSpPr>
        <p:spPr>
          <a:xfrm>
            <a:off x="-32427" y="6551288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Akaho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, </a:t>
            </a:r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+ PRD ‘24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2" name="コンテンツ プレースホルダー 8">
            <a:extLst>
              <a:ext uri="{FF2B5EF4-FFF2-40B4-BE49-F238E27FC236}">
                <a16:creationId xmlns:a16="http://schemas.microsoft.com/office/drawing/2014/main" id="{F94FC2E8-F5D2-13A2-9A03-2620649674C9}"/>
              </a:ext>
            </a:extLst>
          </p:cNvPr>
          <p:cNvSpPr txBox="1">
            <a:spLocks/>
          </p:cNvSpPr>
          <p:nvPr/>
        </p:nvSpPr>
        <p:spPr>
          <a:xfrm>
            <a:off x="2172435" y="1197619"/>
            <a:ext cx="127759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10 </a:t>
            </a: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g/cm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" name="コンテンツ プレースホルダー 8">
            <a:extLst>
              <a:ext uri="{FF2B5EF4-FFF2-40B4-BE49-F238E27FC236}">
                <a16:creationId xmlns:a16="http://schemas.microsoft.com/office/drawing/2014/main" id="{18359E08-8DB5-715F-84AF-7F62ED4DEB49}"/>
              </a:ext>
            </a:extLst>
          </p:cNvPr>
          <p:cNvSpPr txBox="1">
            <a:spLocks/>
          </p:cNvSpPr>
          <p:nvPr/>
        </p:nvSpPr>
        <p:spPr>
          <a:xfrm>
            <a:off x="1771567" y="1687825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11</a:t>
            </a:r>
          </a:p>
        </p:txBody>
      </p:sp>
      <p:sp>
        <p:nvSpPr>
          <p:cNvPr id="4" name="コンテンツ プレースホルダー 8">
            <a:extLst>
              <a:ext uri="{FF2B5EF4-FFF2-40B4-BE49-F238E27FC236}">
                <a16:creationId xmlns:a16="http://schemas.microsoft.com/office/drawing/2014/main" id="{30EAD5F8-95BE-3C26-313D-09DA05EB4AF4}"/>
              </a:ext>
            </a:extLst>
          </p:cNvPr>
          <p:cNvSpPr txBox="1">
            <a:spLocks/>
          </p:cNvSpPr>
          <p:nvPr/>
        </p:nvSpPr>
        <p:spPr>
          <a:xfrm>
            <a:off x="1659253" y="2253839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12</a:t>
            </a:r>
          </a:p>
        </p:txBody>
      </p:sp>
      <p:sp>
        <p:nvSpPr>
          <p:cNvPr id="5" name="コンテンツ プレースホルダー 8">
            <a:extLst>
              <a:ext uri="{FF2B5EF4-FFF2-40B4-BE49-F238E27FC236}">
                <a16:creationId xmlns:a16="http://schemas.microsoft.com/office/drawing/2014/main" id="{FDF60E8E-E023-33B6-77CB-4E24A4C7E501}"/>
              </a:ext>
            </a:extLst>
          </p:cNvPr>
          <p:cNvSpPr txBox="1">
            <a:spLocks/>
          </p:cNvSpPr>
          <p:nvPr/>
        </p:nvSpPr>
        <p:spPr>
          <a:xfrm>
            <a:off x="1575635" y="2804927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13</a:t>
            </a:r>
          </a:p>
        </p:txBody>
      </p:sp>
      <p:sp>
        <p:nvSpPr>
          <p:cNvPr id="20" name="コンテンツ プレースホルダー 8">
            <a:extLst>
              <a:ext uri="{FF2B5EF4-FFF2-40B4-BE49-F238E27FC236}">
                <a16:creationId xmlns:a16="http://schemas.microsoft.com/office/drawing/2014/main" id="{411C19D7-6CBE-7A80-E3EB-FBAB578CB569}"/>
              </a:ext>
            </a:extLst>
          </p:cNvPr>
          <p:cNvSpPr txBox="1">
            <a:spLocks/>
          </p:cNvSpPr>
          <p:nvPr/>
        </p:nvSpPr>
        <p:spPr>
          <a:xfrm>
            <a:off x="1885561" y="5070471"/>
            <a:ext cx="127759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10 </a:t>
            </a: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g/cm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99AC847-0E9A-E2DB-4172-BC36ED73FDA2}"/>
              </a:ext>
            </a:extLst>
          </p:cNvPr>
          <p:cNvSpPr txBox="1"/>
          <p:nvPr/>
        </p:nvSpPr>
        <p:spPr>
          <a:xfrm>
            <a:off x="2276467" y="774325"/>
            <a:ext cx="1282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2D-CCSN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91572C96-C27A-1547-4C1B-3CDD33668FC5}"/>
              </a:ext>
            </a:extLst>
          </p:cNvPr>
          <p:cNvSpPr/>
          <p:nvPr/>
        </p:nvSpPr>
        <p:spPr>
          <a:xfrm>
            <a:off x="612656" y="3734656"/>
            <a:ext cx="4347418" cy="3123344"/>
          </a:xfrm>
          <a:prstGeom prst="frame">
            <a:avLst>
              <a:gd name="adj1" fmla="val 89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コンテンツ プレースホルダー 8">
            <a:extLst>
              <a:ext uri="{FF2B5EF4-FFF2-40B4-BE49-F238E27FC236}">
                <a16:creationId xmlns:a16="http://schemas.microsoft.com/office/drawing/2014/main" id="{E1901636-7603-D095-48A1-D6E37D416FD2}"/>
              </a:ext>
            </a:extLst>
          </p:cNvPr>
          <p:cNvSpPr txBox="1">
            <a:spLocks/>
          </p:cNvSpPr>
          <p:nvPr/>
        </p:nvSpPr>
        <p:spPr>
          <a:xfrm>
            <a:off x="3250952" y="4330945"/>
            <a:ext cx="61647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i="1" dirty="0">
                <a:solidFill>
                  <a:schemeClr val="bg1"/>
                </a:solidFill>
                <a:latin typeface="Georgia" panose="02040502050405020303" pitchFamily="18" charset="0"/>
              </a:rPr>
              <a:t>FFI</a:t>
            </a:r>
            <a:endParaRPr lang="en-US" altLang="ja-JP" sz="1800" b="1" i="1" baseline="30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1FD84E-0D76-7B39-9842-10065D80A0D7}"/>
              </a:ext>
            </a:extLst>
          </p:cNvPr>
          <p:cNvSpPr txBox="1"/>
          <p:nvPr/>
        </p:nvSpPr>
        <p:spPr>
          <a:xfrm>
            <a:off x="5123472" y="3866421"/>
            <a:ext cx="3901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Mechanism of instability: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Asymmetry in angles</a:t>
            </a:r>
          </a:p>
          <a:p>
            <a:endParaRPr kumimoji="1" lang="en-US" altLang="ja-JP" sz="20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Neutrino distribution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Outside decoupling regions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Forward-peaked</a:t>
            </a:r>
          </a:p>
          <a:p>
            <a:endParaRPr kumimoji="1" lang="en-US" altLang="ja-JP" sz="20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→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Angular dist. is crucial.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51997C9-F3E3-DB75-FB79-BB14C18E1823}"/>
              </a:ext>
            </a:extLst>
          </p:cNvPr>
          <p:cNvSpPr txBox="1"/>
          <p:nvPr/>
        </p:nvSpPr>
        <p:spPr>
          <a:xfrm>
            <a:off x="5504949" y="3158535"/>
            <a:ext cx="23615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  <a:latin typeface="Georgia" panose="02040502050405020303" pitchFamily="18" charset="0"/>
                <a:ea typeface="Palatino"/>
                <a:cs typeface="Palatino"/>
              </a:rPr>
              <a:t>Fast flavor instability (FFI)</a:t>
            </a:r>
            <a:endParaRPr kumimoji="1" lang="en-US" altLang="ja-JP" i="1" dirty="0">
              <a:solidFill>
                <a:srgbClr val="FF0000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90308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7BEBD-2550-138A-6A64-3C4A50AB4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3496414-331A-FCE3-6DDA-360F5EB07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656" y="3609954"/>
            <a:ext cx="3932344" cy="282637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85817C3-0DBA-337A-B360-F791500BF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" y="3291840"/>
            <a:ext cx="4784981" cy="352753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744A5E5-FF16-482B-6F38-50F9E647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231994E-B115-7558-E03E-DF493CA0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Asymmetry in Angular Distributions</a:t>
            </a:r>
            <a:endParaRPr kumimoji="1" lang="ja-JP" altLang="en-US" b="1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10FDA378-93ED-C7E1-A478-77D0BFA56C92}"/>
              </a:ext>
            </a:extLst>
          </p:cNvPr>
          <p:cNvGrpSpPr/>
          <p:nvPr/>
        </p:nvGrpSpPr>
        <p:grpSpPr>
          <a:xfrm>
            <a:off x="1991332" y="3609954"/>
            <a:ext cx="1979941" cy="670453"/>
            <a:chOff x="6192771" y="4250888"/>
            <a:chExt cx="1703380" cy="576803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60249B53-34D2-3984-844F-477AE44E115D}"/>
                </a:ext>
              </a:extLst>
            </p:cNvPr>
            <p:cNvSpPr txBox="1"/>
            <p:nvPr/>
          </p:nvSpPr>
          <p:spPr>
            <a:xfrm>
              <a:off x="6192771" y="4250888"/>
              <a:ext cx="1703380" cy="31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Crossing</a:t>
              </a:r>
              <a:endParaRPr kumimoji="1" lang="ja-JP" altLang="en-US" b="1">
                <a:latin typeface="Georgia" panose="02040502050405020303" pitchFamily="18" charset="0"/>
              </a:endParaRPr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DF95D9A9-51DE-B755-5CDE-80D60698C76E}"/>
                </a:ext>
              </a:extLst>
            </p:cNvPr>
            <p:cNvCxnSpPr>
              <a:cxnSpLocks/>
            </p:cNvCxnSpPr>
            <p:nvPr/>
          </p:nvCxnSpPr>
          <p:spPr>
            <a:xfrm>
              <a:off x="7516406" y="4550233"/>
              <a:ext cx="291693" cy="27745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1F441106-75B7-546B-AF25-813DC208A839}"/>
              </a:ext>
            </a:extLst>
          </p:cNvPr>
          <p:cNvGrpSpPr/>
          <p:nvPr/>
        </p:nvGrpSpPr>
        <p:grpSpPr>
          <a:xfrm>
            <a:off x="1813115" y="1506722"/>
            <a:ext cx="7293179" cy="1524890"/>
            <a:chOff x="1560660" y="2828013"/>
            <a:chExt cx="7293179" cy="1524890"/>
          </a:xfrm>
        </p:grpSpPr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5DE58CF6-D7F2-879B-99D2-56084F7F3FB1}"/>
                </a:ext>
              </a:extLst>
            </p:cNvPr>
            <p:cNvSpPr/>
            <p:nvPr/>
          </p:nvSpPr>
          <p:spPr>
            <a:xfrm>
              <a:off x="1560660" y="2828013"/>
              <a:ext cx="6516539" cy="7869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09E9A438-84F9-9AEC-1A72-6621B8F7DE9A}"/>
                </a:ext>
              </a:extLst>
            </p:cNvPr>
            <p:cNvGrpSpPr/>
            <p:nvPr/>
          </p:nvGrpSpPr>
          <p:grpSpPr>
            <a:xfrm>
              <a:off x="1675047" y="2862558"/>
              <a:ext cx="7178792" cy="1490345"/>
              <a:chOff x="1464475" y="3000358"/>
              <a:chExt cx="7178792" cy="1490345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7C2C9249-3E41-9BED-B283-E063CED238A4}"/>
                  </a:ext>
                </a:extLst>
              </p:cNvPr>
              <p:cNvGrpSpPr/>
              <p:nvPr/>
            </p:nvGrpSpPr>
            <p:grpSpPr>
              <a:xfrm>
                <a:off x="1464475" y="3000358"/>
                <a:ext cx="6265888" cy="1485255"/>
                <a:chOff x="1464475" y="2850660"/>
                <a:chExt cx="6265888" cy="1485255"/>
              </a:xfrm>
            </p:grpSpPr>
            <p:pic>
              <p:nvPicPr>
                <p:cNvPr id="2" name="図 1">
                  <a:extLst>
                    <a:ext uri="{FF2B5EF4-FFF2-40B4-BE49-F238E27FC236}">
                      <a16:creationId xmlns:a16="http://schemas.microsoft.com/office/drawing/2014/main" id="{15BFF590-8A3C-78CC-5408-81E9239575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64475" y="2850660"/>
                  <a:ext cx="6265888" cy="704498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908132DA-107F-F328-F095-B11E473DF90E}"/>
                    </a:ext>
                  </a:extLst>
                </p:cNvPr>
                <p:cNvSpPr txBox="1"/>
                <p:nvPr/>
              </p:nvSpPr>
              <p:spPr>
                <a:xfrm>
                  <a:off x="4572000" y="3613355"/>
                  <a:ext cx="288412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= </a:t>
                  </a:r>
                  <a:r>
                    <a:rPr kumimoji="1" lang="en-US" altLang="ja-JP" sz="2200" b="1" dirty="0">
                      <a:solidFill>
                        <a:schemeClr val="accent2"/>
                      </a:solidFill>
                      <a:latin typeface="Georgia" panose="02040502050405020303" pitchFamily="18" charset="0"/>
                      <a:ea typeface="Palatino" pitchFamily="2" charset="0"/>
                    </a:rPr>
                    <a:t>ELN</a:t>
                  </a:r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      </a:t>
                  </a:r>
                  <a:r>
                    <a:rPr kumimoji="1" lang="ja-JP" altLang="en-US" sz="2200">
                      <a:latin typeface="Georgia" panose="02040502050405020303" pitchFamily="18" charset="0"/>
                      <a:ea typeface="Palatino" pitchFamily="2" charset="0"/>
                    </a:rPr>
                    <a:t>－</a:t>
                  </a:r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       </a:t>
                  </a:r>
                  <a:r>
                    <a:rPr kumimoji="1" lang="en-US" altLang="ja-JP" sz="2200" b="1" dirty="0">
                      <a:latin typeface="Georgia" panose="02040502050405020303" pitchFamily="18" charset="0"/>
                      <a:ea typeface="Palatino" pitchFamily="2" charset="0"/>
                    </a:rPr>
                    <a:t>XLN</a:t>
                  </a:r>
                  <a:endParaRPr kumimoji="1" lang="ja-JP" altLang="en-US" sz="2200" b="1"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0A47D995-FE24-B48C-022C-248552D067D1}"/>
                    </a:ext>
                  </a:extLst>
                </p:cNvPr>
                <p:cNvSpPr txBox="1"/>
                <p:nvPr/>
              </p:nvSpPr>
              <p:spPr>
                <a:xfrm>
                  <a:off x="3678200" y="4012750"/>
                  <a:ext cx="282481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500" b="1" dirty="0">
                      <a:solidFill>
                        <a:schemeClr val="accent2"/>
                      </a:solidFill>
                      <a:latin typeface="Georgia" panose="02040502050405020303" pitchFamily="18" charset="0"/>
                      <a:ea typeface="Palatino" pitchFamily="2" charset="0"/>
                    </a:rPr>
                    <a:t>(Electron Lepton Number)</a:t>
                  </a:r>
                  <a:endParaRPr kumimoji="1" lang="ja-JP" altLang="en-US" sz="1500" b="1">
                    <a:latin typeface="Georgia" panose="02040502050405020303" pitchFamily="18" charset="0"/>
                  </a:endParaRPr>
                </a:p>
              </p:txBody>
            </p:sp>
          </p:grp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607BE788-A815-7C76-1CDE-F24AC0EE47BD}"/>
                  </a:ext>
                </a:extLst>
              </p:cNvPr>
              <p:cNvSpPr txBox="1"/>
              <p:nvPr/>
            </p:nvSpPr>
            <p:spPr>
              <a:xfrm>
                <a:off x="6312180" y="4167538"/>
                <a:ext cx="233108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500" b="1" dirty="0">
                    <a:latin typeface="Georgia" panose="02040502050405020303" pitchFamily="18" charset="0"/>
                    <a:ea typeface="Palatino" pitchFamily="2" charset="0"/>
                  </a:rPr>
                  <a:t>(Heavy-Leptonic one)</a:t>
                </a:r>
                <a:endParaRPr kumimoji="1" lang="ja-JP" altLang="en-US" sz="1500" b="1">
                  <a:latin typeface="Georgia" panose="02040502050405020303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309C1ED-FA8A-E314-B775-64B8D5822069}"/>
                  </a:ext>
                </a:extLst>
              </p:cNvPr>
              <p:cNvSpPr txBox="1"/>
              <p:nvPr/>
            </p:nvSpPr>
            <p:spPr>
              <a:xfrm>
                <a:off x="1936879" y="5182001"/>
                <a:ext cx="11537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baseline="-25000" dirty="0">
                    <a:latin typeface="Georgia" panose="02040502050405020303" pitchFamily="18" charset="0"/>
                  </a:rPr>
                  <a:t> </a:t>
                </a:r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excess</a:t>
                </a:r>
              </a:p>
            </p:txBody>
          </p:sp>
        </mc:Choice>
        <mc:Fallback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309C1ED-FA8A-E314-B775-64B8D58220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879" y="5182001"/>
                <a:ext cx="1153735" cy="338554"/>
              </a:xfrm>
              <a:prstGeom prst="rect">
                <a:avLst/>
              </a:prstGeom>
              <a:blipFill>
                <a:blip r:embed="rId6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F61DC84-612D-CE5E-1FA7-B1EA5DF41BF0}"/>
                  </a:ext>
                </a:extLst>
              </p:cNvPr>
              <p:cNvSpPr txBox="1"/>
              <p:nvPr/>
            </p:nvSpPr>
            <p:spPr>
              <a:xfrm>
                <a:off x="4068222" y="3563778"/>
                <a:ext cx="1174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16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excess</a:t>
                </a:r>
                <a:endParaRPr kumimoji="1" lang="ja-JP" altLang="en-US" sz="1600" b="1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4F61DC84-612D-CE5E-1FA7-B1EA5DF41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222" y="3563778"/>
                <a:ext cx="1174232" cy="338554"/>
              </a:xfrm>
              <a:prstGeom prst="rect">
                <a:avLst/>
              </a:prstGeom>
              <a:blipFill>
                <a:blip r:embed="rId7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図 55">
            <a:extLst>
              <a:ext uri="{FF2B5EF4-FFF2-40B4-BE49-F238E27FC236}">
                <a16:creationId xmlns:a16="http://schemas.microsoft.com/office/drawing/2014/main" id="{3EEB0A12-E44B-197B-F431-44CC3D6437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589" y="6578911"/>
            <a:ext cx="732358" cy="192094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7513C6F-1A5B-F81C-21B3-1375BE4CE601}"/>
              </a:ext>
            </a:extLst>
          </p:cNvPr>
          <p:cNvCxnSpPr>
            <a:cxnSpLocks/>
          </p:cNvCxnSpPr>
          <p:nvPr/>
        </p:nvCxnSpPr>
        <p:spPr>
          <a:xfrm flipH="1">
            <a:off x="3968573" y="3291840"/>
            <a:ext cx="1" cy="31480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C4D97241-290A-A35D-CBCF-54E9D91F18AC}"/>
              </a:ext>
            </a:extLst>
          </p:cNvPr>
          <p:cNvSpPr txBox="1">
            <a:spLocks/>
          </p:cNvSpPr>
          <p:nvPr/>
        </p:nvSpPr>
        <p:spPr>
          <a:xfrm>
            <a:off x="945220" y="1126163"/>
            <a:ext cx="4491076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latin typeface="Georgia" panose="02040502050405020303" pitchFamily="18" charset="0"/>
              </a:rPr>
              <a:t>ELN-XLN angular distribution: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4BABDF8-94E7-F4AC-7E44-E37DE7154181}"/>
              </a:ext>
            </a:extLst>
          </p:cNvPr>
          <p:cNvSpPr txBox="1"/>
          <p:nvPr/>
        </p:nvSpPr>
        <p:spPr>
          <a:xfrm>
            <a:off x="7104895" y="3123422"/>
            <a:ext cx="1944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( = </a:t>
            </a:r>
            <a:r>
              <a:rPr kumimoji="1" lang="en-US" altLang="ja-JP" sz="14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MuLN</a:t>
            </a:r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or </a:t>
            </a:r>
            <a:r>
              <a:rPr kumimoji="1" lang="en-US" altLang="ja-JP" sz="14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TauLN</a:t>
            </a:r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</a:t>
            </a:r>
            <a:endParaRPr kumimoji="1" lang="ja-JP" altLang="en-US" sz="1400">
              <a:latin typeface="Georgia" panose="02040502050405020303" pitchFamily="18" charset="0"/>
            </a:endParaRPr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C6C8A830-3F0E-4333-60E9-0CA2A3058266}"/>
              </a:ext>
            </a:extLst>
          </p:cNvPr>
          <p:cNvSpPr/>
          <p:nvPr/>
        </p:nvSpPr>
        <p:spPr>
          <a:xfrm rot="16200000">
            <a:off x="4485579" y="4588000"/>
            <a:ext cx="455642" cy="732359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8F916F9-B46C-C22D-6291-10BC366FA829}"/>
                  </a:ext>
                </a:extLst>
              </p:cNvPr>
              <p:cNvSpPr txBox="1"/>
              <p:nvPr/>
            </p:nvSpPr>
            <p:spPr>
              <a:xfrm>
                <a:off x="6389171" y="4794087"/>
                <a:ext cx="11537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baseline="-25000" dirty="0">
                    <a:latin typeface="Georgia" panose="02040502050405020303" pitchFamily="18" charset="0"/>
                  </a:rPr>
                  <a:t> </a:t>
                </a:r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excess</a:t>
                </a:r>
              </a:p>
            </p:txBody>
          </p:sp>
        </mc:Choice>
        <mc:Fallback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E8F916F9-B46C-C22D-6291-10BC366FA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171" y="4794087"/>
                <a:ext cx="1153735" cy="338554"/>
              </a:xfrm>
              <a:prstGeom prst="rect">
                <a:avLst/>
              </a:prstGeom>
              <a:blipFill>
                <a:blip r:embed="rId9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A3A28A8-6B0B-6C76-36C8-609C0B79C383}"/>
                  </a:ext>
                </a:extLst>
              </p:cNvPr>
              <p:cNvSpPr txBox="1"/>
              <p:nvPr/>
            </p:nvSpPr>
            <p:spPr>
              <a:xfrm>
                <a:off x="8077200" y="5559468"/>
                <a:ext cx="1174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16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excess</a:t>
                </a:r>
                <a:endParaRPr kumimoji="1" lang="ja-JP" altLang="en-US" sz="1600" b="1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5A3A28A8-6B0B-6C76-36C8-609C0B79C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7200" y="5559468"/>
                <a:ext cx="1174232" cy="338554"/>
              </a:xfrm>
              <a:prstGeom prst="rect">
                <a:avLst/>
              </a:prstGeom>
              <a:blipFill>
                <a:blip r:embed="rId10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000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5CA07-D40F-2E01-601A-81A6D12EF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123_movie" descr="P123_movie">
            <a:hlinkClick r:id="" action="ppaction://media"/>
            <a:extLst>
              <a:ext uri="{FF2B5EF4-FFF2-40B4-BE49-F238E27FC236}">
                <a16:creationId xmlns:a16="http://schemas.microsoft.com/office/drawing/2014/main" id="{9DB9C7BB-DD15-8549-6EE2-DEDB0887AA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542119"/>
            <a:ext cx="7505360" cy="3002144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AD04B03-02C7-6C4A-D8AA-9B3B4895A2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57" y="3297950"/>
            <a:ext cx="4853420" cy="344191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2630608-A921-FBDC-FC49-9E0E0E350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216601A-ABB5-656C-0411-91F089040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8947" y="734188"/>
            <a:ext cx="251420" cy="13373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C252697-FEF4-3BA9-6020-E4C38DC4E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3878" y="3257096"/>
            <a:ext cx="1043051" cy="3050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CF797A-6A45-0550-1B71-4129C47EA6EB}"/>
              </a:ext>
            </a:extLst>
          </p:cNvPr>
          <p:cNvSpPr txBox="1"/>
          <p:nvPr/>
        </p:nvSpPr>
        <p:spPr>
          <a:xfrm>
            <a:off x="403633" y="730995"/>
            <a:ext cx="20138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correlation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A2CFB36-398F-7E7B-4FC5-0882C672E1B6}"/>
              </a:ext>
            </a:extLst>
          </p:cNvPr>
          <p:cNvSpPr txBox="1"/>
          <p:nvPr/>
        </p:nvSpPr>
        <p:spPr>
          <a:xfrm>
            <a:off x="717466" y="2154576"/>
            <a:ext cx="17582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content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0394DBF-F12B-24A4-2BA7-A247F61529BB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&amp;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‘23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A8673B-86D4-BE5D-4389-32CB53CDD2B2}"/>
              </a:ext>
            </a:extLst>
          </p:cNvPr>
          <p:cNvSpPr txBox="1"/>
          <p:nvPr/>
        </p:nvSpPr>
        <p:spPr>
          <a:xfrm>
            <a:off x="4016231" y="3818125"/>
            <a:ext cx="5201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 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is established.</a:t>
            </a:r>
          </a:p>
          <a:p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</a:rPr>
              <a:t>		( = stability condition, can be modelled)</a:t>
            </a:r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3" name="下矢印 12">
            <a:extLst>
              <a:ext uri="{FF2B5EF4-FFF2-40B4-BE49-F238E27FC236}">
                <a16:creationId xmlns:a16="http://schemas.microsoft.com/office/drawing/2014/main" id="{B31A5E15-FF6E-AC5F-F41B-3E716EB31388}"/>
              </a:ext>
            </a:extLst>
          </p:cNvPr>
          <p:cNvSpPr/>
          <p:nvPr/>
        </p:nvSpPr>
        <p:spPr>
          <a:xfrm>
            <a:off x="4646985" y="4618399"/>
            <a:ext cx="161212" cy="385143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208289CF-9E4F-34DE-D688-417489A529C1}"/>
              </a:ext>
            </a:extLst>
          </p:cNvPr>
          <p:cNvSpPr/>
          <p:nvPr/>
        </p:nvSpPr>
        <p:spPr>
          <a:xfrm>
            <a:off x="3215250" y="3506920"/>
            <a:ext cx="124117" cy="179454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265550-41E6-9F02-71FF-3E9162B06BB7}"/>
              </a:ext>
            </a:extLst>
          </p:cNvPr>
          <p:cNvSpPr txBox="1"/>
          <p:nvPr/>
        </p:nvSpPr>
        <p:spPr>
          <a:xfrm>
            <a:off x="1122863" y="3427090"/>
            <a:ext cx="1923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</a:rPr>
              <a:t>C</a:t>
            </a:r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onservation laws</a:t>
            </a: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8D2A155D-2BFD-9A98-0D16-89247BFBEEB0}"/>
              </a:ext>
            </a:extLst>
          </p:cNvPr>
          <p:cNvSpPr txBox="1"/>
          <p:nvPr/>
        </p:nvSpPr>
        <p:spPr>
          <a:xfrm>
            <a:off x="1318132" y="5410642"/>
            <a:ext cx="204470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Asymptotic states</a:t>
            </a:r>
            <a:endParaRPr kumimoji="1" lang="ja-JP" altLang="en-US" sz="1500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9C23EA08-A380-4999-1ADE-614C03A0DF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5344" y="4535116"/>
            <a:ext cx="3223985" cy="305083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E378A8D2-538F-36C4-95DD-3778911B14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8132" y="1067369"/>
            <a:ext cx="809887" cy="274916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DD264649-5050-A411-057A-20C9E66D5B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855" y="2577144"/>
            <a:ext cx="1881147" cy="258745"/>
          </a:xfrm>
          <a:prstGeom prst="rect">
            <a:avLst/>
          </a:prstGeom>
        </p:spPr>
      </p:pic>
      <p:sp>
        <p:nvSpPr>
          <p:cNvPr id="6" name="タイトル 3">
            <a:extLst>
              <a:ext uri="{FF2B5EF4-FFF2-40B4-BE49-F238E27FC236}">
                <a16:creationId xmlns:a16="http://schemas.microsoft.com/office/drawing/2014/main" id="{6CA449AA-D38F-D3A6-4F6A-D7F94422E1C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709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b="1" dirty="0"/>
              <a:t>Local Simulation of Fast Instability</a:t>
            </a:r>
            <a:endParaRPr lang="ja-JP" altLang="en-US" b="1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62F5A5D-4C78-0248-F4D6-CCDE22AC2F5D}"/>
              </a:ext>
            </a:extLst>
          </p:cNvPr>
          <p:cNvSpPr txBox="1"/>
          <p:nvPr/>
        </p:nvSpPr>
        <p:spPr>
          <a:xfrm>
            <a:off x="5441215" y="5937498"/>
            <a:ext cx="33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Rich angular structure!</a:t>
            </a:r>
          </a:p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Not just equipartition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6979294-7630-64EC-0A73-FC5BE8C19647}"/>
              </a:ext>
            </a:extLst>
          </p:cNvPr>
          <p:cNvSpPr txBox="1"/>
          <p:nvPr/>
        </p:nvSpPr>
        <p:spPr>
          <a:xfrm>
            <a:off x="4890874" y="5041310"/>
            <a:ext cx="333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ELN – XLN angular dist.</a:t>
            </a:r>
          </a:p>
        </p:txBody>
      </p:sp>
    </p:spTree>
    <p:extLst>
      <p:ext uri="{BB962C8B-B14F-4D97-AF65-F5344CB8AC3E}">
        <p14:creationId xmlns:p14="http://schemas.microsoft.com/office/powerpoint/2010/main" val="12363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0648F-FBF6-5AF0-09AD-55ECE8729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EA9A8287-A18E-E2D1-BE9A-D9947C9D7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397" y="1793875"/>
            <a:ext cx="6728077" cy="5034072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842D02FD-9B13-58C9-0930-7BE6DA843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Note: Flavor Equipartition for Species?</a:t>
            </a:r>
            <a:endParaRPr lang="ja-JP" altLang="en-US" b="1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DE27A6A-DD82-0AF2-2B21-88D5CB4D9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674" y="4960945"/>
            <a:ext cx="1320800" cy="1816100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DB13994-18F4-C44C-AE1D-35957A8E69E4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&amp;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‘23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56" name="左右矢印 55">
            <a:extLst>
              <a:ext uri="{FF2B5EF4-FFF2-40B4-BE49-F238E27FC236}">
                <a16:creationId xmlns:a16="http://schemas.microsoft.com/office/drawing/2014/main" id="{C10578B9-27F7-8954-2827-AA3B6A0E7987}"/>
              </a:ext>
            </a:extLst>
          </p:cNvPr>
          <p:cNvSpPr/>
          <p:nvPr/>
        </p:nvSpPr>
        <p:spPr>
          <a:xfrm rot="5400000">
            <a:off x="8560056" y="2136933"/>
            <a:ext cx="322064" cy="101773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AC69AC68-7DE4-9757-58D3-4F9A07FC1C42}"/>
              </a:ext>
            </a:extLst>
          </p:cNvPr>
          <p:cNvSpPr txBox="1"/>
          <p:nvPr/>
        </p:nvSpPr>
        <p:spPr>
          <a:xfrm>
            <a:off x="54045" y="5056671"/>
            <a:ext cx="2349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Four-</a:t>
            </a:r>
            <a:r>
              <a:rPr kumimoji="1" lang="en-US" altLang="ja-JP" sz="1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or </a:t>
            </a:r>
            <a:r>
              <a:rPr kumimoji="1" lang="en-US" altLang="ja-JP" sz="16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Six-</a:t>
            </a:r>
            <a:r>
              <a:rPr kumimoji="1" lang="en-US" altLang="ja-JP" sz="1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species</a:t>
            </a:r>
          </a:p>
          <a:p>
            <a:pPr algn="ctr"/>
            <a:r>
              <a:rPr kumimoji="1" lang="en-US" altLang="ja-JP" sz="1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are necessary</a:t>
            </a:r>
          </a:p>
          <a:p>
            <a:pPr algn="ctr"/>
            <a:r>
              <a:rPr kumimoji="1" lang="en-US" altLang="ja-JP" sz="16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in flavor conversion</a:t>
            </a:r>
            <a:r>
              <a:rPr kumimoji="1" lang="en-US" altLang="ja-JP" sz="16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.</a:t>
            </a: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04C90A79-A593-83C0-0B8E-189C072D4B36}"/>
              </a:ext>
            </a:extLst>
          </p:cNvPr>
          <p:cNvSpPr txBox="1"/>
          <p:nvPr/>
        </p:nvSpPr>
        <p:spPr>
          <a:xfrm>
            <a:off x="924842" y="5822346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See Akaho’s talk</a:t>
            </a:r>
          </a:p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		   (1</a:t>
            </a:r>
            <a:r>
              <a:rPr kumimoji="1" lang="en-US" altLang="ja-JP" sz="1400" i="1" baseline="30000" dirty="0">
                <a:latin typeface="Georgia" panose="02040502050405020303" pitchFamily="18" charset="0"/>
                <a:ea typeface="Palatino" pitchFamily="2" charset="0"/>
              </a:rPr>
              <a:t>st</a:t>
            </a:r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 day)</a:t>
            </a:r>
            <a:endParaRPr kumimoji="1" lang="ja-JP" altLang="en-US" sz="1400" i="1">
              <a:latin typeface="Georgia" panose="02040502050405020303" pitchFamily="18" charset="0"/>
            </a:endParaRPr>
          </a:p>
        </p:txBody>
      </p:sp>
      <p:pic>
        <p:nvPicPr>
          <p:cNvPr id="72" name="図 71">
            <a:extLst>
              <a:ext uri="{FF2B5EF4-FFF2-40B4-BE49-F238E27FC236}">
                <a16:creationId xmlns:a16="http://schemas.microsoft.com/office/drawing/2014/main" id="{0227070F-B841-8BE9-BC1F-B23EE5C37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743" y="775695"/>
            <a:ext cx="5676900" cy="4025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B82A9E18-BAE9-7F3C-D70F-A18E9EAB0226}"/>
                  </a:ext>
                </a:extLst>
              </p:cNvPr>
              <p:cNvSpPr txBox="1"/>
              <p:nvPr/>
            </p:nvSpPr>
            <p:spPr>
              <a:xfrm>
                <a:off x="5529533" y="3846097"/>
                <a:ext cx="136813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kumimoji="1" lang="en-US" altLang="ja-JP" sz="1800" b="1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  <m:r>
                        <a:rPr kumimoji="1" lang="en-US" altLang="ja-JP" sz="1800" b="1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acc>
                        <m:accPr>
                          <m:chr m:val="̅"/>
                          <m:ctrlPr>
                            <a:rPr kumimoji="1" lang="en-US" altLang="ja-JP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800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𝝂</m:t>
                          </m:r>
                        </m:e>
                      </m:acc>
                      <m:r>
                        <a:rPr kumimoji="1" lang="en-US" altLang="ja-JP" sz="1800" b="1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ja-JP" altLang="en-US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67" name="テキスト ボックス 66">
                <a:extLst>
                  <a:ext uri="{FF2B5EF4-FFF2-40B4-BE49-F238E27FC236}">
                    <a16:creationId xmlns:a16="http://schemas.microsoft.com/office/drawing/2014/main" id="{B82A9E18-BAE9-7F3C-D70F-A18E9EAB0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533" y="3846097"/>
                <a:ext cx="136813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C71D802-B755-F339-EDDC-42F437B55498}"/>
              </a:ext>
            </a:extLst>
          </p:cNvPr>
          <p:cNvSpPr txBox="1"/>
          <p:nvPr/>
        </p:nvSpPr>
        <p:spPr>
          <a:xfrm>
            <a:off x="5259783" y="3309414"/>
            <a:ext cx="1907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00" b="1" dirty="0">
                <a:solidFill>
                  <a:srgbClr val="00B05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Non-zero XLN angular dist.</a:t>
            </a:r>
          </a:p>
        </p:txBody>
      </p: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F19C5813-4837-B6CA-3EE5-E94B865B68EE}"/>
              </a:ext>
            </a:extLst>
          </p:cNvPr>
          <p:cNvCxnSpPr>
            <a:cxnSpLocks/>
          </p:cNvCxnSpPr>
          <p:nvPr/>
        </p:nvCxnSpPr>
        <p:spPr>
          <a:xfrm flipV="1">
            <a:off x="5394368" y="2083354"/>
            <a:ext cx="3275833" cy="96170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A1A033EC-4D49-529A-9D46-143E4C23F316}"/>
              </a:ext>
            </a:extLst>
          </p:cNvPr>
          <p:cNvCxnSpPr>
            <a:cxnSpLocks/>
          </p:cNvCxnSpPr>
          <p:nvPr/>
        </p:nvCxnSpPr>
        <p:spPr>
          <a:xfrm flipV="1">
            <a:off x="5394368" y="2348852"/>
            <a:ext cx="3275833" cy="1744319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32A97A2C-7BC4-4E70-6A7E-2595D83E4F49}"/>
              </a:ext>
            </a:extLst>
          </p:cNvPr>
          <p:cNvSpPr txBox="1"/>
          <p:nvPr/>
        </p:nvSpPr>
        <p:spPr>
          <a:xfrm>
            <a:off x="1453444" y="3309414"/>
            <a:ext cx="204470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Asymptotic states</a:t>
            </a:r>
            <a:endParaRPr kumimoji="1" lang="ja-JP" altLang="en-US" sz="1500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12610E3F-2E0A-6F1F-70DD-E41818087DD9}"/>
              </a:ext>
            </a:extLst>
          </p:cNvPr>
          <p:cNvSpPr/>
          <p:nvPr/>
        </p:nvSpPr>
        <p:spPr>
          <a:xfrm>
            <a:off x="4713256" y="861585"/>
            <a:ext cx="2108357" cy="1580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8E5B689B-E007-F40A-3951-769A7F739E24}"/>
              </a:ext>
            </a:extLst>
          </p:cNvPr>
          <p:cNvGrpSpPr/>
          <p:nvPr/>
        </p:nvGrpSpPr>
        <p:grpSpPr>
          <a:xfrm>
            <a:off x="4901752" y="1013033"/>
            <a:ext cx="422373" cy="428767"/>
            <a:chOff x="209698" y="5331811"/>
            <a:chExt cx="422373" cy="428767"/>
          </a:xfrm>
        </p:grpSpPr>
        <p:sp>
          <p:nvSpPr>
            <p:cNvPr id="33" name="円/楕円 32">
              <a:extLst>
                <a:ext uri="{FF2B5EF4-FFF2-40B4-BE49-F238E27FC236}">
                  <a16:creationId xmlns:a16="http://schemas.microsoft.com/office/drawing/2014/main" id="{16102CB7-10C7-FD98-2E70-67494D35017D}"/>
                </a:ext>
              </a:extLst>
            </p:cNvPr>
            <p:cNvSpPr/>
            <p:nvPr/>
          </p:nvSpPr>
          <p:spPr>
            <a:xfrm>
              <a:off x="209698" y="5339511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874136B-69D0-5774-378B-C5103B7ED375}"/>
                </a:ext>
              </a:extLst>
            </p:cNvPr>
            <p:cNvSpPr txBox="1"/>
            <p:nvPr/>
          </p:nvSpPr>
          <p:spPr>
            <a:xfrm>
              <a:off x="221381" y="5331811"/>
              <a:ext cx="4106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aseline="-25000">
                <a:latin typeface="Palatino" pitchFamily="2" charset="0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946E0586-4E38-0597-8F6E-EA55AED864B8}"/>
              </a:ext>
            </a:extLst>
          </p:cNvPr>
          <p:cNvGrpSpPr/>
          <p:nvPr/>
        </p:nvGrpSpPr>
        <p:grpSpPr>
          <a:xfrm>
            <a:off x="4890171" y="1885790"/>
            <a:ext cx="433593" cy="428767"/>
            <a:chOff x="724068" y="5509121"/>
            <a:chExt cx="433593" cy="428767"/>
          </a:xfrm>
        </p:grpSpPr>
        <p:sp>
          <p:nvSpPr>
            <p:cNvPr id="36" name="円/楕円 35">
              <a:extLst>
                <a:ext uri="{FF2B5EF4-FFF2-40B4-BE49-F238E27FC236}">
                  <a16:creationId xmlns:a16="http://schemas.microsoft.com/office/drawing/2014/main" id="{7D4FA09D-6A11-2002-1D27-CBFCCE18E45D}"/>
                </a:ext>
              </a:extLst>
            </p:cNvPr>
            <p:cNvSpPr/>
            <p:nvPr/>
          </p:nvSpPr>
          <p:spPr>
            <a:xfrm>
              <a:off x="724068" y="5516821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>
                <a:solidFill>
                  <a:schemeClr val="tx1"/>
                </a:solidFill>
                <a:latin typeface="Palatino" pitchFamily="2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9C0CE7AC-8B31-CC9B-F036-AEB730DC499F}"/>
                    </a:ext>
                  </a:extLst>
                </p:cNvPr>
                <p:cNvSpPr txBox="1"/>
                <p:nvPr/>
              </p:nvSpPr>
              <p:spPr>
                <a:xfrm>
                  <a:off x="735751" y="5509121"/>
                  <a:ext cx="421910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1" lang="en-US" altLang="ja-JP" sz="2000" i="1" smtClean="0">
                              <a:latin typeface="Cambria Math" panose="02040503050406030204" pitchFamily="18" charset="0"/>
                              <a:ea typeface="Palatino" pitchFamily="2" charset="0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kumimoji="1" lang="en-US" altLang="ja-JP" sz="2000" dirty="0">
                              <a:latin typeface="Palatino" pitchFamily="2" charset="0"/>
                              <a:ea typeface="Palatino" pitchFamily="2" charset="0"/>
                            </a:rPr>
                            <m:t>ν</m:t>
                          </m:r>
                        </m:e>
                      </m:acc>
                    </m:oMath>
                  </a14:m>
                  <a:r>
                    <a:rPr kumimoji="1" lang="en-US" altLang="ja-JP" sz="2000" baseline="-25000" dirty="0">
                      <a:latin typeface="Palatino" pitchFamily="2" charset="0"/>
                      <a:ea typeface="Palatino" pitchFamily="2" charset="0"/>
                    </a:rPr>
                    <a:t>e</a:t>
                  </a:r>
                  <a:endParaRPr kumimoji="1" lang="ja-JP" altLang="en-US" sz="2000" baseline="-25000">
                    <a:latin typeface="Palatino" pitchFamily="2" charset="0"/>
                  </a:endParaRPr>
                </a:p>
              </p:txBody>
            </p:sp>
          </mc:Choice>
          <mc:Fallback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9C0CE7AC-8B31-CC9B-F036-AEB730DC49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51" y="5509121"/>
                  <a:ext cx="421910" cy="392993"/>
                </a:xfrm>
                <a:prstGeom prst="rect">
                  <a:avLst/>
                </a:prstGeom>
                <a:blipFill>
                  <a:blip r:embed="rId7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ADA0FB59-443F-C36A-2B78-EDF177AB6649}"/>
              </a:ext>
            </a:extLst>
          </p:cNvPr>
          <p:cNvGrpSpPr/>
          <p:nvPr/>
        </p:nvGrpSpPr>
        <p:grpSpPr>
          <a:xfrm>
            <a:off x="6198209" y="1020733"/>
            <a:ext cx="451227" cy="428767"/>
            <a:chOff x="2207642" y="6064857"/>
            <a:chExt cx="451227" cy="428767"/>
          </a:xfrm>
        </p:grpSpPr>
        <p:sp>
          <p:nvSpPr>
            <p:cNvPr id="42" name="円/楕円 41">
              <a:extLst>
                <a:ext uri="{FF2B5EF4-FFF2-40B4-BE49-F238E27FC236}">
                  <a16:creationId xmlns:a16="http://schemas.microsoft.com/office/drawing/2014/main" id="{7E0123F6-8E62-E1AA-AFC1-B2DF6591B3C5}"/>
                </a:ext>
              </a:extLst>
            </p:cNvPr>
            <p:cNvSpPr/>
            <p:nvPr/>
          </p:nvSpPr>
          <p:spPr>
            <a:xfrm>
              <a:off x="2207642" y="6072557"/>
              <a:ext cx="421067" cy="421067"/>
            </a:xfrm>
            <a:prstGeom prst="ellipse">
              <a:avLst/>
            </a:prstGeom>
            <a:solidFill>
              <a:srgbClr val="B3A0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7AD57CBC-DE6B-DEC5-DA07-8857F3FEF190}"/>
                </a:ext>
              </a:extLst>
            </p:cNvPr>
            <p:cNvSpPr txBox="1"/>
            <p:nvPr/>
          </p:nvSpPr>
          <p:spPr>
            <a:xfrm>
              <a:off x="2219325" y="6064857"/>
              <a:ext cx="4395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aseline="-25000" dirty="0" err="1">
                  <a:latin typeface="Palatino" pitchFamily="2" charset="0"/>
                  <a:ea typeface="Palatino" pitchFamily="2" charset="0"/>
                </a:rPr>
                <a:t>μ</a:t>
              </a:r>
              <a:endParaRPr kumimoji="1" lang="ja-JP" altLang="en-US" sz="2000" baseline="-25000">
                <a:latin typeface="Palatino" pitchFamily="2" charset="0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EF79DD77-8E4F-09AB-4BA9-EF9B53880F9B}"/>
              </a:ext>
            </a:extLst>
          </p:cNvPr>
          <p:cNvGrpSpPr/>
          <p:nvPr/>
        </p:nvGrpSpPr>
        <p:grpSpPr>
          <a:xfrm>
            <a:off x="6201399" y="1888564"/>
            <a:ext cx="433593" cy="428767"/>
            <a:chOff x="2722012" y="6242167"/>
            <a:chExt cx="433593" cy="428767"/>
          </a:xfrm>
        </p:grpSpPr>
        <p:sp>
          <p:nvSpPr>
            <p:cNvPr id="45" name="円/楕円 44">
              <a:extLst>
                <a:ext uri="{FF2B5EF4-FFF2-40B4-BE49-F238E27FC236}">
                  <a16:creationId xmlns:a16="http://schemas.microsoft.com/office/drawing/2014/main" id="{221FCE49-72B4-9EF4-650B-E2EC4988D29D}"/>
                </a:ext>
              </a:extLst>
            </p:cNvPr>
            <p:cNvSpPr/>
            <p:nvPr/>
          </p:nvSpPr>
          <p:spPr>
            <a:xfrm>
              <a:off x="2722012" y="6249867"/>
              <a:ext cx="421067" cy="421067"/>
            </a:xfrm>
            <a:prstGeom prst="ellipse">
              <a:avLst/>
            </a:prstGeom>
            <a:solidFill>
              <a:srgbClr val="B3A0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>
                <a:solidFill>
                  <a:schemeClr val="tx1"/>
                </a:solidFill>
                <a:latin typeface="Palatino" pitchFamily="2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04127BED-45E9-473D-D690-98B4C851CCC9}"/>
                    </a:ext>
                  </a:extLst>
                </p:cNvPr>
                <p:cNvSpPr txBox="1"/>
                <p:nvPr/>
              </p:nvSpPr>
              <p:spPr>
                <a:xfrm>
                  <a:off x="2733695" y="6242167"/>
                  <a:ext cx="421910" cy="3929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ja-JP" sz="2000" i="1" smtClean="0">
                                <a:latin typeface="Cambria Math" panose="02040503050406030204" pitchFamily="18" charset="0"/>
                                <a:ea typeface="Palatino" pitchFamily="2" charset="0"/>
                              </a:rPr>
                            </m:ctrlPr>
                          </m:accPr>
                          <m:e>
                            <m:r>
                              <m:rPr>
                                <m:nor/>
                              </m:rPr>
                              <a:rPr kumimoji="1" lang="en-US" altLang="ja-JP" sz="2000" dirty="0">
                                <a:latin typeface="Palatino" pitchFamily="2" charset="0"/>
                                <a:ea typeface="Palatino" pitchFamily="2" charset="0"/>
                              </a:rPr>
                              <m:t>ν</m:t>
                            </m:r>
                          </m:e>
                        </m:acc>
                        <m:r>
                          <m:rPr>
                            <m:nor/>
                          </m:rPr>
                          <a:rPr kumimoji="1" lang="en-US" altLang="ja-JP" sz="2000" baseline="-25000" dirty="0">
                            <a:latin typeface="Palatino" pitchFamily="2" charset="0"/>
                            <a:ea typeface="Palatino" pitchFamily="2" charset="0"/>
                          </a:rPr>
                          <m:t>μ</m:t>
                        </m:r>
                      </m:oMath>
                    </m:oMathPara>
                  </a14:m>
                  <a:endParaRPr kumimoji="1" lang="ja-JP" altLang="en-US" sz="2000" baseline="-25000">
                    <a:latin typeface="Palatino" pitchFamily="2" charset="0"/>
                  </a:endParaRPr>
                </a:p>
              </p:txBody>
            </p:sp>
          </mc:Choice>
          <mc:Fallback>
            <p:sp>
              <p:nvSpPr>
                <p:cNvPr id="46" name="テキスト ボックス 45">
                  <a:extLst>
                    <a:ext uri="{FF2B5EF4-FFF2-40B4-BE49-F238E27FC236}">
                      <a16:creationId xmlns:a16="http://schemas.microsoft.com/office/drawing/2014/main" id="{04127BED-45E9-473D-D690-98B4C851CC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3695" y="6242167"/>
                  <a:ext cx="421910" cy="392993"/>
                </a:xfrm>
                <a:prstGeom prst="rect">
                  <a:avLst/>
                </a:prstGeom>
                <a:blipFill>
                  <a:blip r:embed="rId8"/>
                  <a:stretch>
                    <a:fillRect b="-15625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等号 75">
            <a:extLst>
              <a:ext uri="{FF2B5EF4-FFF2-40B4-BE49-F238E27FC236}">
                <a16:creationId xmlns:a16="http://schemas.microsoft.com/office/drawing/2014/main" id="{5C4F0D43-9A84-772F-845F-A38E1D6F309F}"/>
              </a:ext>
            </a:extLst>
          </p:cNvPr>
          <p:cNvSpPr/>
          <p:nvPr/>
        </p:nvSpPr>
        <p:spPr>
          <a:xfrm>
            <a:off x="5525039" y="1884687"/>
            <a:ext cx="470434" cy="470434"/>
          </a:xfrm>
          <a:prstGeom prst="mathEqual">
            <a:avLst>
              <a:gd name="adj1" fmla="val 7048"/>
              <a:gd name="adj2" fmla="val 1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7" name="等号 76">
            <a:extLst>
              <a:ext uri="{FF2B5EF4-FFF2-40B4-BE49-F238E27FC236}">
                <a16:creationId xmlns:a16="http://schemas.microsoft.com/office/drawing/2014/main" id="{90D2B8F0-9788-6221-1E27-E38C093E67D5}"/>
              </a:ext>
            </a:extLst>
          </p:cNvPr>
          <p:cNvSpPr/>
          <p:nvPr/>
        </p:nvSpPr>
        <p:spPr>
          <a:xfrm>
            <a:off x="5494380" y="988891"/>
            <a:ext cx="470434" cy="470434"/>
          </a:xfrm>
          <a:prstGeom prst="mathEqual">
            <a:avLst>
              <a:gd name="adj1" fmla="val 7048"/>
              <a:gd name="adj2" fmla="val 1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8" name="等号 77">
            <a:extLst>
              <a:ext uri="{FF2B5EF4-FFF2-40B4-BE49-F238E27FC236}">
                <a16:creationId xmlns:a16="http://schemas.microsoft.com/office/drawing/2014/main" id="{11C9A3F6-BB18-069B-0B71-070A57464596}"/>
              </a:ext>
            </a:extLst>
          </p:cNvPr>
          <p:cNvSpPr/>
          <p:nvPr/>
        </p:nvSpPr>
        <p:spPr>
          <a:xfrm rot="5400000">
            <a:off x="4877068" y="1431319"/>
            <a:ext cx="470434" cy="470434"/>
          </a:xfrm>
          <a:prstGeom prst="mathEqual">
            <a:avLst>
              <a:gd name="adj1" fmla="val 7048"/>
              <a:gd name="adj2" fmla="val 1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9" name="等号 78">
            <a:extLst>
              <a:ext uri="{FF2B5EF4-FFF2-40B4-BE49-F238E27FC236}">
                <a16:creationId xmlns:a16="http://schemas.microsoft.com/office/drawing/2014/main" id="{DF0EECAD-3EC8-A6DA-596C-F038E5441AF1}"/>
              </a:ext>
            </a:extLst>
          </p:cNvPr>
          <p:cNvSpPr/>
          <p:nvPr/>
        </p:nvSpPr>
        <p:spPr>
          <a:xfrm rot="5400000">
            <a:off x="6168928" y="1428543"/>
            <a:ext cx="470434" cy="470434"/>
          </a:xfrm>
          <a:prstGeom prst="mathEqual">
            <a:avLst>
              <a:gd name="adj1" fmla="val 7048"/>
              <a:gd name="adj2" fmla="val 1176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0" name="減算記号 79">
            <a:extLst>
              <a:ext uri="{FF2B5EF4-FFF2-40B4-BE49-F238E27FC236}">
                <a16:creationId xmlns:a16="http://schemas.microsoft.com/office/drawing/2014/main" id="{76C8CBC7-3A61-7E96-A71A-BD9972DFC05B}"/>
              </a:ext>
            </a:extLst>
          </p:cNvPr>
          <p:cNvSpPr/>
          <p:nvPr/>
        </p:nvSpPr>
        <p:spPr>
          <a:xfrm rot="1790258">
            <a:off x="4849132" y="1626676"/>
            <a:ext cx="544420" cy="8646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1" name="減算記号 80">
            <a:extLst>
              <a:ext uri="{FF2B5EF4-FFF2-40B4-BE49-F238E27FC236}">
                <a16:creationId xmlns:a16="http://schemas.microsoft.com/office/drawing/2014/main" id="{5973209D-ECF8-5D18-58BA-23A5F216A79A}"/>
              </a:ext>
            </a:extLst>
          </p:cNvPr>
          <p:cNvSpPr/>
          <p:nvPr/>
        </p:nvSpPr>
        <p:spPr>
          <a:xfrm rot="1790258">
            <a:off x="6131934" y="1624083"/>
            <a:ext cx="544420" cy="8646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972CE96A-BFBD-E485-E36B-75F20B50BD9F}"/>
              </a:ext>
            </a:extLst>
          </p:cNvPr>
          <p:cNvSpPr txBox="1"/>
          <p:nvPr/>
        </p:nvSpPr>
        <p:spPr>
          <a:xfrm>
            <a:off x="6833296" y="858761"/>
            <a:ext cx="163622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</a:t>
            </a:r>
          </a:p>
        </p:txBody>
      </p:sp>
      <p:sp>
        <p:nvSpPr>
          <p:cNvPr id="86" name="右矢印 85">
            <a:extLst>
              <a:ext uri="{FF2B5EF4-FFF2-40B4-BE49-F238E27FC236}">
                <a16:creationId xmlns:a16="http://schemas.microsoft.com/office/drawing/2014/main" id="{C5810214-A31C-00FB-FA1D-5DE8C89083C1}"/>
              </a:ext>
            </a:extLst>
          </p:cNvPr>
          <p:cNvSpPr/>
          <p:nvPr/>
        </p:nvSpPr>
        <p:spPr>
          <a:xfrm>
            <a:off x="5459756" y="1581056"/>
            <a:ext cx="616975" cy="1588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D736C6-45B4-3F9B-FC18-8722FD9A3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726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A9BCF-5D2E-95A8-E016-7B0CB88FB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EAD4F799-A769-B98C-893D-C77859D1140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48547"/>
          <a:stretch>
            <a:fillRect/>
          </a:stretch>
        </p:blipFill>
        <p:spPr>
          <a:xfrm>
            <a:off x="668872" y="3778739"/>
            <a:ext cx="4104226" cy="30492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522A0AB-5612-EA7F-C810-429369FD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567"/>
          <a:stretch>
            <a:fillRect/>
          </a:stretch>
        </p:blipFill>
        <p:spPr>
          <a:xfrm>
            <a:off x="663334" y="908492"/>
            <a:ext cx="4104226" cy="2870247"/>
          </a:xfrm>
          <a:prstGeom prst="rect">
            <a:avLst/>
          </a:prstGeom>
        </p:spPr>
      </p:pic>
      <p:sp>
        <p:nvSpPr>
          <p:cNvPr id="13" name="タイトル 12">
            <a:extLst>
              <a:ext uri="{FF2B5EF4-FFF2-40B4-BE49-F238E27FC236}">
                <a16:creationId xmlns:a16="http://schemas.microsoft.com/office/drawing/2014/main" id="{36ECF563-3915-D321-8B44-B2E25A36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Possibility Search of Flavor Conversion</a:t>
            </a:r>
          </a:p>
        </p:txBody>
      </p:sp>
      <p:sp>
        <p:nvSpPr>
          <p:cNvPr id="15" name="スライド番号プレースホルダー 2">
            <a:extLst>
              <a:ext uri="{FF2B5EF4-FFF2-40B4-BE49-F238E27FC236}">
                <a16:creationId xmlns:a16="http://schemas.microsoft.com/office/drawing/2014/main" id="{A37214F3-A018-754B-AC23-C8C78F43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F1A80CD-C7FC-A952-908E-CA7F4521803B}"/>
              </a:ext>
            </a:extLst>
          </p:cNvPr>
          <p:cNvSpPr txBox="1"/>
          <p:nvPr/>
        </p:nvSpPr>
        <p:spPr>
          <a:xfrm>
            <a:off x="-32427" y="6551288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Akaho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, </a:t>
            </a:r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+ PRD ‘24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2" name="コンテンツ プレースホルダー 8">
            <a:extLst>
              <a:ext uri="{FF2B5EF4-FFF2-40B4-BE49-F238E27FC236}">
                <a16:creationId xmlns:a16="http://schemas.microsoft.com/office/drawing/2014/main" id="{F99101F7-5658-DCAD-7B96-FB80DE76752E}"/>
              </a:ext>
            </a:extLst>
          </p:cNvPr>
          <p:cNvSpPr txBox="1">
            <a:spLocks/>
          </p:cNvSpPr>
          <p:nvPr/>
        </p:nvSpPr>
        <p:spPr>
          <a:xfrm>
            <a:off x="2172435" y="1197619"/>
            <a:ext cx="127759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10 </a:t>
            </a: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g/cm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" name="コンテンツ プレースホルダー 8">
            <a:extLst>
              <a:ext uri="{FF2B5EF4-FFF2-40B4-BE49-F238E27FC236}">
                <a16:creationId xmlns:a16="http://schemas.microsoft.com/office/drawing/2014/main" id="{6B2370BD-2937-AE67-DB8C-504D62817A2E}"/>
              </a:ext>
            </a:extLst>
          </p:cNvPr>
          <p:cNvSpPr txBox="1">
            <a:spLocks/>
          </p:cNvSpPr>
          <p:nvPr/>
        </p:nvSpPr>
        <p:spPr>
          <a:xfrm>
            <a:off x="1771567" y="1687825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11</a:t>
            </a:r>
          </a:p>
        </p:txBody>
      </p:sp>
      <p:sp>
        <p:nvSpPr>
          <p:cNvPr id="4" name="コンテンツ プレースホルダー 8">
            <a:extLst>
              <a:ext uri="{FF2B5EF4-FFF2-40B4-BE49-F238E27FC236}">
                <a16:creationId xmlns:a16="http://schemas.microsoft.com/office/drawing/2014/main" id="{72325128-F661-F522-96D4-0F125075B6BD}"/>
              </a:ext>
            </a:extLst>
          </p:cNvPr>
          <p:cNvSpPr txBox="1">
            <a:spLocks/>
          </p:cNvSpPr>
          <p:nvPr/>
        </p:nvSpPr>
        <p:spPr>
          <a:xfrm>
            <a:off x="1659253" y="2253839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12</a:t>
            </a:r>
          </a:p>
        </p:txBody>
      </p:sp>
      <p:sp>
        <p:nvSpPr>
          <p:cNvPr id="5" name="コンテンツ プレースホルダー 8">
            <a:extLst>
              <a:ext uri="{FF2B5EF4-FFF2-40B4-BE49-F238E27FC236}">
                <a16:creationId xmlns:a16="http://schemas.microsoft.com/office/drawing/2014/main" id="{C1E583A9-ABAF-2363-3DF1-D8859DEBE925}"/>
              </a:ext>
            </a:extLst>
          </p:cNvPr>
          <p:cNvSpPr txBox="1">
            <a:spLocks/>
          </p:cNvSpPr>
          <p:nvPr/>
        </p:nvSpPr>
        <p:spPr>
          <a:xfrm>
            <a:off x="1575635" y="2804927"/>
            <a:ext cx="687080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13</a:t>
            </a:r>
          </a:p>
        </p:txBody>
      </p:sp>
      <p:sp>
        <p:nvSpPr>
          <p:cNvPr id="20" name="コンテンツ プレースホルダー 8">
            <a:extLst>
              <a:ext uri="{FF2B5EF4-FFF2-40B4-BE49-F238E27FC236}">
                <a16:creationId xmlns:a16="http://schemas.microsoft.com/office/drawing/2014/main" id="{C7973C53-19CE-FA4B-E8B7-FECC9D1CCA19}"/>
              </a:ext>
            </a:extLst>
          </p:cNvPr>
          <p:cNvSpPr txBox="1">
            <a:spLocks/>
          </p:cNvSpPr>
          <p:nvPr/>
        </p:nvSpPr>
        <p:spPr>
          <a:xfrm>
            <a:off x="1885561" y="5070471"/>
            <a:ext cx="127759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10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10 </a:t>
            </a:r>
            <a:r>
              <a:rPr lang="en-US" altLang="ja-JP" sz="1600" b="1" dirty="0">
                <a:solidFill>
                  <a:schemeClr val="bg1"/>
                </a:solidFill>
                <a:latin typeface="Georgia" panose="02040502050405020303" pitchFamily="18" charset="0"/>
              </a:rPr>
              <a:t>g/cm</a:t>
            </a:r>
            <a:r>
              <a:rPr lang="en-US" altLang="ja-JP" sz="1600" b="1" baseline="30000" dirty="0">
                <a:solidFill>
                  <a:schemeClr val="bg1"/>
                </a:solidFill>
                <a:latin typeface="Georgia" panose="02040502050405020303" pitchFamily="18" charset="0"/>
              </a:rPr>
              <a:t>3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45BAC04-58C6-2781-9ECA-5160AB42DC9E}"/>
              </a:ext>
            </a:extLst>
          </p:cNvPr>
          <p:cNvSpPr txBox="1"/>
          <p:nvPr/>
        </p:nvSpPr>
        <p:spPr>
          <a:xfrm>
            <a:off x="2276467" y="774325"/>
            <a:ext cx="1282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2D-CCSN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5FE8708A-5792-5984-3BC0-ABFD82645F1A}"/>
              </a:ext>
            </a:extLst>
          </p:cNvPr>
          <p:cNvSpPr/>
          <p:nvPr/>
        </p:nvSpPr>
        <p:spPr>
          <a:xfrm>
            <a:off x="597045" y="805040"/>
            <a:ext cx="4347418" cy="2973699"/>
          </a:xfrm>
          <a:prstGeom prst="frame">
            <a:avLst>
              <a:gd name="adj1" fmla="val 894"/>
            </a:avLst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コンテンツ プレースホルダー 8">
            <a:extLst>
              <a:ext uri="{FF2B5EF4-FFF2-40B4-BE49-F238E27FC236}">
                <a16:creationId xmlns:a16="http://schemas.microsoft.com/office/drawing/2014/main" id="{8EE8FC7C-B2BE-1D72-1382-4C8B8A9A283C}"/>
              </a:ext>
            </a:extLst>
          </p:cNvPr>
          <p:cNvSpPr txBox="1">
            <a:spLocks/>
          </p:cNvSpPr>
          <p:nvPr/>
        </p:nvSpPr>
        <p:spPr>
          <a:xfrm>
            <a:off x="2576075" y="2193853"/>
            <a:ext cx="616476" cy="5060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i="1" dirty="0">
                <a:solidFill>
                  <a:schemeClr val="bg1"/>
                </a:solidFill>
                <a:latin typeface="Georgia" panose="02040502050405020303" pitchFamily="18" charset="0"/>
              </a:rPr>
              <a:t>CFI</a:t>
            </a:r>
            <a:endParaRPr lang="en-US" altLang="ja-JP" sz="1800" b="1" i="1" baseline="300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1C8B7DD-CE0B-1FF4-C09E-F4DE4E914C1A}"/>
              </a:ext>
            </a:extLst>
          </p:cNvPr>
          <p:cNvSpPr txBox="1"/>
          <p:nvPr/>
        </p:nvSpPr>
        <p:spPr>
          <a:xfrm>
            <a:off x="5123472" y="1195178"/>
            <a:ext cx="39012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Mechanism of instability: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Asymmetry in collisions</a:t>
            </a:r>
          </a:p>
          <a:p>
            <a:endParaRPr kumimoji="1" lang="en-US" altLang="ja-JP" sz="20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Neutrino distribution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Inside/Outside PNS</a:t>
            </a: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・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Close to isotropic</a:t>
            </a:r>
          </a:p>
          <a:p>
            <a:endParaRPr kumimoji="1" lang="en-US" altLang="ja-JP" sz="20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ja-JP" altLang="en-US" sz="200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→</a:t>
            </a:r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Energy dist. is crucial.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3F85F0B-AB0E-EE31-CA29-E08FF25EA074}"/>
              </a:ext>
            </a:extLst>
          </p:cNvPr>
          <p:cNvSpPr txBox="1"/>
          <p:nvPr/>
        </p:nvSpPr>
        <p:spPr>
          <a:xfrm>
            <a:off x="5468859" y="3778739"/>
            <a:ext cx="265339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5"/>
                </a:solidFill>
                <a:latin typeface="Georgia" panose="02040502050405020303" pitchFamily="18" charset="0"/>
                <a:ea typeface="Palatino"/>
                <a:cs typeface="Palatino"/>
              </a:rPr>
              <a:t>Collisional flavor instability (CFI)</a:t>
            </a:r>
            <a:endParaRPr kumimoji="1" lang="en-US" altLang="ja-JP" i="1" dirty="0">
              <a:solidFill>
                <a:schemeClr val="accent5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47097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E5B4D-D1FB-47A0-5E50-7BB3A833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4132DF-8482-62E2-4245-22798DDC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1B8BD6BB-8910-E443-329E-B0C7855A42B6}"/>
              </a:ext>
            </a:extLst>
          </p:cNvPr>
          <p:cNvGrpSpPr/>
          <p:nvPr/>
        </p:nvGrpSpPr>
        <p:grpSpPr>
          <a:xfrm>
            <a:off x="-1216" y="3845829"/>
            <a:ext cx="5060538" cy="2972604"/>
            <a:chOff x="-504" y="850086"/>
            <a:chExt cx="5060538" cy="2972604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F3D76578-64A7-331A-532B-18CC12FADDD1}"/>
                </a:ext>
              </a:extLst>
            </p:cNvPr>
            <p:cNvGrpSpPr/>
            <p:nvPr/>
          </p:nvGrpSpPr>
          <p:grpSpPr>
            <a:xfrm>
              <a:off x="-504" y="850086"/>
              <a:ext cx="5060538" cy="2972604"/>
              <a:chOff x="76592" y="1423605"/>
              <a:chExt cx="5060538" cy="2972604"/>
            </a:xfrm>
          </p:grpSpPr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60F858F6-0836-9736-9483-7297EEACF2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52104"/>
              <a:stretch/>
            </p:blipFill>
            <p:spPr>
              <a:xfrm>
                <a:off x="76592" y="1423605"/>
                <a:ext cx="5060538" cy="2541566"/>
              </a:xfrm>
              <a:prstGeom prst="rect">
                <a:avLst/>
              </a:prstGeom>
            </p:spPr>
          </p:pic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77D83A62-6407-D5D5-89D6-CEC0AA8DBB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9437" y="3958592"/>
                <a:ext cx="3824395" cy="437617"/>
              </a:xfrm>
              <a:prstGeom prst="rect">
                <a:avLst/>
              </a:prstGeom>
            </p:spPr>
          </p:pic>
        </p:grp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34B4D91-CEA8-B870-67DF-428037B96191}"/>
                </a:ext>
              </a:extLst>
            </p:cNvPr>
            <p:cNvSpPr txBox="1"/>
            <p:nvPr/>
          </p:nvSpPr>
          <p:spPr>
            <a:xfrm>
              <a:off x="1455190" y="1550058"/>
              <a:ext cx="257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Flavor equipartition</a:t>
              </a:r>
              <a:endParaRPr kumimoji="1" lang="ja-JP" altLang="en-US" b="1">
                <a:solidFill>
                  <a:schemeClr val="accent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63822178-ECE6-E541-8B00-571A159DD870}"/>
                </a:ext>
              </a:extLst>
            </p:cNvPr>
            <p:cNvSpPr/>
            <p:nvPr/>
          </p:nvSpPr>
          <p:spPr>
            <a:xfrm rot="16200000">
              <a:off x="2315687" y="1544113"/>
              <a:ext cx="172262" cy="92943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</p:grp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F19648D2-03B7-37BA-0010-1269D3D599A2}"/>
              </a:ext>
            </a:extLst>
          </p:cNvPr>
          <p:cNvGrpSpPr/>
          <p:nvPr/>
        </p:nvGrpSpPr>
        <p:grpSpPr>
          <a:xfrm>
            <a:off x="-33654" y="506854"/>
            <a:ext cx="5283203" cy="3403688"/>
            <a:chOff x="-112490" y="3171967"/>
            <a:chExt cx="5283203" cy="340368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5BF3E6D-5431-89C1-C6B5-A47FA8348A75}"/>
                </a:ext>
              </a:extLst>
            </p:cNvPr>
            <p:cNvGrpSpPr/>
            <p:nvPr/>
          </p:nvGrpSpPr>
          <p:grpSpPr>
            <a:xfrm>
              <a:off x="-112490" y="3171967"/>
              <a:ext cx="5283203" cy="3403688"/>
              <a:chOff x="4492484" y="1381386"/>
              <a:chExt cx="4618567" cy="2975498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6F72DD7C-3FFD-79BA-051B-06FBB2325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6676" b="52195"/>
              <a:stretch/>
            </p:blipFill>
            <p:spPr>
              <a:xfrm>
                <a:off x="4492484" y="1381386"/>
                <a:ext cx="4618567" cy="2583785"/>
              </a:xfrm>
              <a:prstGeom prst="rect">
                <a:avLst/>
              </a:prstGeom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6591FD74-9156-E29D-D357-517D0362D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1050" y="3968065"/>
                <a:ext cx="3397943" cy="388819"/>
              </a:xfrm>
              <a:prstGeom prst="rect">
                <a:avLst/>
              </a:prstGeom>
            </p:spPr>
          </p:pic>
        </p:grpSp>
        <p:sp>
          <p:nvSpPr>
            <p:cNvPr id="19" name="下矢印 18">
              <a:extLst>
                <a:ext uri="{FF2B5EF4-FFF2-40B4-BE49-F238E27FC236}">
                  <a16:creationId xmlns:a16="http://schemas.microsoft.com/office/drawing/2014/main" id="{2F2A1FB0-D6B6-3334-4317-E493DCDEECCD}"/>
                </a:ext>
              </a:extLst>
            </p:cNvPr>
            <p:cNvSpPr/>
            <p:nvPr/>
          </p:nvSpPr>
          <p:spPr>
            <a:xfrm rot="11019365">
              <a:off x="1495756" y="4229222"/>
              <a:ext cx="177951" cy="1061689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F3F19473-1582-98EB-EC3F-3B141FEB3297}"/>
                </a:ext>
              </a:extLst>
            </p:cNvPr>
            <p:cNvSpPr txBox="1"/>
            <p:nvPr/>
          </p:nvSpPr>
          <p:spPr>
            <a:xfrm>
              <a:off x="1679004" y="4791027"/>
              <a:ext cx="226669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Beyond equipartition</a:t>
              </a:r>
              <a:endParaRPr kumimoji="1" lang="ja-JP" altLang="en-US" sz="1400" b="1">
                <a:solidFill>
                  <a:schemeClr val="accent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D7168AA-D712-64CA-7A43-3FA05A7D3D12}"/>
                </a:ext>
              </a:extLst>
            </p:cNvPr>
            <p:cNvSpPr txBox="1"/>
            <p:nvPr/>
          </p:nvSpPr>
          <p:spPr>
            <a:xfrm>
              <a:off x="2570101" y="3908467"/>
              <a:ext cx="161359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accent1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Flavor swap</a:t>
              </a:r>
              <a:endParaRPr kumimoji="1" lang="ja-JP" altLang="en-US" b="1">
                <a:solidFill>
                  <a:schemeClr val="accen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1" name="下矢印 40">
              <a:extLst>
                <a:ext uri="{FF2B5EF4-FFF2-40B4-BE49-F238E27FC236}">
                  <a16:creationId xmlns:a16="http://schemas.microsoft.com/office/drawing/2014/main" id="{EFE235F1-61CF-D82D-E1DE-83E60A5DBD10}"/>
                </a:ext>
              </a:extLst>
            </p:cNvPr>
            <p:cNvSpPr/>
            <p:nvPr/>
          </p:nvSpPr>
          <p:spPr>
            <a:xfrm rot="16200000">
              <a:off x="2780406" y="3310661"/>
              <a:ext cx="172262" cy="92943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</p:grp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30DF8BA-8F21-9DF3-E816-FA8AC8205E4A}"/>
              </a:ext>
            </a:extLst>
          </p:cNvPr>
          <p:cNvSpPr txBox="1"/>
          <p:nvPr/>
        </p:nvSpPr>
        <p:spPr>
          <a:xfrm>
            <a:off x="5441215" y="5937498"/>
            <a:ext cx="33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Rich spectral diversity!</a:t>
            </a:r>
          </a:p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Not just equipartition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B9315B0A-8455-2C11-3B51-9897EF06611E}"/>
              </a:ext>
            </a:extLst>
          </p:cNvPr>
          <p:cNvGrpSpPr/>
          <p:nvPr/>
        </p:nvGrpSpPr>
        <p:grpSpPr>
          <a:xfrm>
            <a:off x="5045322" y="4111893"/>
            <a:ext cx="4172847" cy="1581380"/>
            <a:chOff x="5046034" y="1003416"/>
            <a:chExt cx="4172847" cy="1581380"/>
          </a:xfrm>
        </p:grpSpPr>
        <p:pic>
          <p:nvPicPr>
            <p:cNvPr id="50" name="図 49">
              <a:extLst>
                <a:ext uri="{FF2B5EF4-FFF2-40B4-BE49-F238E27FC236}">
                  <a16:creationId xmlns:a16="http://schemas.microsoft.com/office/drawing/2014/main" id="{B53FC6AF-4110-0065-F82E-D8CB5B17C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5749" y="2225243"/>
              <a:ext cx="943711" cy="228555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CA6FDFF3-2F48-4D39-8898-0FE472358900}"/>
                </a:ext>
              </a:extLst>
            </p:cNvPr>
            <p:cNvSpPr txBox="1"/>
            <p:nvPr/>
          </p:nvSpPr>
          <p:spPr>
            <a:xfrm>
              <a:off x="7895235" y="1449454"/>
              <a:ext cx="1323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Twisted</a:t>
              </a:r>
            </a:p>
            <a:p>
              <a:r>
                <a:rPr kumimoji="1" lang="en-US" altLang="ja-JP" sz="1600" i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   Hierarchy</a:t>
              </a:r>
              <a:endParaRPr kumimoji="1" lang="ja-JP" altLang="en-US" sz="1600" i="1">
                <a:latin typeface="Georgia" panose="02040502050405020303" pitchFamily="18" charset="0"/>
              </a:endParaRPr>
            </a:p>
          </p:txBody>
        </p:sp>
        <p:grpSp>
          <p:nvGrpSpPr>
            <p:cNvPr id="66" name="グループ化 65">
              <a:extLst>
                <a:ext uri="{FF2B5EF4-FFF2-40B4-BE49-F238E27FC236}">
                  <a16:creationId xmlns:a16="http://schemas.microsoft.com/office/drawing/2014/main" id="{19F3D6D9-5C18-2B5A-4F9D-37ABB009452E}"/>
                </a:ext>
              </a:extLst>
            </p:cNvPr>
            <p:cNvGrpSpPr/>
            <p:nvPr/>
          </p:nvGrpSpPr>
          <p:grpSpPr>
            <a:xfrm>
              <a:off x="5631755" y="1173703"/>
              <a:ext cx="2270443" cy="1411093"/>
              <a:chOff x="5631755" y="864431"/>
              <a:chExt cx="2270443" cy="1411093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7085112C-E7C6-74E3-514E-9D0456D4B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3867" y="1453241"/>
                <a:ext cx="1662664" cy="332534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9C0D7BB2-B3C8-7249-6D0B-B9535CD215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4277" y="1074738"/>
                <a:ext cx="1441843" cy="286393"/>
              </a:xfrm>
              <a:prstGeom prst="rect">
                <a:avLst/>
              </a:prstGeom>
            </p:spPr>
          </p:pic>
          <p:sp>
            <p:nvSpPr>
              <p:cNvPr id="57" name="フレーム 56">
                <a:extLst>
                  <a:ext uri="{FF2B5EF4-FFF2-40B4-BE49-F238E27FC236}">
                    <a16:creationId xmlns:a16="http://schemas.microsoft.com/office/drawing/2014/main" id="{26B9380B-8BF3-F25B-5D25-19ECD5BFB153}"/>
                  </a:ext>
                </a:extLst>
              </p:cNvPr>
              <p:cNvSpPr/>
              <p:nvPr/>
            </p:nvSpPr>
            <p:spPr>
              <a:xfrm>
                <a:off x="5631755" y="864431"/>
                <a:ext cx="2270443" cy="1411093"/>
              </a:xfrm>
              <a:prstGeom prst="frame">
                <a:avLst>
                  <a:gd name="adj1" fmla="val 2083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  <p:pic>
            <p:nvPicPr>
              <p:cNvPr id="64" name="図 63">
                <a:extLst>
                  <a:ext uri="{FF2B5EF4-FFF2-40B4-BE49-F238E27FC236}">
                    <a16:creationId xmlns:a16="http://schemas.microsoft.com/office/drawing/2014/main" id="{F4D2C1E3-597B-84B6-9B90-700F3E088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50566" y="1871304"/>
                <a:ext cx="1162682" cy="295711"/>
              </a:xfrm>
              <a:prstGeom prst="rect">
                <a:avLst/>
              </a:prstGeom>
            </p:spPr>
          </p:pic>
        </p:grpSp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B89FF120-5A3C-F300-3CD6-7FF34A03800F}"/>
                </a:ext>
              </a:extLst>
            </p:cNvPr>
            <p:cNvSpPr txBox="1"/>
            <p:nvPr/>
          </p:nvSpPr>
          <p:spPr>
            <a:xfrm>
              <a:off x="5046034" y="1003416"/>
              <a:ext cx="107057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i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Case 2</a:t>
              </a:r>
              <a:r>
                <a:rPr kumimoji="1" lang="en-US" altLang="ja-JP" b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:</a:t>
              </a:r>
              <a:endParaRPr kumimoji="1" lang="ja-JP" altLang="en-US" b="1">
                <a:latin typeface="Georgia" panose="02040502050405020303" pitchFamily="18" charset="0"/>
              </a:endParaRPr>
            </a:p>
          </p:txBody>
        </p:sp>
        <p:pic>
          <p:nvPicPr>
            <p:cNvPr id="68" name="図 67">
              <a:extLst>
                <a:ext uri="{FF2B5EF4-FFF2-40B4-BE49-F238E27FC236}">
                  <a16:creationId xmlns:a16="http://schemas.microsoft.com/office/drawing/2014/main" id="{211519EE-1CC0-9896-21B9-E5010008E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4214" y="1372676"/>
              <a:ext cx="201590" cy="746220"/>
            </a:xfrm>
            <a:prstGeom prst="rect">
              <a:avLst/>
            </a:prstGeom>
          </p:spPr>
        </p:pic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DADAC46-D797-42ED-8F67-B74BB99B2F78}"/>
              </a:ext>
            </a:extLst>
          </p:cNvPr>
          <p:cNvGrpSpPr/>
          <p:nvPr/>
        </p:nvGrpSpPr>
        <p:grpSpPr>
          <a:xfrm>
            <a:off x="5124870" y="818200"/>
            <a:ext cx="4180101" cy="1581622"/>
            <a:chOff x="5046034" y="3591127"/>
            <a:chExt cx="4180101" cy="1581622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6D0397D3-5B3C-2EF1-F2C1-379A92D62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020495" y="4816363"/>
              <a:ext cx="928965" cy="228555"/>
            </a:xfrm>
            <a:prstGeom prst="rect">
              <a:avLst/>
            </a:prstGeom>
          </p:spPr>
        </p:pic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8BD1F1E2-BA69-8C39-441C-FB4A708DC50D}"/>
                </a:ext>
              </a:extLst>
            </p:cNvPr>
            <p:cNvSpPr txBox="1"/>
            <p:nvPr/>
          </p:nvSpPr>
          <p:spPr>
            <a:xfrm>
              <a:off x="7902489" y="4060065"/>
              <a:ext cx="13236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i="1" dirty="0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Same</a:t>
              </a:r>
            </a:p>
            <a:p>
              <a:r>
                <a:rPr kumimoji="1" lang="en-US" altLang="ja-JP" sz="1600" i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   Hierarchy</a:t>
              </a:r>
              <a:endParaRPr kumimoji="1" lang="ja-JP" altLang="en-US" sz="1600" i="1">
                <a:latin typeface="Georgia" panose="02040502050405020303" pitchFamily="18" charset="0"/>
              </a:endParaRPr>
            </a:p>
          </p:txBody>
        </p:sp>
        <p:grpSp>
          <p:nvGrpSpPr>
            <p:cNvPr id="67" name="グループ化 66">
              <a:extLst>
                <a:ext uri="{FF2B5EF4-FFF2-40B4-BE49-F238E27FC236}">
                  <a16:creationId xmlns:a16="http://schemas.microsoft.com/office/drawing/2014/main" id="{DD844971-4DB9-0469-757C-2F99114F0294}"/>
                </a:ext>
              </a:extLst>
            </p:cNvPr>
            <p:cNvGrpSpPr/>
            <p:nvPr/>
          </p:nvGrpSpPr>
          <p:grpSpPr>
            <a:xfrm>
              <a:off x="5631756" y="3758757"/>
              <a:ext cx="2277816" cy="1413992"/>
              <a:chOff x="5631756" y="3483781"/>
              <a:chExt cx="2277816" cy="1413992"/>
            </a:xfrm>
          </p:grpSpPr>
          <p:pic>
            <p:nvPicPr>
              <p:cNvPr id="14" name="図 13">
                <a:extLst>
                  <a:ext uri="{FF2B5EF4-FFF2-40B4-BE49-F238E27FC236}">
                    <a16:creationId xmlns:a16="http://schemas.microsoft.com/office/drawing/2014/main" id="{D3EB6C99-8040-3545-C435-48C1156C1A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10016" y="4091335"/>
                <a:ext cx="1662665" cy="332534"/>
              </a:xfrm>
              <a:prstGeom prst="rect">
                <a:avLst/>
              </a:prstGeom>
            </p:spPr>
          </p:pic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B8A2E504-5404-89DC-B41B-6DB02195AD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20427" y="3719613"/>
                <a:ext cx="1441844" cy="286394"/>
              </a:xfrm>
              <a:prstGeom prst="rect">
                <a:avLst/>
              </a:prstGeom>
            </p:spPr>
          </p:pic>
          <p:sp>
            <p:nvSpPr>
              <p:cNvPr id="59" name="フレーム 58">
                <a:extLst>
                  <a:ext uri="{FF2B5EF4-FFF2-40B4-BE49-F238E27FC236}">
                    <a16:creationId xmlns:a16="http://schemas.microsoft.com/office/drawing/2014/main" id="{F965A957-1683-F123-FC7B-627C3584312C}"/>
                  </a:ext>
                </a:extLst>
              </p:cNvPr>
              <p:cNvSpPr/>
              <p:nvPr/>
            </p:nvSpPr>
            <p:spPr>
              <a:xfrm>
                <a:off x="5631756" y="3483781"/>
                <a:ext cx="2277816" cy="1413992"/>
              </a:xfrm>
              <a:prstGeom prst="frame">
                <a:avLst>
                  <a:gd name="adj1" fmla="val 2083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Georgia" panose="02040502050405020303" pitchFamily="18" charset="0"/>
                </a:endParaRPr>
              </a:p>
            </p:txBody>
          </p:sp>
          <p:pic>
            <p:nvPicPr>
              <p:cNvPr id="65" name="図 64">
                <a:extLst>
                  <a:ext uri="{FF2B5EF4-FFF2-40B4-BE49-F238E27FC236}">
                    <a16:creationId xmlns:a16="http://schemas.microsoft.com/office/drawing/2014/main" id="{54753D62-3845-53A0-EE58-230D5B6E09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98253" y="4514728"/>
                <a:ext cx="1418933" cy="283787"/>
              </a:xfrm>
              <a:prstGeom prst="rect">
                <a:avLst/>
              </a:prstGeom>
            </p:spPr>
          </p:pic>
        </p:grp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B7AB6FE-B1A5-55F9-FD2D-8530235972D6}"/>
                </a:ext>
              </a:extLst>
            </p:cNvPr>
            <p:cNvSpPr txBox="1"/>
            <p:nvPr/>
          </p:nvSpPr>
          <p:spPr>
            <a:xfrm>
              <a:off x="5046034" y="3591127"/>
              <a:ext cx="10689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i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Case 1</a:t>
              </a:r>
              <a:r>
                <a:rPr kumimoji="1" lang="en-US" altLang="ja-JP" b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:</a:t>
              </a:r>
              <a:endParaRPr kumimoji="1" lang="ja-JP" altLang="en-US" b="1">
                <a:latin typeface="Georgia" panose="02040502050405020303" pitchFamily="18" charset="0"/>
              </a:endParaRPr>
            </a:p>
          </p:txBody>
        </p:sp>
        <p:pic>
          <p:nvPicPr>
            <p:cNvPr id="69" name="図 68">
              <a:extLst>
                <a:ext uri="{FF2B5EF4-FFF2-40B4-BE49-F238E27FC236}">
                  <a16:creationId xmlns:a16="http://schemas.microsoft.com/office/drawing/2014/main" id="{79E78F3E-F69F-2915-E7A0-867EC5962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94214" y="3987994"/>
              <a:ext cx="201590" cy="746220"/>
            </a:xfrm>
            <a:prstGeom prst="rect">
              <a:avLst/>
            </a:prstGeom>
          </p:spPr>
        </p:pic>
      </p:grpSp>
      <p:cxnSp>
        <p:nvCxnSpPr>
          <p:cNvPr id="73" name="直線コネクタ 72">
            <a:extLst>
              <a:ext uri="{FF2B5EF4-FFF2-40B4-BE49-F238E27FC236}">
                <a16:creationId xmlns:a16="http://schemas.microsoft.com/office/drawing/2014/main" id="{ED65919D-7CB0-2A17-35DD-1E3D47D4C92A}"/>
              </a:ext>
            </a:extLst>
          </p:cNvPr>
          <p:cNvCxnSpPr>
            <a:cxnSpLocks/>
          </p:cNvCxnSpPr>
          <p:nvPr/>
        </p:nvCxnSpPr>
        <p:spPr>
          <a:xfrm flipV="1">
            <a:off x="-34044" y="3873447"/>
            <a:ext cx="9144000" cy="1996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7C5E17-26DC-0323-627B-AD65C4393655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4009FED-64E2-8FB8-2F59-866C706F61D1}"/>
                  </a:ext>
                </a:extLst>
              </p:cNvPr>
              <p:cNvSpPr txBox="1"/>
              <p:nvPr/>
            </p:nvSpPr>
            <p:spPr>
              <a:xfrm>
                <a:off x="6398253" y="2708972"/>
                <a:ext cx="265450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1600" i="1" dirty="0" smtClean="0">
                            <a:latin typeface="Cambria Math" panose="02040503050406030204" pitchFamily="18" charset="0"/>
                            <a:ea typeface="Palatino" pitchFamily="2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1" lang="en-US" altLang="ja-JP" sz="1600" i="1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ja-JP" sz="1600" i="1" baseline="-25000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E</m:t>
                        </m:r>
                      </m:e>
                    </m:d>
                  </m:oMath>
                </a14:m>
                <a:r>
                  <a:rPr kumimoji="1" lang="en-US" altLang="ja-JP" sz="1600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:</a:t>
                </a:r>
                <a:r>
                  <a:rPr kumimoji="1" lang="en-US" altLang="ja-JP" sz="1600" i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</a:t>
                </a:r>
                <a:r>
                  <a:rPr kumimoji="1" lang="en-US" altLang="ja-JP" sz="1600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Averaged reaction </a:t>
                </a:r>
              </a:p>
              <a:p>
                <a:r>
                  <a:rPr kumimoji="1" lang="en-US" altLang="ja-JP" sz="1600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	  rates for neutrinos</a:t>
                </a: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F4009FED-64E2-8FB8-2F59-866C706F6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8253" y="2708972"/>
                <a:ext cx="2654507" cy="584775"/>
              </a:xfrm>
              <a:prstGeom prst="rect">
                <a:avLst/>
              </a:prstGeom>
              <a:blipFill>
                <a:blip r:embed="rId14"/>
                <a:stretch>
                  <a:fillRect t="-4255" b="-1276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タイトル 3">
            <a:extLst>
              <a:ext uri="{FF2B5EF4-FFF2-40B4-BE49-F238E27FC236}">
                <a16:creationId xmlns:a16="http://schemas.microsoft.com/office/drawing/2014/main" id="{230D3829-978D-2DC4-1F39-651EC781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Local Simulation of Collisional Instability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1269275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7745A-AC34-0A46-3A33-2300079FC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6C541F0-9B0F-FD55-3D21-5848AC08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00" b="51595"/>
          <a:stretch>
            <a:fillRect/>
          </a:stretch>
        </p:blipFill>
        <p:spPr>
          <a:xfrm>
            <a:off x="0" y="2191172"/>
            <a:ext cx="3156461" cy="2881476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D88887B8-F442-CD0B-C8D4-88B674FF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 + Classical </a:t>
            </a:r>
            <a:r>
              <a:rPr kumimoji="1" lang="en-US" altLang="ja-JP" b="1" i="1" dirty="0"/>
              <a:t>β</a:t>
            </a:r>
            <a:r>
              <a:rPr kumimoji="1" lang="en-US" altLang="ja-JP" b="1" dirty="0"/>
              <a:t>-Equilibrium (Feedback)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548580-D208-C789-7FC3-371DB5EC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FF0DBB8-EE39-5C3F-10E7-6A54B86FF7E5}"/>
              </a:ext>
            </a:extLst>
          </p:cNvPr>
          <p:cNvSpPr txBox="1"/>
          <p:nvPr/>
        </p:nvSpPr>
        <p:spPr>
          <a:xfrm>
            <a:off x="971535" y="2985579"/>
            <a:ext cx="271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 </a:t>
            </a:r>
          </a:p>
          <a:p>
            <a:r>
              <a:rPr kumimoji="1" lang="en-US" altLang="ja-JP" b="1" i="1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</a:t>
            </a:r>
            <a:r>
              <a:rPr kumimoji="1" lang="en-US" altLang="ja-JP" b="1" i="1" baseline="-25000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</a:t>
            </a:r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0.5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E24352A2-38DB-FB15-D167-D848445239D2}"/>
              </a:ext>
            </a:extLst>
          </p:cNvPr>
          <p:cNvSpPr/>
          <p:nvPr/>
        </p:nvSpPr>
        <p:spPr>
          <a:xfrm rot="16200000">
            <a:off x="3271981" y="3137729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AFDDBC3-4CE8-963F-4B0F-4C98EEA9D6B4}"/>
              </a:ext>
            </a:extLst>
          </p:cNvPr>
          <p:cNvSpPr txBox="1"/>
          <p:nvPr/>
        </p:nvSpPr>
        <p:spPr>
          <a:xfrm>
            <a:off x="114925" y="905860"/>
            <a:ext cx="107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Case 2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6824D27-86F5-F6E2-A656-02C7B5569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35" y="5324166"/>
            <a:ext cx="2077835" cy="779188"/>
          </a:xfrm>
          <a:prstGeom prst="rect">
            <a:avLst/>
          </a:prstGeom>
        </p:spPr>
      </p:pic>
      <p:sp>
        <p:nvSpPr>
          <p:cNvPr id="33" name="コンテンツ プレースホルダー 8">
            <a:extLst>
              <a:ext uri="{FF2B5EF4-FFF2-40B4-BE49-F238E27FC236}">
                <a16:creationId xmlns:a16="http://schemas.microsoft.com/office/drawing/2014/main" id="{BBB72C60-D1C0-BC40-6359-8E8CDC959658}"/>
              </a:ext>
            </a:extLst>
          </p:cNvPr>
          <p:cNvSpPr txBox="1">
            <a:spLocks/>
          </p:cNvSpPr>
          <p:nvPr/>
        </p:nvSpPr>
        <p:spPr>
          <a:xfrm>
            <a:off x="309071" y="1366812"/>
            <a:ext cx="3707465" cy="96796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b="1" i="1" dirty="0">
                <a:latin typeface="Georgia" panose="02040502050405020303" pitchFamily="18" charset="0"/>
              </a:rPr>
              <a:t>CFI can occur</a:t>
            </a:r>
          </a:p>
          <a:p>
            <a:pPr marL="0" indent="0">
              <a:buNone/>
            </a:pPr>
            <a:r>
              <a:rPr lang="en-US" altLang="ja-JP" sz="1800" b="1" i="1" dirty="0">
                <a:latin typeface="Georgia" panose="02040502050405020303" pitchFamily="18" charset="0"/>
              </a:rPr>
              <a:t>near</a:t>
            </a:r>
            <a:r>
              <a:rPr lang="en-US" altLang="ja-JP" sz="1800" dirty="0">
                <a:latin typeface="Georgia" panose="02040502050405020303" pitchFamily="18" charset="0"/>
              </a:rPr>
              <a:t> </a:t>
            </a:r>
            <a:r>
              <a:rPr lang="en-US" altLang="ja-JP" sz="1800" b="1" i="1" dirty="0">
                <a:latin typeface="Georgia" panose="02040502050405020303" pitchFamily="18" charset="0"/>
              </a:rPr>
              <a:t>the neutrino sphere.</a:t>
            </a:r>
          </a:p>
          <a:p>
            <a:pPr marL="0" indent="0">
              <a:buNone/>
            </a:pPr>
            <a:r>
              <a:rPr lang="en-US" altLang="ja-JP" sz="1800" b="1" i="1" dirty="0">
                <a:latin typeface="Georgia" panose="02040502050405020303" pitchFamily="18" charset="0"/>
              </a:rPr>
              <a:t> ~ </a:t>
            </a:r>
            <a:r>
              <a:rPr lang="en-US" altLang="ja-JP" sz="1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β-equilibrium with matter</a:t>
            </a: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6F681307-D526-C8CE-2AB0-15E55548A845}"/>
              </a:ext>
            </a:extLst>
          </p:cNvPr>
          <p:cNvGrpSpPr/>
          <p:nvPr/>
        </p:nvGrpSpPr>
        <p:grpSpPr>
          <a:xfrm>
            <a:off x="3994175" y="1590023"/>
            <a:ext cx="6279569" cy="3734143"/>
            <a:chOff x="3994175" y="1289122"/>
            <a:chExt cx="6279569" cy="3734143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2E5CB0AB-30FC-A1F5-453F-4E21AA7F2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1" r="50130" b="52080"/>
            <a:stretch>
              <a:fillRect/>
            </a:stretch>
          </p:blipFill>
          <p:spPr>
            <a:xfrm>
              <a:off x="4016536" y="1289122"/>
              <a:ext cx="6257208" cy="3734143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44FDD28A-2703-04BF-8F94-8A1A5EF5A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3116596" y="3130621"/>
              <a:ext cx="2111404" cy="35624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4" name="下矢印 33">
              <a:extLst>
                <a:ext uri="{FF2B5EF4-FFF2-40B4-BE49-F238E27FC236}">
                  <a16:creationId xmlns:a16="http://schemas.microsoft.com/office/drawing/2014/main" id="{C39CFB8D-8F19-FBFA-3DC3-77E03F703476}"/>
                </a:ext>
              </a:extLst>
            </p:cNvPr>
            <p:cNvSpPr/>
            <p:nvPr/>
          </p:nvSpPr>
          <p:spPr>
            <a:xfrm rot="12215290">
              <a:off x="7050605" y="2702792"/>
              <a:ext cx="283843" cy="90680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636366D-54DA-4E8E-2769-3991374FB6CD}"/>
                </a:ext>
              </a:extLst>
            </p:cNvPr>
            <p:cNvSpPr txBox="1"/>
            <p:nvPr/>
          </p:nvSpPr>
          <p:spPr>
            <a:xfrm>
              <a:off x="6254511" y="3831381"/>
              <a:ext cx="2778278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Additional emission</a:t>
              </a:r>
            </a:p>
            <a:p>
              <a:r>
                <a:rPr kumimoji="1" lang="en-US" altLang="ja-JP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</a:rPr>
                <a:t> of electron neutrinos</a:t>
              </a:r>
            </a:p>
            <a:p>
              <a:r>
                <a:rPr kumimoji="1" lang="en-US" altLang="ja-JP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    ( = cooling)</a:t>
              </a:r>
              <a:endParaRPr kumimoji="1" lang="ja-JP" altLang="en-US" b="1">
                <a:solidFill>
                  <a:schemeClr val="accent2"/>
                </a:solidFill>
                <a:latin typeface="Georgia" panose="02040502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4323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639A6-2C42-ABC6-2D0A-59B3D7DD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6401AD-7517-7AE6-2429-2EFCE847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9CBCEB5-EFD8-3B7C-F955-B3E6B6E6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Summary &amp; Conclusions</a:t>
            </a:r>
            <a:endParaRPr kumimoji="1" lang="ja-JP" altLang="en-US" b="1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16A19EF-E237-1B1D-5D3D-140BFC1F5E6F}"/>
              </a:ext>
            </a:extLst>
          </p:cNvPr>
          <p:cNvSpPr txBox="1"/>
          <p:nvPr/>
        </p:nvSpPr>
        <p:spPr>
          <a:xfrm>
            <a:off x="191182" y="1170061"/>
            <a:ext cx="87616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Refractive effects from background matter can lead to non-negligible flavor conversion phenomena.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sz="24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Neutrino flavor conversion can alter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not only </a:t>
            </a:r>
            <a:r>
              <a:rPr kumimoji="1" lang="en-US" altLang="ja-JP" sz="2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shock dynamics 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and neutrino signals </a:t>
            </a:r>
            <a:r>
              <a:rPr kumimoji="1" lang="en-US" altLang="ja-JP" sz="2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but also GW signals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from CCSN.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sz="24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Direct computation of </a:t>
            </a:r>
            <a:r>
              <a:rPr kumimoji="1" lang="en-US" altLang="ja-JP" sz="2400" b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fast</a:t>
            </a:r>
            <a:r>
              <a:rPr kumimoji="1" lang="en-US" altLang="ja-JP" sz="24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/</a:t>
            </a:r>
            <a:r>
              <a:rPr kumimoji="1" lang="en-US" altLang="ja-JP" sz="2400" b="1" dirty="0">
                <a:solidFill>
                  <a:schemeClr val="accent5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collisional</a:t>
            </a:r>
            <a:r>
              <a:rPr kumimoji="1" lang="en-US" altLang="ja-JP" sz="2400" b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4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conversion 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exhibits the angular / energy structure of the asymptotic states.</a:t>
            </a:r>
          </a:p>
          <a:p>
            <a:pPr marL="457200" indent="-457200">
              <a:buFont typeface="+mj-lt"/>
              <a:buAutoNum type="arabicPeriod"/>
            </a:pPr>
            <a:endParaRPr kumimoji="1" lang="en-US" altLang="ja-JP" sz="24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en-US" altLang="ja-JP" sz="2400" b="1" i="1" dirty="0">
                <a:solidFill>
                  <a:schemeClr val="accent6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More accurate modeling of “Neutrino Flavor Conversion” into CCSN is running!!</a:t>
            </a:r>
          </a:p>
        </p:txBody>
      </p:sp>
    </p:spTree>
    <p:extLst>
      <p:ext uri="{BB962C8B-B14F-4D97-AF65-F5344CB8AC3E}">
        <p14:creationId xmlns:p14="http://schemas.microsoft.com/office/powerpoint/2010/main" val="3065316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78B0FA57-9B17-294D-B180-DEFF623D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Note</a:t>
            </a:r>
            <a:endParaRPr kumimoji="1" lang="ja-JP" altLang="en-US" b="1"/>
          </a:p>
        </p:txBody>
      </p:sp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128BFDFE-8565-E348-8D36-73A6C494C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0239"/>
            <a:ext cx="82296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kumimoji="1" lang="en-US" altLang="ja-JP" sz="5000" b="1" dirty="0"/>
              <a:t>Back slides</a:t>
            </a:r>
            <a:endParaRPr kumimoji="1" lang="ja-JP" altLang="en-US" sz="5000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5BAF35-EE3C-914E-BBB4-6ACA24EF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73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50453-EDC1-2DAF-08AD-C8633E7C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フレーム 5">
            <a:extLst>
              <a:ext uri="{FF2B5EF4-FFF2-40B4-BE49-F238E27FC236}">
                <a16:creationId xmlns:a16="http://schemas.microsoft.com/office/drawing/2014/main" id="{11FAA9E5-E0B6-4217-4AB6-1F9BF6B29592}"/>
              </a:ext>
            </a:extLst>
          </p:cNvPr>
          <p:cNvSpPr/>
          <p:nvPr/>
        </p:nvSpPr>
        <p:spPr>
          <a:xfrm>
            <a:off x="87945" y="1204481"/>
            <a:ext cx="8968109" cy="5575460"/>
          </a:xfrm>
          <a:prstGeom prst="frame">
            <a:avLst>
              <a:gd name="adj1" fmla="val 130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D440C12E-3BB8-7F28-9952-E0A91157AE3B}"/>
              </a:ext>
            </a:extLst>
          </p:cNvPr>
          <p:cNvSpPr/>
          <p:nvPr/>
        </p:nvSpPr>
        <p:spPr>
          <a:xfrm rot="2331799">
            <a:off x="2486584" y="1497009"/>
            <a:ext cx="352466" cy="1194012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05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B9D7882-8F1B-EFEA-5F0C-191D504C9FD1}"/>
              </a:ext>
            </a:extLst>
          </p:cNvPr>
          <p:cNvSpPr txBox="1"/>
          <p:nvPr/>
        </p:nvSpPr>
        <p:spPr>
          <a:xfrm>
            <a:off x="4957954" y="2795950"/>
            <a:ext cx="3968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Classical Transport</a:t>
            </a:r>
          </a:p>
          <a:p>
            <a:pPr algn="ctr"/>
            <a:r>
              <a:rPr kumimoji="1" lang="en-US" altLang="ja-JP" sz="2000" b="1" dirty="0">
                <a:latin typeface="Georgia" panose="02040502050405020303" pitchFamily="18" charset="0"/>
              </a:rPr>
              <a:t>[Boltzmann Equation]</a:t>
            </a: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45C8E6E-49C8-C892-8F18-3200B751D6D0}"/>
              </a:ext>
            </a:extLst>
          </p:cNvPr>
          <p:cNvSpPr txBox="1"/>
          <p:nvPr/>
        </p:nvSpPr>
        <p:spPr>
          <a:xfrm>
            <a:off x="4804726" y="4557792"/>
            <a:ext cx="40717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</a:rPr>
              <a:t>Back into “</a:t>
            </a:r>
            <a:r>
              <a:rPr kumimoji="1" lang="en-US" altLang="ja-JP" dirty="0">
                <a:latin typeface="Georgia" panose="02040502050405020303" pitchFamily="18" charset="0"/>
              </a:rPr>
              <a:t>classical” </a:t>
            </a:r>
            <a:r>
              <a:rPr kumimoji="1" lang="en-US" altLang="ja-JP" i="1" dirty="0" err="1">
                <a:latin typeface="Georgia" panose="02040502050405020303" pitchFamily="18" charset="0"/>
              </a:rPr>
              <a:t>ν</a:t>
            </a:r>
            <a:r>
              <a:rPr kumimoji="1" lang="en-US" altLang="ja-JP" dirty="0">
                <a:latin typeface="Georgia" panose="02040502050405020303" pitchFamily="18" charset="0"/>
              </a:rPr>
              <a:t>-transport</a:t>
            </a:r>
          </a:p>
          <a:p>
            <a:r>
              <a:rPr kumimoji="1" lang="en-US" altLang="ja-JP" dirty="0">
                <a:latin typeface="Georgia" panose="02040502050405020303" pitchFamily="18" charset="0"/>
              </a:rPr>
              <a:t>                         	    with relaxation</a:t>
            </a:r>
            <a:endParaRPr kumimoji="1" lang="en-US" altLang="ja-JP" sz="1200" dirty="0">
              <a:latin typeface="Georgia" panose="02040502050405020303" pitchFamily="18" charset="0"/>
            </a:endParaRPr>
          </a:p>
          <a:p>
            <a:r>
              <a:rPr kumimoji="1" lang="en-US" altLang="ja-JP" sz="12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kumimoji="1" lang="en-US" altLang="ja-JP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kumimoji="1" lang="en-US" altLang="ja-JP" b="1" dirty="0">
                <a:solidFill>
                  <a:srgbClr val="FF0000"/>
                </a:solidFill>
                <a:latin typeface="Georgia" panose="02040502050405020303" pitchFamily="18" charset="0"/>
                <a:sym typeface="Wingdings" pitchFamily="2" charset="2"/>
              </a:rPr>
              <a:t></a:t>
            </a:r>
            <a:r>
              <a:rPr kumimoji="1" lang="en-US" altLang="ja-JP" b="1" dirty="0">
                <a:solidFill>
                  <a:srgbClr val="FF0000"/>
                </a:solidFill>
                <a:latin typeface="Georgia" panose="02040502050405020303" pitchFamily="18" charset="0"/>
              </a:rPr>
              <a:t> BGK-Relaxation </a:t>
            </a:r>
            <a:r>
              <a:rPr kumimoji="1" lang="en-US" altLang="ja-JP" b="1" i="1" dirty="0" err="1">
                <a:solidFill>
                  <a:srgbClr val="FF0000"/>
                </a:solidFill>
                <a:latin typeface="Georgia" panose="02040502050405020303" pitchFamily="18" charset="0"/>
              </a:rPr>
              <a:t>ν</a:t>
            </a:r>
            <a:r>
              <a:rPr kumimoji="1" lang="en-US" altLang="ja-JP" b="1" dirty="0">
                <a:solidFill>
                  <a:srgbClr val="FF0000"/>
                </a:solidFill>
                <a:latin typeface="Georgia" panose="02040502050405020303" pitchFamily="18" charset="0"/>
              </a:rPr>
              <a:t>-Transport</a:t>
            </a:r>
          </a:p>
        </p:txBody>
      </p:sp>
      <p:sp>
        <p:nvSpPr>
          <p:cNvPr id="2" name="下矢印 1">
            <a:extLst>
              <a:ext uri="{FF2B5EF4-FFF2-40B4-BE49-F238E27FC236}">
                <a16:creationId xmlns:a16="http://schemas.microsoft.com/office/drawing/2014/main" id="{A5BF0891-C145-59F0-E5FB-BC33C4A1A4B8}"/>
              </a:ext>
            </a:extLst>
          </p:cNvPr>
          <p:cNvSpPr/>
          <p:nvPr/>
        </p:nvSpPr>
        <p:spPr>
          <a:xfrm rot="19339703">
            <a:off x="6261403" y="1501821"/>
            <a:ext cx="352466" cy="1194012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05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FEE5FB-2DBF-E012-DC01-4E032E86172D}"/>
              </a:ext>
            </a:extLst>
          </p:cNvPr>
          <p:cNvSpPr txBox="1"/>
          <p:nvPr/>
        </p:nvSpPr>
        <p:spPr>
          <a:xfrm>
            <a:off x="147432" y="2795950"/>
            <a:ext cx="4424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Quantum Kinetics</a:t>
            </a:r>
          </a:p>
          <a:p>
            <a:pPr algn="ctr"/>
            <a:r>
              <a:rPr kumimoji="1" lang="en-US" altLang="ja-JP" sz="2000" b="1" dirty="0">
                <a:latin typeface="Georgia" panose="02040502050405020303" pitchFamily="18" charset="0"/>
              </a:rPr>
              <a:t>[Neutrino Self-interactions]</a:t>
            </a:r>
            <a:endParaRPr kumimoji="1" lang="ja-JP" altLang="en-US" sz="2000" b="1">
              <a:latin typeface="Georgia" panose="02040502050405020303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8CEF55-3965-1750-DE64-8DD625FF81EC}"/>
              </a:ext>
            </a:extLst>
          </p:cNvPr>
          <p:cNvSpPr txBox="1"/>
          <p:nvPr/>
        </p:nvSpPr>
        <p:spPr>
          <a:xfrm>
            <a:off x="561363" y="5165488"/>
            <a:ext cx="363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Georgia" panose="02040502050405020303" pitchFamily="18" charset="0"/>
              </a:rPr>
              <a:t>Sub-grid modeling for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dirty="0">
                <a:solidFill>
                  <a:srgbClr val="00B050"/>
                </a:solidFill>
                <a:latin typeface="Georgia" panose="02040502050405020303" pitchFamily="18" charset="0"/>
              </a:rPr>
              <a:t>Slow Instability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Fast Instability</a:t>
            </a:r>
            <a:endParaRPr kumimoji="1" lang="ja-JP" altLang="en-US" sz="2000" b="1" i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sz="2000" b="1" i="1" dirty="0">
                <a:solidFill>
                  <a:schemeClr val="accent5"/>
                </a:solidFill>
                <a:latin typeface="Georgia" panose="02040502050405020303" pitchFamily="18" charset="0"/>
              </a:rPr>
              <a:t>Collisional Instability</a:t>
            </a:r>
            <a:endParaRPr kumimoji="1" lang="ja-JP" altLang="en-US" sz="2000" b="1" i="1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17" name="十字形 16">
            <a:extLst>
              <a:ext uri="{FF2B5EF4-FFF2-40B4-BE49-F238E27FC236}">
                <a16:creationId xmlns:a16="http://schemas.microsoft.com/office/drawing/2014/main" id="{A04B11E3-03D5-6B2E-5037-857257B4628E}"/>
              </a:ext>
            </a:extLst>
          </p:cNvPr>
          <p:cNvSpPr/>
          <p:nvPr/>
        </p:nvSpPr>
        <p:spPr>
          <a:xfrm>
            <a:off x="4652482" y="2972562"/>
            <a:ext cx="383760" cy="387452"/>
          </a:xfrm>
          <a:prstGeom prst="plus">
            <a:avLst>
              <a:gd name="adj" fmla="val 40973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05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8A248A2-CCB5-A2CD-C9B7-ECF6FA9823A1}"/>
              </a:ext>
            </a:extLst>
          </p:cNvPr>
          <p:cNvSpPr txBox="1"/>
          <p:nvPr/>
        </p:nvSpPr>
        <p:spPr>
          <a:xfrm>
            <a:off x="3349425" y="1669571"/>
            <a:ext cx="2445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latin typeface="Georgia" panose="02040502050405020303" pitchFamily="18" charset="0"/>
              </a:rPr>
              <a:t>Separately</a:t>
            </a:r>
            <a:r>
              <a:rPr kumimoji="1" lang="en-US" altLang="ja-JP" sz="1600" dirty="0">
                <a:latin typeface="Georgia" panose="02040502050405020303" pitchFamily="18" charset="0"/>
              </a:rPr>
              <a:t> considered</a:t>
            </a:r>
          </a:p>
          <a:p>
            <a:pPr algn="ctr"/>
            <a:r>
              <a:rPr kumimoji="1" lang="en-US" altLang="ja-JP" sz="1600" dirty="0">
                <a:latin typeface="Georgia" panose="02040502050405020303" pitchFamily="18" charset="0"/>
              </a:rPr>
              <a:t>among physical scales</a:t>
            </a:r>
            <a:endParaRPr kumimoji="1" lang="ja-JP" altLang="en-US" sz="1600">
              <a:latin typeface="Georgia" panose="02040502050405020303" pitchFamily="18" charset="0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443FA008-C884-6D99-1773-BCFCB6ACA92C}"/>
              </a:ext>
            </a:extLst>
          </p:cNvPr>
          <p:cNvSpPr txBox="1"/>
          <p:nvPr/>
        </p:nvSpPr>
        <p:spPr>
          <a:xfrm>
            <a:off x="1682887" y="983151"/>
            <a:ext cx="6076238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latin typeface="Georgia" panose="02040502050405020303" pitchFamily="18" charset="0"/>
              </a:rPr>
              <a:t>Quantum Kinetic Neutrino Transport</a:t>
            </a:r>
            <a:endParaRPr kumimoji="1" lang="ja-JP" altLang="en-US" sz="2400" b="1" baseline="-25000">
              <a:latin typeface="Georgia" panose="02040502050405020303" pitchFamily="18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8B90686-CDCF-2120-8FD9-0AF674DA4829}"/>
              </a:ext>
            </a:extLst>
          </p:cNvPr>
          <p:cNvSpPr txBox="1"/>
          <p:nvPr/>
        </p:nvSpPr>
        <p:spPr>
          <a:xfrm>
            <a:off x="126337" y="3993421"/>
            <a:ext cx="2279950" cy="6133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93" b="1" dirty="0">
                <a:solidFill>
                  <a:srgbClr val="FF0000"/>
                </a:solidFill>
                <a:latin typeface="Georgia" panose="02040502050405020303" pitchFamily="18" charset="0"/>
              </a:rPr>
              <a:t>Independently</a:t>
            </a:r>
          </a:p>
          <a:p>
            <a:pPr algn="ctr"/>
            <a:r>
              <a:rPr kumimoji="1" lang="en-US" altLang="ja-JP" sz="1693" dirty="0">
                <a:latin typeface="Georgia" panose="02040502050405020303" pitchFamily="18" charset="0"/>
              </a:rPr>
              <a:t>investigated</a:t>
            </a:r>
            <a:endParaRPr kumimoji="1" lang="ja-JP" altLang="en-US" sz="1693">
              <a:latin typeface="Georgia" panose="02040502050405020303" pitchFamily="18" charset="0"/>
            </a:endParaRPr>
          </a:p>
        </p:txBody>
      </p:sp>
      <p:sp>
        <p:nvSpPr>
          <p:cNvPr id="3" name="タイトル 3">
            <a:extLst>
              <a:ext uri="{FF2B5EF4-FFF2-40B4-BE49-F238E27FC236}">
                <a16:creationId xmlns:a16="http://schemas.microsoft.com/office/drawing/2014/main" id="{83E58C50-73B8-BF2A-5AD1-3909E1FA6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Implementation of Quantum Kinetics</a:t>
            </a:r>
            <a:endParaRPr kumimoji="1" lang="ja-JP" altLang="en-US" b="1"/>
          </a:p>
        </p:txBody>
      </p:sp>
      <p:sp>
        <p:nvSpPr>
          <p:cNvPr id="4" name="スライド番号プレースホルダー 2">
            <a:extLst>
              <a:ext uri="{FF2B5EF4-FFF2-40B4-BE49-F238E27FC236}">
                <a16:creationId xmlns:a16="http://schemas.microsoft.com/office/drawing/2014/main" id="{888DCB8C-CED8-D3FD-F246-F390A7BF5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下矢印 7">
            <a:extLst>
              <a:ext uri="{FF2B5EF4-FFF2-40B4-BE49-F238E27FC236}">
                <a16:creationId xmlns:a16="http://schemas.microsoft.com/office/drawing/2014/main" id="{BBB49118-F5C4-A103-8423-7505557B6769}"/>
              </a:ext>
            </a:extLst>
          </p:cNvPr>
          <p:cNvSpPr/>
          <p:nvPr/>
        </p:nvSpPr>
        <p:spPr>
          <a:xfrm>
            <a:off x="2155291" y="3818267"/>
            <a:ext cx="468238" cy="1153495"/>
          </a:xfrm>
          <a:prstGeom prst="downArrow">
            <a:avLst/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25000">
                <a:schemeClr val="accent6">
                  <a:lumMod val="40000"/>
                  <a:lumOff val="60000"/>
                </a:schemeClr>
              </a:gs>
              <a:gs pos="52000">
                <a:schemeClr val="accent6">
                  <a:lumMod val="60000"/>
                  <a:lumOff val="40000"/>
                </a:schemeClr>
              </a:gs>
              <a:gs pos="100000">
                <a:schemeClr val="accent6"/>
              </a:gs>
            </a:gsLst>
            <a:lin ang="5400000" scaled="1"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0" name="下矢印 9">
            <a:extLst>
              <a:ext uri="{FF2B5EF4-FFF2-40B4-BE49-F238E27FC236}">
                <a16:creationId xmlns:a16="http://schemas.microsoft.com/office/drawing/2014/main" id="{807D292F-6558-39C0-ACB1-EF6EC49CF72A}"/>
              </a:ext>
            </a:extLst>
          </p:cNvPr>
          <p:cNvSpPr/>
          <p:nvPr/>
        </p:nvSpPr>
        <p:spPr>
          <a:xfrm rot="13998452">
            <a:off x="4391560" y="3327029"/>
            <a:ext cx="521844" cy="2414208"/>
          </a:xfrm>
          <a:prstGeom prst="downArrow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24000">
                <a:schemeClr val="accent2">
                  <a:lumMod val="40000"/>
                  <a:lumOff val="60000"/>
                </a:schemeClr>
              </a:gs>
              <a:gs pos="52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173DC1-612E-1956-27D1-9BF41A00503E}"/>
              </a:ext>
            </a:extLst>
          </p:cNvPr>
          <p:cNvSpPr txBox="1"/>
          <p:nvPr/>
        </p:nvSpPr>
        <p:spPr>
          <a:xfrm>
            <a:off x="6783501" y="1978903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~ O(km)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DD8A80A-9808-74C6-E7BA-5A7B1CD2204E}"/>
              </a:ext>
            </a:extLst>
          </p:cNvPr>
          <p:cNvSpPr txBox="1"/>
          <p:nvPr/>
        </p:nvSpPr>
        <p:spPr>
          <a:xfrm>
            <a:off x="1152638" y="1984649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~ O(cm)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451988-8078-0F5B-67D4-7E17AA36E892}"/>
              </a:ext>
            </a:extLst>
          </p:cNvPr>
          <p:cNvSpPr txBox="1"/>
          <p:nvPr/>
        </p:nvSpPr>
        <p:spPr>
          <a:xfrm>
            <a:off x="6813192" y="5665788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See Akaho’s talk</a:t>
            </a:r>
          </a:p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		   (1</a:t>
            </a:r>
            <a:r>
              <a:rPr kumimoji="1" lang="en-US" altLang="ja-JP" sz="1400" i="1" baseline="30000" dirty="0">
                <a:latin typeface="Georgia" panose="02040502050405020303" pitchFamily="18" charset="0"/>
                <a:ea typeface="Palatino" pitchFamily="2" charset="0"/>
              </a:rPr>
              <a:t>st</a:t>
            </a:r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 day)</a:t>
            </a:r>
            <a:endParaRPr kumimoji="1" lang="ja-JP" altLang="en-US" sz="1400" i="1">
              <a:latin typeface="Georgia" panose="02040502050405020303" pitchFamily="18" charset="0"/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4175135F-3B4C-C17E-A06E-AB0CA6D6EFFE}"/>
              </a:ext>
            </a:extLst>
          </p:cNvPr>
          <p:cNvSpPr/>
          <p:nvPr/>
        </p:nvSpPr>
        <p:spPr>
          <a:xfrm>
            <a:off x="248909" y="3911419"/>
            <a:ext cx="4028572" cy="2719839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D5D87E-EA8E-CD2B-5417-0F60D9E51C41}"/>
              </a:ext>
            </a:extLst>
          </p:cNvPr>
          <p:cNvSpPr txBox="1"/>
          <p:nvPr/>
        </p:nvSpPr>
        <p:spPr>
          <a:xfrm>
            <a:off x="1149049" y="1645120"/>
            <a:ext cx="1232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∝</a:t>
            </a:r>
            <a:r>
              <a:rPr kumimoji="1" lang="en-US" altLang="ja-JP" sz="18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(</a:t>
            </a:r>
            <a:r>
              <a:rPr kumimoji="1" lang="en-US" altLang="ja-JP" sz="18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G</a:t>
            </a:r>
            <a:r>
              <a:rPr kumimoji="1" lang="en-US" altLang="ja-JP" sz="1800" b="1" baseline="-250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 </a:t>
            </a:r>
            <a:r>
              <a:rPr kumimoji="1" lang="en-US" altLang="ja-JP" sz="1800" b="1" i="1" dirty="0" err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1800" b="1" i="1" baseline="-25000" dirty="0" err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</a:t>
            </a:r>
            <a:r>
              <a:rPr kumimoji="1" lang="en-US" altLang="ja-JP" sz="18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</a:t>
            </a:r>
            <a:endParaRPr lang="ja-JP" altLang="en-US">
              <a:latin typeface="Georgia" panose="02040502050405020303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4D9CB22-91D2-3DFC-5238-CCC35BD04EB7}"/>
              </a:ext>
            </a:extLst>
          </p:cNvPr>
          <p:cNvSpPr txBox="1"/>
          <p:nvPr/>
        </p:nvSpPr>
        <p:spPr>
          <a:xfrm>
            <a:off x="6783501" y="1645120"/>
            <a:ext cx="17697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∝</a:t>
            </a:r>
            <a:r>
              <a:rPr kumimoji="1" lang="en-US" altLang="ja-JP" sz="1800" b="1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(</a:t>
            </a:r>
            <a:r>
              <a:rPr kumimoji="1" lang="en-US" altLang="ja-JP" sz="1800" b="1" i="1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G</a:t>
            </a:r>
            <a:r>
              <a:rPr kumimoji="1" lang="en-US" altLang="ja-JP" sz="1800" b="1" baseline="-25000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</a:t>
            </a:r>
            <a:r>
              <a:rPr kumimoji="1" lang="en-US" altLang="ja-JP" sz="1800" b="1" baseline="30000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2</a:t>
            </a:r>
            <a:r>
              <a:rPr kumimoji="1" lang="en-US" altLang="ja-JP" sz="1800" b="1" baseline="-25000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1800" b="1" i="1" dirty="0" err="1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1800" b="1" i="1" baseline="-25000" dirty="0" err="1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</a:t>
            </a:r>
            <a:r>
              <a:rPr kumimoji="1" lang="en-US" altLang="ja-JP" sz="1800" b="1" dirty="0">
                <a:solidFill>
                  <a:schemeClr val="accent3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</a:t>
            </a:r>
            <a:endParaRPr lang="ja-JP" altLang="en-US">
              <a:solidFill>
                <a:schemeClr val="accent3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38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BB13EC60-CDE2-5840-8100-3A67503C42E9}"/>
              </a:ext>
            </a:extLst>
          </p:cNvPr>
          <p:cNvGrpSpPr/>
          <p:nvPr/>
        </p:nvGrpSpPr>
        <p:grpSpPr>
          <a:xfrm>
            <a:off x="39643" y="1102848"/>
            <a:ext cx="2266909" cy="2266908"/>
            <a:chOff x="173619" y="833377"/>
            <a:chExt cx="3055718" cy="305571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4094A7CD-BC0C-9C48-AAB6-E06015112BED}"/>
                </a:ext>
              </a:extLst>
            </p:cNvPr>
            <p:cNvGrpSpPr/>
            <p:nvPr/>
          </p:nvGrpSpPr>
          <p:grpSpPr>
            <a:xfrm>
              <a:off x="173619" y="833377"/>
              <a:ext cx="3055718" cy="3055716"/>
              <a:chOff x="300941" y="891251"/>
              <a:chExt cx="3055718" cy="3055716"/>
            </a:xfrm>
          </p:grpSpPr>
          <p:sp>
            <p:nvSpPr>
              <p:cNvPr id="2" name="円/楕円 1">
                <a:extLst>
                  <a:ext uri="{FF2B5EF4-FFF2-40B4-BE49-F238E27FC236}">
                    <a16:creationId xmlns:a16="http://schemas.microsoft.com/office/drawing/2014/main" id="{D4A861B5-F83B-0246-A505-373E506838FC}"/>
                  </a:ext>
                </a:extLst>
              </p:cNvPr>
              <p:cNvSpPr/>
              <p:nvPr/>
            </p:nvSpPr>
            <p:spPr>
              <a:xfrm>
                <a:off x="300941" y="891251"/>
                <a:ext cx="3055718" cy="3055716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12" name="円/楕円 11">
                <a:extLst>
                  <a:ext uri="{FF2B5EF4-FFF2-40B4-BE49-F238E27FC236}">
                    <a16:creationId xmlns:a16="http://schemas.microsoft.com/office/drawing/2014/main" id="{A48C00EC-C5DA-B242-859B-B47FF23010F9}"/>
                  </a:ext>
                </a:extLst>
              </p:cNvPr>
              <p:cNvSpPr/>
              <p:nvPr/>
            </p:nvSpPr>
            <p:spPr>
              <a:xfrm>
                <a:off x="578731" y="1169041"/>
                <a:ext cx="2500136" cy="2500134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13" name="円/楕円 12">
                <a:extLst>
                  <a:ext uri="{FF2B5EF4-FFF2-40B4-BE49-F238E27FC236}">
                    <a16:creationId xmlns:a16="http://schemas.microsoft.com/office/drawing/2014/main" id="{925448AF-3E05-814D-975E-DD03229FD893}"/>
                  </a:ext>
                </a:extLst>
              </p:cNvPr>
              <p:cNvSpPr/>
              <p:nvPr/>
            </p:nvSpPr>
            <p:spPr>
              <a:xfrm>
                <a:off x="868097" y="1458407"/>
                <a:ext cx="1921402" cy="1921400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14" name="円/楕円 13">
                <a:extLst>
                  <a:ext uri="{FF2B5EF4-FFF2-40B4-BE49-F238E27FC236}">
                    <a16:creationId xmlns:a16="http://schemas.microsoft.com/office/drawing/2014/main" id="{668AA486-FEEA-8243-8008-58393B0A000F}"/>
                  </a:ext>
                </a:extLst>
              </p:cNvPr>
              <p:cNvSpPr/>
              <p:nvPr/>
            </p:nvSpPr>
            <p:spPr>
              <a:xfrm>
                <a:off x="1076442" y="1666752"/>
                <a:ext cx="1504712" cy="150471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15" name="円/楕円 14">
                <a:extLst>
                  <a:ext uri="{FF2B5EF4-FFF2-40B4-BE49-F238E27FC236}">
                    <a16:creationId xmlns:a16="http://schemas.microsoft.com/office/drawing/2014/main" id="{4B61CFBB-C1FC-C049-A3E9-EDA6AEBF7F25}"/>
                  </a:ext>
                </a:extLst>
              </p:cNvPr>
              <p:cNvSpPr/>
              <p:nvPr/>
            </p:nvSpPr>
            <p:spPr>
              <a:xfrm>
                <a:off x="1331085" y="1920913"/>
                <a:ext cx="995426" cy="995424"/>
              </a:xfrm>
              <a:prstGeom prst="ellipse">
                <a:avLst/>
              </a:prstGeom>
              <a:solidFill>
                <a:schemeClr val="tx2">
                  <a:lumMod val="5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19" name="円/楕円 18">
                <a:extLst>
                  <a:ext uri="{FF2B5EF4-FFF2-40B4-BE49-F238E27FC236}">
                    <a16:creationId xmlns:a16="http://schemas.microsoft.com/office/drawing/2014/main" id="{CBFAE11E-1584-784A-93EE-47EA5E68F3A6}"/>
                  </a:ext>
                </a:extLst>
              </p:cNvPr>
              <p:cNvSpPr/>
              <p:nvPr/>
            </p:nvSpPr>
            <p:spPr>
              <a:xfrm>
                <a:off x="1551004" y="2140832"/>
                <a:ext cx="555588" cy="55558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151" name="テキスト ボックス 150">
              <a:extLst>
                <a:ext uri="{FF2B5EF4-FFF2-40B4-BE49-F238E27FC236}">
                  <a16:creationId xmlns:a16="http://schemas.microsoft.com/office/drawing/2014/main" id="{A1064066-12AB-E148-B0BC-083FF1AE5FD7}"/>
                </a:ext>
              </a:extLst>
            </p:cNvPr>
            <p:cNvSpPr txBox="1"/>
            <p:nvPr/>
          </p:nvSpPr>
          <p:spPr>
            <a:xfrm>
              <a:off x="1434887" y="2151355"/>
              <a:ext cx="549275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Fe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152" name="テキスト ボックス 151">
              <a:extLst>
                <a:ext uri="{FF2B5EF4-FFF2-40B4-BE49-F238E27FC236}">
                  <a16:creationId xmlns:a16="http://schemas.microsoft.com/office/drawing/2014/main" id="{E175F9F0-1236-E844-A2F1-12F6B8028924}"/>
                </a:ext>
              </a:extLst>
            </p:cNvPr>
            <p:cNvSpPr txBox="1"/>
            <p:nvPr/>
          </p:nvSpPr>
          <p:spPr>
            <a:xfrm>
              <a:off x="1112156" y="2306162"/>
              <a:ext cx="486611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Si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153" name="テキスト ボックス 152">
              <a:extLst>
                <a:ext uri="{FF2B5EF4-FFF2-40B4-BE49-F238E27FC236}">
                  <a16:creationId xmlns:a16="http://schemas.microsoft.com/office/drawing/2014/main" id="{3C6C8DBC-F789-4543-8113-C9BFD85A6911}"/>
                </a:ext>
              </a:extLst>
            </p:cNvPr>
            <p:cNvSpPr txBox="1"/>
            <p:nvPr/>
          </p:nvSpPr>
          <p:spPr>
            <a:xfrm>
              <a:off x="916211" y="2478334"/>
              <a:ext cx="454200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O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154" name="テキスト ボックス 153">
              <a:extLst>
                <a:ext uri="{FF2B5EF4-FFF2-40B4-BE49-F238E27FC236}">
                  <a16:creationId xmlns:a16="http://schemas.microsoft.com/office/drawing/2014/main" id="{4C0D1BA1-C92D-7C4D-8300-E5974783E2D7}"/>
                </a:ext>
              </a:extLst>
            </p:cNvPr>
            <p:cNvSpPr txBox="1"/>
            <p:nvPr/>
          </p:nvSpPr>
          <p:spPr>
            <a:xfrm>
              <a:off x="383599" y="3034160"/>
              <a:ext cx="473646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H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155" name="テキスト ボックス 154">
              <a:extLst>
                <a:ext uri="{FF2B5EF4-FFF2-40B4-BE49-F238E27FC236}">
                  <a16:creationId xmlns:a16="http://schemas.microsoft.com/office/drawing/2014/main" id="{46F07FF3-824F-344A-95A4-6F1AB3DF5697}"/>
                </a:ext>
              </a:extLst>
            </p:cNvPr>
            <p:cNvSpPr txBox="1"/>
            <p:nvPr/>
          </p:nvSpPr>
          <p:spPr>
            <a:xfrm>
              <a:off x="562742" y="2852209"/>
              <a:ext cx="607615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He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156" name="テキスト ボックス 155">
              <a:extLst>
                <a:ext uri="{FF2B5EF4-FFF2-40B4-BE49-F238E27FC236}">
                  <a16:creationId xmlns:a16="http://schemas.microsoft.com/office/drawing/2014/main" id="{C49BB6D2-1A66-F14A-9EBA-E66D84C384C7}"/>
                </a:ext>
              </a:extLst>
            </p:cNvPr>
            <p:cNvSpPr txBox="1"/>
            <p:nvPr/>
          </p:nvSpPr>
          <p:spPr>
            <a:xfrm>
              <a:off x="761350" y="2665272"/>
              <a:ext cx="426108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C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</p:grpSp>
      <p:sp>
        <p:nvSpPr>
          <p:cNvPr id="4" name="タイトル 3">
            <a:extLst>
              <a:ext uri="{FF2B5EF4-FFF2-40B4-BE49-F238E27FC236}">
                <a16:creationId xmlns:a16="http://schemas.microsoft.com/office/drawing/2014/main" id="{0208AAC6-6672-DE43-B543-1EDDD7A42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Roles of Neutrinos in </a:t>
            </a:r>
            <a:r>
              <a:rPr lang="en-US" altLang="ja-JP" b="1" dirty="0" err="1"/>
              <a:t>CCSNe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DE4F728-30C4-C247-BC4A-047520E5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5DE16076-9431-AF46-A3C0-B18ED53C90B3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1173096" y="1275753"/>
            <a:ext cx="2111412" cy="754107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3B46440-FB58-604C-929F-C4E2EC3106E0}"/>
              </a:ext>
            </a:extLst>
          </p:cNvPr>
          <p:cNvCxnSpPr>
            <a:cxnSpLocks/>
            <a:stCxn id="19" idx="4"/>
          </p:cNvCxnSpPr>
          <p:nvPr/>
        </p:nvCxnSpPr>
        <p:spPr>
          <a:xfrm>
            <a:off x="1173096" y="2442026"/>
            <a:ext cx="2241362" cy="73040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>
            <a:extLst>
              <a:ext uri="{FF2B5EF4-FFF2-40B4-BE49-F238E27FC236}">
                <a16:creationId xmlns:a16="http://schemas.microsoft.com/office/drawing/2014/main" id="{57B5C9F3-4B03-4044-83D4-85A72F8F13E9}"/>
              </a:ext>
            </a:extLst>
          </p:cNvPr>
          <p:cNvSpPr txBox="1"/>
          <p:nvPr/>
        </p:nvSpPr>
        <p:spPr>
          <a:xfrm>
            <a:off x="1806568" y="3189427"/>
            <a:ext cx="1402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Core collapse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45" name="テキスト ボックス 144">
            <a:extLst>
              <a:ext uri="{FF2B5EF4-FFF2-40B4-BE49-F238E27FC236}">
                <a16:creationId xmlns:a16="http://schemas.microsoft.com/office/drawing/2014/main" id="{8E6E3DC1-F0FA-AE43-9DEC-BF30D699E662}"/>
              </a:ext>
            </a:extLst>
          </p:cNvPr>
          <p:cNvSpPr txBox="1"/>
          <p:nvPr/>
        </p:nvSpPr>
        <p:spPr>
          <a:xfrm>
            <a:off x="3028637" y="864283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err="1">
                <a:latin typeface="Georgia" panose="02040502050405020303" pitchFamily="18" charset="0"/>
                <a:ea typeface="Palatino" pitchFamily="2" charset="0"/>
                <a:cs typeface="Palatino"/>
              </a:rPr>
              <a:t>ν</a:t>
            </a:r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-trapping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6AB69EFF-C90A-6144-97EA-E0710BDB47FC}"/>
              </a:ext>
            </a:extLst>
          </p:cNvPr>
          <p:cNvSpPr txBox="1"/>
          <p:nvPr/>
        </p:nvSpPr>
        <p:spPr>
          <a:xfrm>
            <a:off x="4056416" y="3198014"/>
            <a:ext cx="1328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Core bounce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BA277910-EE90-CA49-BC46-38DB6186EFA8}"/>
              </a:ext>
            </a:extLst>
          </p:cNvPr>
          <p:cNvSpPr txBox="1"/>
          <p:nvPr/>
        </p:nvSpPr>
        <p:spPr>
          <a:xfrm>
            <a:off x="5049695" y="864283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Shock stalled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48" name="テキスト ボックス 147">
            <a:extLst>
              <a:ext uri="{FF2B5EF4-FFF2-40B4-BE49-F238E27FC236}">
                <a16:creationId xmlns:a16="http://schemas.microsoft.com/office/drawing/2014/main" id="{0BA34914-54AD-3941-983C-DC8BFA3C1CC6}"/>
              </a:ext>
            </a:extLst>
          </p:cNvPr>
          <p:cNvSpPr txBox="1"/>
          <p:nvPr/>
        </p:nvSpPr>
        <p:spPr>
          <a:xfrm>
            <a:off x="5990361" y="3192221"/>
            <a:ext cx="1766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Neutrino-heating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50" name="テキスト ボックス 149">
            <a:extLst>
              <a:ext uri="{FF2B5EF4-FFF2-40B4-BE49-F238E27FC236}">
                <a16:creationId xmlns:a16="http://schemas.microsoft.com/office/drawing/2014/main" id="{47147669-0122-9E47-92E3-1A0978A43BF0}"/>
              </a:ext>
            </a:extLst>
          </p:cNvPr>
          <p:cNvSpPr txBox="1"/>
          <p:nvPr/>
        </p:nvSpPr>
        <p:spPr>
          <a:xfrm>
            <a:off x="7287158" y="864283"/>
            <a:ext cx="1408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Shock revival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9A4C7190-9CD9-E247-BC5F-24B0C935A834}"/>
                  </a:ext>
                </a:extLst>
              </p:cNvPr>
              <p:cNvSpPr txBox="1"/>
              <p:nvPr/>
            </p:nvSpPr>
            <p:spPr>
              <a:xfrm>
                <a:off x="132251" y="792383"/>
                <a:ext cx="20569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dirty="0">
                    <a:latin typeface="Georgia" panose="02040502050405020303" pitchFamily="18" charset="0"/>
                    <a:ea typeface="Palatino" pitchFamily="2" charset="0"/>
                    <a:cs typeface="Palatino"/>
                  </a:rPr>
                  <a:t>Massive star </a:t>
                </a:r>
                <a14:m>
                  <m:oMath xmlns:m="http://schemas.openxmlformats.org/officeDocument/2006/math">
                    <m:r>
                      <a:rPr kumimoji="1" lang="en-US" altLang="ja-JP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alatino"/>
                      </a:rPr>
                      <m:t>≳</m:t>
                    </m:r>
                  </m:oMath>
                </a14:m>
                <a:r>
                  <a:rPr kumimoji="1" lang="en-US" altLang="ja-JP" sz="1600" dirty="0">
                    <a:latin typeface="Georgia" panose="02040502050405020303" pitchFamily="18" charset="0"/>
                    <a:ea typeface="Palatino" pitchFamily="2" charset="0"/>
                    <a:cs typeface="Palatino"/>
                  </a:rPr>
                  <a:t> 8 M</a:t>
                </a:r>
                <a:r>
                  <a:rPr kumimoji="1" lang="en-US" altLang="ja-JP" sz="1600" baseline="-25000" dirty="0">
                    <a:latin typeface="Georgia" panose="02040502050405020303" pitchFamily="18" charset="0"/>
                    <a:ea typeface="Palatino" pitchFamily="2" charset="0"/>
                    <a:cs typeface="Palatino"/>
                  </a:rPr>
                  <a:t>⦿</a:t>
                </a:r>
                <a:endParaRPr kumimoji="1" lang="ja-JP" altLang="en-US" sz="1600" baseline="-25000" dirty="0">
                  <a:latin typeface="Georgia" panose="02040502050405020303" pitchFamily="18" charset="0"/>
                  <a:ea typeface="Palatino"/>
                  <a:cs typeface="Palatino"/>
                </a:endParaRPr>
              </a:p>
            </p:txBody>
          </p:sp>
        </mc:Choice>
        <mc:Fallback>
          <p:sp>
            <p:nvSpPr>
              <p:cNvPr id="81" name="テキスト ボックス 80">
                <a:extLst>
                  <a:ext uri="{FF2B5EF4-FFF2-40B4-BE49-F238E27FC236}">
                    <a16:creationId xmlns:a16="http://schemas.microsoft.com/office/drawing/2014/main" id="{9A4C7190-9CD9-E247-BC5F-24B0C935A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251" y="792383"/>
                <a:ext cx="2056973" cy="338554"/>
              </a:xfrm>
              <a:prstGeom prst="rect">
                <a:avLst/>
              </a:prstGeom>
              <a:blipFill>
                <a:blip r:embed="rId3"/>
                <a:stretch>
                  <a:fillRect l="-1840" t="-7143" b="-17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0" name="グループ化 219">
            <a:extLst>
              <a:ext uri="{FF2B5EF4-FFF2-40B4-BE49-F238E27FC236}">
                <a16:creationId xmlns:a16="http://schemas.microsoft.com/office/drawing/2014/main" id="{24FD9809-08C7-BDEF-31D7-501BFED0C5C0}"/>
              </a:ext>
            </a:extLst>
          </p:cNvPr>
          <p:cNvGrpSpPr/>
          <p:nvPr/>
        </p:nvGrpSpPr>
        <p:grpSpPr>
          <a:xfrm>
            <a:off x="2624840" y="1211224"/>
            <a:ext cx="1966371" cy="1966371"/>
            <a:chOff x="4667595" y="961689"/>
            <a:chExt cx="2650602" cy="2650602"/>
          </a:xfrm>
        </p:grpSpPr>
        <p:grpSp>
          <p:nvGrpSpPr>
            <p:cNvPr id="221" name="グループ化 220">
              <a:extLst>
                <a:ext uri="{FF2B5EF4-FFF2-40B4-BE49-F238E27FC236}">
                  <a16:creationId xmlns:a16="http://schemas.microsoft.com/office/drawing/2014/main" id="{23560FDC-605A-DF9F-BFC2-4C8302C630A0}"/>
                </a:ext>
              </a:extLst>
            </p:cNvPr>
            <p:cNvGrpSpPr/>
            <p:nvPr/>
          </p:nvGrpSpPr>
          <p:grpSpPr>
            <a:xfrm>
              <a:off x="4667595" y="961689"/>
              <a:ext cx="2650602" cy="2650602"/>
              <a:chOff x="5069716" y="1087533"/>
              <a:chExt cx="2650602" cy="2650602"/>
            </a:xfrm>
          </p:grpSpPr>
          <p:sp>
            <p:nvSpPr>
              <p:cNvPr id="226" name="円/楕円 225">
                <a:extLst>
                  <a:ext uri="{FF2B5EF4-FFF2-40B4-BE49-F238E27FC236}">
                    <a16:creationId xmlns:a16="http://schemas.microsoft.com/office/drawing/2014/main" id="{A1ED16E8-9084-8765-AACF-06BE3B08200C}"/>
                  </a:ext>
                </a:extLst>
              </p:cNvPr>
              <p:cNvSpPr/>
              <p:nvPr/>
            </p:nvSpPr>
            <p:spPr>
              <a:xfrm>
                <a:off x="5069716" y="1087533"/>
                <a:ext cx="2650602" cy="26506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227" name="円/楕円 226">
                <a:extLst>
                  <a:ext uri="{FF2B5EF4-FFF2-40B4-BE49-F238E27FC236}">
                    <a16:creationId xmlns:a16="http://schemas.microsoft.com/office/drawing/2014/main" id="{37AF579D-9C7B-A8FB-C723-E1EB84FB811E}"/>
                  </a:ext>
                </a:extLst>
              </p:cNvPr>
              <p:cNvSpPr/>
              <p:nvPr/>
            </p:nvSpPr>
            <p:spPr>
              <a:xfrm>
                <a:off x="5729472" y="1747289"/>
                <a:ext cx="1331090" cy="133109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cxnSp>
            <p:nvCxnSpPr>
              <p:cNvPr id="228" name="直線矢印コネクタ 227">
                <a:extLst>
                  <a:ext uri="{FF2B5EF4-FFF2-40B4-BE49-F238E27FC236}">
                    <a16:creationId xmlns:a16="http://schemas.microsoft.com/office/drawing/2014/main" id="{F9AD8200-54D8-9D53-D532-3E2C6A575EEB}"/>
                  </a:ext>
                </a:extLst>
              </p:cNvPr>
              <p:cNvCxnSpPr>
                <a:cxnSpLocks/>
                <a:stCxn id="226" idx="1"/>
                <a:endCxn id="227" idx="1"/>
              </p:cNvCxnSpPr>
              <p:nvPr/>
            </p:nvCxnSpPr>
            <p:spPr>
              <a:xfrm>
                <a:off x="5457888" y="1475705"/>
                <a:ext cx="466518" cy="46651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線矢印コネクタ 228">
                <a:extLst>
                  <a:ext uri="{FF2B5EF4-FFF2-40B4-BE49-F238E27FC236}">
                    <a16:creationId xmlns:a16="http://schemas.microsoft.com/office/drawing/2014/main" id="{F6A63BE8-5849-385A-3B95-83FC9A1AC493}"/>
                  </a:ext>
                </a:extLst>
              </p:cNvPr>
              <p:cNvCxnSpPr>
                <a:cxnSpLocks/>
                <a:stCxn id="226" idx="3"/>
                <a:endCxn id="227" idx="3"/>
              </p:cNvCxnSpPr>
              <p:nvPr/>
            </p:nvCxnSpPr>
            <p:spPr>
              <a:xfrm flipV="1">
                <a:off x="5457888" y="2883445"/>
                <a:ext cx="466518" cy="46651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線矢印コネクタ 229">
                <a:extLst>
                  <a:ext uri="{FF2B5EF4-FFF2-40B4-BE49-F238E27FC236}">
                    <a16:creationId xmlns:a16="http://schemas.microsoft.com/office/drawing/2014/main" id="{4417B0C1-D47A-88A9-EAB8-8DDC1A04AEFB}"/>
                  </a:ext>
                </a:extLst>
              </p:cNvPr>
              <p:cNvCxnSpPr>
                <a:cxnSpLocks/>
                <a:stCxn id="226" idx="7"/>
                <a:endCxn id="227" idx="7"/>
              </p:cNvCxnSpPr>
              <p:nvPr/>
            </p:nvCxnSpPr>
            <p:spPr>
              <a:xfrm flipH="1">
                <a:off x="6865628" y="1475705"/>
                <a:ext cx="466518" cy="46651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矢印コネクタ 230">
                <a:extLst>
                  <a:ext uri="{FF2B5EF4-FFF2-40B4-BE49-F238E27FC236}">
                    <a16:creationId xmlns:a16="http://schemas.microsoft.com/office/drawing/2014/main" id="{4CAD5516-DC7E-609D-F5EE-8B9636F77074}"/>
                  </a:ext>
                </a:extLst>
              </p:cNvPr>
              <p:cNvCxnSpPr>
                <a:cxnSpLocks/>
                <a:stCxn id="226" idx="5"/>
                <a:endCxn id="227" idx="5"/>
              </p:cNvCxnSpPr>
              <p:nvPr/>
            </p:nvCxnSpPr>
            <p:spPr>
              <a:xfrm flipH="1" flipV="1">
                <a:off x="6865628" y="2883445"/>
                <a:ext cx="466518" cy="46651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円/楕円 231">
                <a:extLst>
                  <a:ext uri="{FF2B5EF4-FFF2-40B4-BE49-F238E27FC236}">
                    <a16:creationId xmlns:a16="http://schemas.microsoft.com/office/drawing/2014/main" id="{A44E1CBA-B846-77E9-2348-5C8224A90E2B}"/>
                  </a:ext>
                </a:extLst>
              </p:cNvPr>
              <p:cNvSpPr/>
              <p:nvPr/>
            </p:nvSpPr>
            <p:spPr>
              <a:xfrm>
                <a:off x="5642661" y="1660478"/>
                <a:ext cx="1504712" cy="1504712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222" name="テキスト ボックス 221">
              <a:extLst>
                <a:ext uri="{FF2B5EF4-FFF2-40B4-BE49-F238E27FC236}">
                  <a16:creationId xmlns:a16="http://schemas.microsoft.com/office/drawing/2014/main" id="{50A24A29-E66C-4B79-550D-04EA87BF7584}"/>
                </a:ext>
              </a:extLst>
            </p:cNvPr>
            <p:cNvSpPr txBox="1"/>
            <p:nvPr/>
          </p:nvSpPr>
          <p:spPr>
            <a:xfrm>
              <a:off x="5459275" y="1954333"/>
              <a:ext cx="404500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solidFill>
                  <a:schemeClr val="bg1"/>
                </a:solidFill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23" name="テキスト ボックス 222">
              <a:extLst>
                <a:ext uri="{FF2B5EF4-FFF2-40B4-BE49-F238E27FC236}">
                  <a16:creationId xmlns:a16="http://schemas.microsoft.com/office/drawing/2014/main" id="{D132753D-7A2B-3ACF-B153-01ABC325EAEF}"/>
                </a:ext>
              </a:extLst>
            </p:cNvPr>
            <p:cNvSpPr txBox="1"/>
            <p:nvPr/>
          </p:nvSpPr>
          <p:spPr>
            <a:xfrm>
              <a:off x="5830531" y="1772330"/>
              <a:ext cx="404500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solidFill>
                  <a:schemeClr val="bg1"/>
                </a:solidFill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24" name="テキスト ボックス 223">
              <a:extLst>
                <a:ext uri="{FF2B5EF4-FFF2-40B4-BE49-F238E27FC236}">
                  <a16:creationId xmlns:a16="http://schemas.microsoft.com/office/drawing/2014/main" id="{E7493AC8-0C9D-3279-AF31-16EC9F3549B5}"/>
                </a:ext>
              </a:extLst>
            </p:cNvPr>
            <p:cNvSpPr txBox="1"/>
            <p:nvPr/>
          </p:nvSpPr>
          <p:spPr>
            <a:xfrm>
              <a:off x="6076467" y="2110771"/>
              <a:ext cx="404500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solidFill>
                  <a:schemeClr val="bg1"/>
                </a:solidFill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25" name="テキスト ボックス 224">
              <a:extLst>
                <a:ext uri="{FF2B5EF4-FFF2-40B4-BE49-F238E27FC236}">
                  <a16:creationId xmlns:a16="http://schemas.microsoft.com/office/drawing/2014/main" id="{7ECC25CB-FA8D-CCE3-8E09-2565AC53AAAA}"/>
                </a:ext>
              </a:extLst>
            </p:cNvPr>
            <p:cNvSpPr txBox="1"/>
            <p:nvPr/>
          </p:nvSpPr>
          <p:spPr>
            <a:xfrm>
              <a:off x="5697453" y="2344419"/>
              <a:ext cx="404500" cy="456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solidFill>
                  <a:schemeClr val="bg1"/>
                </a:solidFill>
                <a:latin typeface="Palatino" pitchFamily="2" charset="0"/>
                <a:ea typeface="Palatino"/>
                <a:cs typeface="Palatino"/>
              </a:endParaRPr>
            </a:p>
          </p:txBody>
        </p:sp>
      </p:grpSp>
      <p:sp>
        <p:nvSpPr>
          <p:cNvPr id="233" name="円/楕円 232">
            <a:extLst>
              <a:ext uri="{FF2B5EF4-FFF2-40B4-BE49-F238E27FC236}">
                <a16:creationId xmlns:a16="http://schemas.microsoft.com/office/drawing/2014/main" id="{9A11C27C-0B0A-8760-B2DD-0D813AFDB9F5}"/>
              </a:ext>
            </a:extLst>
          </p:cNvPr>
          <p:cNvSpPr/>
          <p:nvPr/>
        </p:nvSpPr>
        <p:spPr>
          <a:xfrm>
            <a:off x="4828478" y="1208282"/>
            <a:ext cx="1966371" cy="19663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34" name="円/楕円 233">
            <a:extLst>
              <a:ext uri="{FF2B5EF4-FFF2-40B4-BE49-F238E27FC236}">
                <a16:creationId xmlns:a16="http://schemas.microsoft.com/office/drawing/2014/main" id="{398F7F8F-5DFF-6EB1-1814-8953D303C3D9}"/>
              </a:ext>
            </a:extLst>
          </p:cNvPr>
          <p:cNvSpPr/>
          <p:nvPr/>
        </p:nvSpPr>
        <p:spPr>
          <a:xfrm>
            <a:off x="5462537" y="1842341"/>
            <a:ext cx="698253" cy="698253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cxnSp>
        <p:nvCxnSpPr>
          <p:cNvPr id="235" name="直線矢印コネクタ 234">
            <a:extLst>
              <a:ext uri="{FF2B5EF4-FFF2-40B4-BE49-F238E27FC236}">
                <a16:creationId xmlns:a16="http://schemas.microsoft.com/office/drawing/2014/main" id="{588F3209-7953-AF5C-F544-05A2C67D8FFF}"/>
              </a:ext>
            </a:extLst>
          </p:cNvPr>
          <p:cNvCxnSpPr>
            <a:cxnSpLocks/>
            <a:stCxn id="234" idx="1"/>
            <a:endCxn id="239" idx="1"/>
          </p:cNvCxnSpPr>
          <p:nvPr/>
        </p:nvCxnSpPr>
        <p:spPr>
          <a:xfrm flipH="1" flipV="1">
            <a:off x="5394080" y="1773884"/>
            <a:ext cx="170714" cy="1707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直線矢印コネクタ 235">
            <a:extLst>
              <a:ext uri="{FF2B5EF4-FFF2-40B4-BE49-F238E27FC236}">
                <a16:creationId xmlns:a16="http://schemas.microsoft.com/office/drawing/2014/main" id="{BFB2EB6B-4808-9612-B1DB-8CE72F048BDE}"/>
              </a:ext>
            </a:extLst>
          </p:cNvPr>
          <p:cNvCxnSpPr>
            <a:cxnSpLocks/>
            <a:stCxn id="234" idx="3"/>
          </p:cNvCxnSpPr>
          <p:nvPr/>
        </p:nvCxnSpPr>
        <p:spPr>
          <a:xfrm flipH="1">
            <a:off x="5394080" y="2438337"/>
            <a:ext cx="170714" cy="1811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直線矢印コネクタ 236">
            <a:extLst>
              <a:ext uri="{FF2B5EF4-FFF2-40B4-BE49-F238E27FC236}">
                <a16:creationId xmlns:a16="http://schemas.microsoft.com/office/drawing/2014/main" id="{B180D352-1B2C-494F-1CB4-5284F212A78A}"/>
              </a:ext>
            </a:extLst>
          </p:cNvPr>
          <p:cNvCxnSpPr>
            <a:cxnSpLocks/>
            <a:stCxn id="234" idx="7"/>
            <a:endCxn id="239" idx="7"/>
          </p:cNvCxnSpPr>
          <p:nvPr/>
        </p:nvCxnSpPr>
        <p:spPr>
          <a:xfrm flipV="1">
            <a:off x="6058533" y="1773884"/>
            <a:ext cx="170714" cy="1707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直線矢印コネクタ 237">
            <a:extLst>
              <a:ext uri="{FF2B5EF4-FFF2-40B4-BE49-F238E27FC236}">
                <a16:creationId xmlns:a16="http://schemas.microsoft.com/office/drawing/2014/main" id="{7B0375D7-E51C-5DEA-0947-B4D105AE1B41}"/>
              </a:ext>
            </a:extLst>
          </p:cNvPr>
          <p:cNvCxnSpPr>
            <a:cxnSpLocks/>
            <a:stCxn id="234" idx="5"/>
            <a:endCxn id="239" idx="5"/>
          </p:cNvCxnSpPr>
          <p:nvPr/>
        </p:nvCxnSpPr>
        <p:spPr>
          <a:xfrm>
            <a:off x="6058533" y="2438337"/>
            <a:ext cx="170714" cy="170714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9" name="円/楕円 238">
            <a:extLst>
              <a:ext uri="{FF2B5EF4-FFF2-40B4-BE49-F238E27FC236}">
                <a16:creationId xmlns:a16="http://schemas.microsoft.com/office/drawing/2014/main" id="{23E4E761-5CC1-D4C8-2CCB-BEDB97DFF4E2}"/>
              </a:ext>
            </a:extLst>
          </p:cNvPr>
          <p:cNvSpPr/>
          <p:nvPr/>
        </p:nvSpPr>
        <p:spPr>
          <a:xfrm>
            <a:off x="5221111" y="1600915"/>
            <a:ext cx="1181105" cy="1181105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cxnSp>
        <p:nvCxnSpPr>
          <p:cNvPr id="240" name="直線矢印コネクタ 239">
            <a:extLst>
              <a:ext uri="{FF2B5EF4-FFF2-40B4-BE49-F238E27FC236}">
                <a16:creationId xmlns:a16="http://schemas.microsoft.com/office/drawing/2014/main" id="{D6A40A15-8260-ECB8-122C-5F5EEA6A68B4}"/>
              </a:ext>
            </a:extLst>
          </p:cNvPr>
          <p:cNvCxnSpPr>
            <a:cxnSpLocks/>
            <a:endCxn id="239" idx="1"/>
          </p:cNvCxnSpPr>
          <p:nvPr/>
        </p:nvCxnSpPr>
        <p:spPr>
          <a:xfrm>
            <a:off x="5116447" y="1479392"/>
            <a:ext cx="277633" cy="294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直線矢印コネクタ 240">
            <a:extLst>
              <a:ext uri="{FF2B5EF4-FFF2-40B4-BE49-F238E27FC236}">
                <a16:creationId xmlns:a16="http://schemas.microsoft.com/office/drawing/2014/main" id="{7340CBF3-6DFD-B78C-2AFB-5B8CEC44B277}"/>
              </a:ext>
            </a:extLst>
          </p:cNvPr>
          <p:cNvCxnSpPr>
            <a:cxnSpLocks/>
            <a:endCxn id="239" idx="3"/>
          </p:cNvCxnSpPr>
          <p:nvPr/>
        </p:nvCxnSpPr>
        <p:spPr>
          <a:xfrm flipV="1">
            <a:off x="5116447" y="2609051"/>
            <a:ext cx="277633" cy="2607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直線矢印コネクタ 241">
            <a:extLst>
              <a:ext uri="{FF2B5EF4-FFF2-40B4-BE49-F238E27FC236}">
                <a16:creationId xmlns:a16="http://schemas.microsoft.com/office/drawing/2014/main" id="{8D246ACE-EDE4-4B13-4EA1-C546F5D1833A}"/>
              </a:ext>
            </a:extLst>
          </p:cNvPr>
          <p:cNvCxnSpPr>
            <a:cxnSpLocks/>
            <a:endCxn id="239" idx="7"/>
          </p:cNvCxnSpPr>
          <p:nvPr/>
        </p:nvCxnSpPr>
        <p:spPr>
          <a:xfrm flipH="1">
            <a:off x="6229247" y="1479392"/>
            <a:ext cx="277633" cy="294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直線矢印コネクタ 242">
            <a:extLst>
              <a:ext uri="{FF2B5EF4-FFF2-40B4-BE49-F238E27FC236}">
                <a16:creationId xmlns:a16="http://schemas.microsoft.com/office/drawing/2014/main" id="{1748C0ED-C7F3-63DE-DC4E-72CF71E0BDA3}"/>
              </a:ext>
            </a:extLst>
          </p:cNvPr>
          <p:cNvCxnSpPr>
            <a:cxnSpLocks/>
            <a:endCxn id="239" idx="5"/>
          </p:cNvCxnSpPr>
          <p:nvPr/>
        </p:nvCxnSpPr>
        <p:spPr>
          <a:xfrm flipH="1" flipV="1">
            <a:off x="6229247" y="2609051"/>
            <a:ext cx="277633" cy="26077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4" name="テキスト ボックス 243">
            <a:extLst>
              <a:ext uri="{FF2B5EF4-FFF2-40B4-BE49-F238E27FC236}">
                <a16:creationId xmlns:a16="http://schemas.microsoft.com/office/drawing/2014/main" id="{6FB6397E-55A9-DB8B-7D48-82A10C8EF3DF}"/>
              </a:ext>
            </a:extLst>
          </p:cNvPr>
          <p:cNvSpPr txBox="1"/>
          <p:nvPr/>
        </p:nvSpPr>
        <p:spPr>
          <a:xfrm>
            <a:off x="5420433" y="1600339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chemeClr val="bg1"/>
                </a:solidFill>
                <a:latin typeface="Palatino" pitchFamily="2" charset="0"/>
                <a:ea typeface="Palatino" pitchFamily="2" charset="0"/>
                <a:cs typeface="Palatino"/>
              </a:rPr>
              <a:t>ν</a:t>
            </a:r>
            <a:endParaRPr kumimoji="1" lang="ja-JP" altLang="en-US" sz="1600" b="1" i="1" dirty="0">
              <a:solidFill>
                <a:schemeClr val="bg1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245" name="テキスト ボックス 244">
            <a:extLst>
              <a:ext uri="{FF2B5EF4-FFF2-40B4-BE49-F238E27FC236}">
                <a16:creationId xmlns:a16="http://schemas.microsoft.com/office/drawing/2014/main" id="{C8D43BCB-F6FE-AFD2-123C-8BE9E7B45223}"/>
              </a:ext>
            </a:extLst>
          </p:cNvPr>
          <p:cNvSpPr txBox="1"/>
          <p:nvPr/>
        </p:nvSpPr>
        <p:spPr>
          <a:xfrm>
            <a:off x="6031826" y="2228455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chemeClr val="bg1"/>
                </a:solidFill>
                <a:latin typeface="Palatino" pitchFamily="2" charset="0"/>
                <a:ea typeface="Palatino" pitchFamily="2" charset="0"/>
                <a:cs typeface="Palatino"/>
              </a:rPr>
              <a:t>ν</a:t>
            </a:r>
            <a:endParaRPr kumimoji="1" lang="ja-JP" altLang="en-US" sz="1600" b="1" i="1" dirty="0">
              <a:solidFill>
                <a:schemeClr val="bg1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246" name="テキスト ボックス 245">
            <a:extLst>
              <a:ext uri="{FF2B5EF4-FFF2-40B4-BE49-F238E27FC236}">
                <a16:creationId xmlns:a16="http://schemas.microsoft.com/office/drawing/2014/main" id="{FFED073A-DE11-337E-B1B8-8E9A3ACA16AC}"/>
              </a:ext>
            </a:extLst>
          </p:cNvPr>
          <p:cNvSpPr txBox="1"/>
          <p:nvPr/>
        </p:nvSpPr>
        <p:spPr>
          <a:xfrm>
            <a:off x="5868473" y="1632012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chemeClr val="bg1"/>
                </a:solidFill>
                <a:latin typeface="Palatino" pitchFamily="2" charset="0"/>
                <a:ea typeface="Palatino" pitchFamily="2" charset="0"/>
                <a:cs typeface="Palatino"/>
              </a:rPr>
              <a:t>ν</a:t>
            </a:r>
            <a:endParaRPr kumimoji="1" lang="ja-JP" altLang="en-US" sz="1600" b="1" i="1" dirty="0">
              <a:solidFill>
                <a:schemeClr val="bg1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247" name="テキスト ボックス 246">
            <a:extLst>
              <a:ext uri="{FF2B5EF4-FFF2-40B4-BE49-F238E27FC236}">
                <a16:creationId xmlns:a16="http://schemas.microsoft.com/office/drawing/2014/main" id="{FACAC616-B619-472A-BD6F-91DFA004A248}"/>
              </a:ext>
            </a:extLst>
          </p:cNvPr>
          <p:cNvSpPr txBox="1"/>
          <p:nvPr/>
        </p:nvSpPr>
        <p:spPr>
          <a:xfrm>
            <a:off x="5432647" y="2434342"/>
            <a:ext cx="301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 err="1">
                <a:solidFill>
                  <a:schemeClr val="bg1"/>
                </a:solidFill>
                <a:latin typeface="Palatino" pitchFamily="2" charset="0"/>
                <a:ea typeface="Palatino" pitchFamily="2" charset="0"/>
                <a:cs typeface="Palatino"/>
              </a:rPr>
              <a:t>ν</a:t>
            </a:r>
            <a:endParaRPr kumimoji="1" lang="ja-JP" altLang="en-US" sz="1600" b="1" i="1" dirty="0">
              <a:solidFill>
                <a:schemeClr val="bg1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248" name="テキスト ボックス 247">
            <a:extLst>
              <a:ext uri="{FF2B5EF4-FFF2-40B4-BE49-F238E27FC236}">
                <a16:creationId xmlns:a16="http://schemas.microsoft.com/office/drawing/2014/main" id="{9DB31396-EDE8-8684-1C37-333786A9D4B1}"/>
              </a:ext>
            </a:extLst>
          </p:cNvPr>
          <p:cNvSpPr txBox="1"/>
          <p:nvPr/>
        </p:nvSpPr>
        <p:spPr>
          <a:xfrm>
            <a:off x="5538847" y="2049484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PNS</a:t>
            </a:r>
            <a:endParaRPr kumimoji="1" lang="ja-JP" altLang="en-US" sz="1600" dirty="0">
              <a:solidFill>
                <a:schemeClr val="bg1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grpSp>
        <p:nvGrpSpPr>
          <p:cNvPr id="249" name="グループ化 248">
            <a:extLst>
              <a:ext uri="{FF2B5EF4-FFF2-40B4-BE49-F238E27FC236}">
                <a16:creationId xmlns:a16="http://schemas.microsoft.com/office/drawing/2014/main" id="{FFECDBF6-25FA-BCCB-A570-5CB81B3B445F}"/>
              </a:ext>
            </a:extLst>
          </p:cNvPr>
          <p:cNvGrpSpPr/>
          <p:nvPr/>
        </p:nvGrpSpPr>
        <p:grpSpPr>
          <a:xfrm>
            <a:off x="7032115" y="1205164"/>
            <a:ext cx="2017452" cy="1970057"/>
            <a:chOff x="6057680" y="4014006"/>
            <a:chExt cx="2719457" cy="2655570"/>
          </a:xfrm>
        </p:grpSpPr>
        <p:grpSp>
          <p:nvGrpSpPr>
            <p:cNvPr id="250" name="グループ化 249">
              <a:extLst>
                <a:ext uri="{FF2B5EF4-FFF2-40B4-BE49-F238E27FC236}">
                  <a16:creationId xmlns:a16="http://schemas.microsoft.com/office/drawing/2014/main" id="{9C43D395-6CA2-087D-57FC-B9219290C3EA}"/>
                </a:ext>
              </a:extLst>
            </p:cNvPr>
            <p:cNvGrpSpPr/>
            <p:nvPr/>
          </p:nvGrpSpPr>
          <p:grpSpPr>
            <a:xfrm>
              <a:off x="6057680" y="4014006"/>
              <a:ext cx="2650602" cy="2650602"/>
              <a:chOff x="5873897" y="3691013"/>
              <a:chExt cx="2650602" cy="2650602"/>
            </a:xfrm>
          </p:grpSpPr>
          <p:sp>
            <p:nvSpPr>
              <p:cNvPr id="256" name="円/楕円 255">
                <a:extLst>
                  <a:ext uri="{FF2B5EF4-FFF2-40B4-BE49-F238E27FC236}">
                    <a16:creationId xmlns:a16="http://schemas.microsoft.com/office/drawing/2014/main" id="{D233968A-9BB5-B571-9705-1BE03462C156}"/>
                  </a:ext>
                </a:extLst>
              </p:cNvPr>
              <p:cNvSpPr/>
              <p:nvPr/>
            </p:nvSpPr>
            <p:spPr>
              <a:xfrm>
                <a:off x="5873897" y="3691013"/>
                <a:ext cx="2650602" cy="2650602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sp>
            <p:nvSpPr>
              <p:cNvPr id="257" name="円/楕円 256">
                <a:extLst>
                  <a:ext uri="{FF2B5EF4-FFF2-40B4-BE49-F238E27FC236}">
                    <a16:creationId xmlns:a16="http://schemas.microsoft.com/office/drawing/2014/main" id="{6DEAD062-1D53-FB60-0305-C375D7FBA9E1}"/>
                  </a:ext>
                </a:extLst>
              </p:cNvPr>
              <p:cNvSpPr/>
              <p:nvPr/>
            </p:nvSpPr>
            <p:spPr>
              <a:xfrm>
                <a:off x="6728587" y="4545703"/>
                <a:ext cx="941222" cy="941222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cxnSp>
            <p:nvCxnSpPr>
              <p:cNvPr id="258" name="直線矢印コネクタ 257">
                <a:extLst>
                  <a:ext uri="{FF2B5EF4-FFF2-40B4-BE49-F238E27FC236}">
                    <a16:creationId xmlns:a16="http://schemas.microsoft.com/office/drawing/2014/main" id="{78B70254-922A-4A16-47F4-3DF13070499B}"/>
                  </a:ext>
                </a:extLst>
              </p:cNvPr>
              <p:cNvCxnSpPr>
                <a:cxnSpLocks/>
                <a:stCxn id="257" idx="1"/>
                <a:endCxn id="256" idx="1"/>
              </p:cNvCxnSpPr>
              <p:nvPr/>
            </p:nvCxnSpPr>
            <p:spPr>
              <a:xfrm flipH="1" flipV="1">
                <a:off x="6262069" y="4079185"/>
                <a:ext cx="604357" cy="60435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線矢印コネクタ 258">
                <a:extLst>
                  <a:ext uri="{FF2B5EF4-FFF2-40B4-BE49-F238E27FC236}">
                    <a16:creationId xmlns:a16="http://schemas.microsoft.com/office/drawing/2014/main" id="{2565696C-0DE7-4B6A-FC40-6B9C5EA40655}"/>
                  </a:ext>
                </a:extLst>
              </p:cNvPr>
              <p:cNvCxnSpPr>
                <a:cxnSpLocks/>
                <a:stCxn id="257" idx="3"/>
                <a:endCxn id="256" idx="3"/>
              </p:cNvCxnSpPr>
              <p:nvPr/>
            </p:nvCxnSpPr>
            <p:spPr>
              <a:xfrm flipH="1">
                <a:off x="6262069" y="5349086"/>
                <a:ext cx="604357" cy="60435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線矢印コネクタ 259">
                <a:extLst>
                  <a:ext uri="{FF2B5EF4-FFF2-40B4-BE49-F238E27FC236}">
                    <a16:creationId xmlns:a16="http://schemas.microsoft.com/office/drawing/2014/main" id="{8D4B2CC5-1D50-CBA3-65C7-AB4A08D7ADE9}"/>
                  </a:ext>
                </a:extLst>
              </p:cNvPr>
              <p:cNvCxnSpPr>
                <a:cxnSpLocks/>
                <a:stCxn id="257" idx="7"/>
                <a:endCxn id="256" idx="7"/>
              </p:cNvCxnSpPr>
              <p:nvPr/>
            </p:nvCxnSpPr>
            <p:spPr>
              <a:xfrm flipV="1">
                <a:off x="7531970" y="4079185"/>
                <a:ext cx="604357" cy="60435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線矢印コネクタ 260">
                <a:extLst>
                  <a:ext uri="{FF2B5EF4-FFF2-40B4-BE49-F238E27FC236}">
                    <a16:creationId xmlns:a16="http://schemas.microsoft.com/office/drawing/2014/main" id="{AAB1C2B4-9A01-DF76-0995-617A8BA406DB}"/>
                  </a:ext>
                </a:extLst>
              </p:cNvPr>
              <p:cNvCxnSpPr>
                <a:cxnSpLocks/>
                <a:stCxn id="257" idx="5"/>
                <a:endCxn id="256" idx="5"/>
              </p:cNvCxnSpPr>
              <p:nvPr/>
            </p:nvCxnSpPr>
            <p:spPr>
              <a:xfrm>
                <a:off x="7531970" y="5349086"/>
                <a:ext cx="604357" cy="604357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2" name="円/楕円 261">
                <a:extLst>
                  <a:ext uri="{FF2B5EF4-FFF2-40B4-BE49-F238E27FC236}">
                    <a16:creationId xmlns:a16="http://schemas.microsoft.com/office/drawing/2014/main" id="{A178E83A-1B00-368C-B984-C655552A0151}"/>
                  </a:ext>
                </a:extLst>
              </p:cNvPr>
              <p:cNvSpPr/>
              <p:nvPr/>
            </p:nvSpPr>
            <p:spPr>
              <a:xfrm>
                <a:off x="6186424" y="4003540"/>
                <a:ext cx="2025548" cy="2025548"/>
              </a:xfrm>
              <a:prstGeom prst="ellipse">
                <a:avLst/>
              </a:prstGeom>
              <a:noFill/>
              <a:ln w="38100">
                <a:solidFill>
                  <a:schemeClr val="bg1"/>
                </a:solidFill>
                <a:prstDash val="sys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</p:grpSp>
        <p:sp>
          <p:nvSpPr>
            <p:cNvPr id="251" name="テキスト ボックス 250">
              <a:extLst>
                <a:ext uri="{FF2B5EF4-FFF2-40B4-BE49-F238E27FC236}">
                  <a16:creationId xmlns:a16="http://schemas.microsoft.com/office/drawing/2014/main" id="{ADD6A32D-1A92-9509-D144-9DFEA8264CE0}"/>
                </a:ext>
              </a:extLst>
            </p:cNvPr>
            <p:cNvSpPr txBox="1"/>
            <p:nvPr/>
          </p:nvSpPr>
          <p:spPr>
            <a:xfrm>
              <a:off x="6094310" y="4107952"/>
              <a:ext cx="404500" cy="456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52" name="テキスト ボックス 251">
              <a:extLst>
                <a:ext uri="{FF2B5EF4-FFF2-40B4-BE49-F238E27FC236}">
                  <a16:creationId xmlns:a16="http://schemas.microsoft.com/office/drawing/2014/main" id="{9B45C813-1B1F-5256-B311-37C7738B9617}"/>
                </a:ext>
              </a:extLst>
            </p:cNvPr>
            <p:cNvSpPr txBox="1"/>
            <p:nvPr/>
          </p:nvSpPr>
          <p:spPr>
            <a:xfrm>
              <a:off x="6084022" y="6213217"/>
              <a:ext cx="404500" cy="456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53" name="テキスト ボックス 252">
              <a:extLst>
                <a:ext uri="{FF2B5EF4-FFF2-40B4-BE49-F238E27FC236}">
                  <a16:creationId xmlns:a16="http://schemas.microsoft.com/office/drawing/2014/main" id="{B8C91346-AD60-21CC-C91A-4AC86AB62FD2}"/>
                </a:ext>
              </a:extLst>
            </p:cNvPr>
            <p:cNvSpPr txBox="1"/>
            <p:nvPr/>
          </p:nvSpPr>
          <p:spPr>
            <a:xfrm>
              <a:off x="8312108" y="4208818"/>
              <a:ext cx="404500" cy="456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54" name="テキスト ボックス 253">
              <a:extLst>
                <a:ext uri="{FF2B5EF4-FFF2-40B4-BE49-F238E27FC236}">
                  <a16:creationId xmlns:a16="http://schemas.microsoft.com/office/drawing/2014/main" id="{498A75D5-C2A7-4857-DE9C-820173B31732}"/>
                </a:ext>
              </a:extLst>
            </p:cNvPr>
            <p:cNvSpPr txBox="1"/>
            <p:nvPr/>
          </p:nvSpPr>
          <p:spPr>
            <a:xfrm>
              <a:off x="8372637" y="5946228"/>
              <a:ext cx="404500" cy="456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i="1" dirty="0" err="1">
                  <a:latin typeface="Palatino" pitchFamily="2" charset="0"/>
                  <a:ea typeface="Palatino" pitchFamily="2" charset="0"/>
                  <a:cs typeface="Palatino"/>
                </a:rPr>
                <a:t>ν</a:t>
              </a:r>
              <a:endParaRPr kumimoji="1" lang="ja-JP" altLang="en-US" sz="1600" b="1" i="1" dirty="0">
                <a:latin typeface="Palatino" pitchFamily="2" charset="0"/>
                <a:ea typeface="Palatino"/>
                <a:cs typeface="Palatino"/>
              </a:endParaRPr>
            </a:p>
          </p:txBody>
        </p:sp>
        <p:sp>
          <p:nvSpPr>
            <p:cNvPr id="255" name="テキスト ボックス 254">
              <a:extLst>
                <a:ext uri="{FF2B5EF4-FFF2-40B4-BE49-F238E27FC236}">
                  <a16:creationId xmlns:a16="http://schemas.microsoft.com/office/drawing/2014/main" id="{5E4B59DE-1CE7-4AFD-7F7B-CC04BCDE2BFA}"/>
                </a:ext>
              </a:extLst>
            </p:cNvPr>
            <p:cNvSpPr txBox="1"/>
            <p:nvPr/>
          </p:nvSpPr>
          <p:spPr>
            <a:xfrm>
              <a:off x="6991666" y="5132160"/>
              <a:ext cx="784801" cy="4563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PNS</a:t>
              </a:r>
              <a:endParaRPr kumimoji="1" lang="ja-JP" altLang="en-US" sz="1600" dirty="0">
                <a:solidFill>
                  <a:schemeClr val="bg1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</p:grpSp>
      <p:sp>
        <p:nvSpPr>
          <p:cNvPr id="263" name="右矢印 262">
            <a:extLst>
              <a:ext uri="{FF2B5EF4-FFF2-40B4-BE49-F238E27FC236}">
                <a16:creationId xmlns:a16="http://schemas.microsoft.com/office/drawing/2014/main" id="{AA8CC201-8AEB-DC1A-31D3-E42B42A270D6}"/>
              </a:ext>
            </a:extLst>
          </p:cNvPr>
          <p:cNvSpPr/>
          <p:nvPr/>
        </p:nvSpPr>
        <p:spPr>
          <a:xfrm>
            <a:off x="2278750" y="2118149"/>
            <a:ext cx="431696" cy="8586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66" name="右矢印 265">
            <a:extLst>
              <a:ext uri="{FF2B5EF4-FFF2-40B4-BE49-F238E27FC236}">
                <a16:creationId xmlns:a16="http://schemas.microsoft.com/office/drawing/2014/main" id="{52899D42-CBEE-DD33-6C03-351EF54BA838}"/>
              </a:ext>
            </a:extLst>
          </p:cNvPr>
          <p:cNvSpPr/>
          <p:nvPr/>
        </p:nvSpPr>
        <p:spPr>
          <a:xfrm>
            <a:off x="4491729" y="2149540"/>
            <a:ext cx="431696" cy="8586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67" name="右矢印 266">
            <a:extLst>
              <a:ext uri="{FF2B5EF4-FFF2-40B4-BE49-F238E27FC236}">
                <a16:creationId xmlns:a16="http://schemas.microsoft.com/office/drawing/2014/main" id="{364AD70A-4735-CED2-A42E-5E8A81721CF6}"/>
              </a:ext>
            </a:extLst>
          </p:cNvPr>
          <p:cNvSpPr/>
          <p:nvPr/>
        </p:nvSpPr>
        <p:spPr>
          <a:xfrm>
            <a:off x="6715914" y="2155759"/>
            <a:ext cx="431696" cy="85867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37A2EC9-E24C-2B54-08B4-B79D9024D60D}"/>
              </a:ext>
            </a:extLst>
          </p:cNvPr>
          <p:cNvSpPr txBox="1"/>
          <p:nvPr/>
        </p:nvSpPr>
        <p:spPr>
          <a:xfrm>
            <a:off x="82273" y="3737267"/>
            <a:ext cx="90178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0" b="1" dirty="0">
                <a:solidFill>
                  <a:srgbClr val="FF0000"/>
                </a:solidFill>
                <a:latin typeface="Georgia" panose="02040502050405020303" pitchFamily="18" charset="0"/>
                <a:ea typeface="Palatino"/>
                <a:cs typeface="Palatino"/>
              </a:rPr>
              <a:t>Neutrino-heating process: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Georgia" panose="02040502050405020303" pitchFamily="18" charset="0"/>
                <a:ea typeface="Palatino"/>
                <a:cs typeface="Palatino"/>
              </a:rPr>
              <a:t>Shock wave stalls due to accreting matter and fails to explode.</a:t>
            </a:r>
            <a:endParaRPr kumimoji="1" lang="en-US" altLang="ja-JP" b="1" dirty="0">
              <a:latin typeface="Georgia" panose="02040502050405020303" pitchFamily="18" charset="0"/>
              <a:ea typeface="Palatino"/>
              <a:cs typeface="Palatin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dirty="0">
                <a:latin typeface="Georgia" panose="02040502050405020303" pitchFamily="18" charset="0"/>
                <a:ea typeface="Palatino"/>
                <a:cs typeface="Palatino"/>
              </a:rPr>
              <a:t>Neutrinos work as </a:t>
            </a:r>
            <a:r>
              <a:rPr kumimoji="1" lang="en-US" altLang="ja-JP" b="1" i="1" dirty="0">
                <a:solidFill>
                  <a:srgbClr val="FF0000"/>
                </a:solidFill>
                <a:latin typeface="Georgia" panose="02040502050405020303" pitchFamily="18" charset="0"/>
                <a:ea typeface="Palatino"/>
                <a:cs typeface="Palatino"/>
              </a:rPr>
              <a:t>mediators</a:t>
            </a:r>
            <a:r>
              <a:rPr kumimoji="1" lang="en-US" altLang="ja-JP" dirty="0">
                <a:latin typeface="Georgia" panose="02040502050405020303" pitchFamily="18" charset="0"/>
                <a:ea typeface="Palatino"/>
                <a:cs typeface="Palatino"/>
              </a:rPr>
              <a:t> because of their weakly-coupling nature with matter.</a:t>
            </a:r>
            <a:endParaRPr kumimoji="1" lang="en-US" altLang="ja-JP" sz="2400" dirty="0">
              <a:latin typeface="Georgia" panose="02040502050405020303" pitchFamily="18" charset="0"/>
              <a:ea typeface="Palatino"/>
              <a:cs typeface="Palatin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b="1" dirty="0">
                <a:latin typeface="Georgia" panose="02040502050405020303" pitchFamily="18" charset="0"/>
                <a:ea typeface="Palatino"/>
                <a:cs typeface="Palatino"/>
              </a:rPr>
              <a:t>Neutrinos transfer their energy from the hotter core to the colder stalled shock.</a:t>
            </a:r>
            <a:endParaRPr kumimoji="1" lang="en-US" altLang="ja-JP" dirty="0">
              <a:latin typeface="Georgia" panose="02040502050405020303" pitchFamily="18" charset="0"/>
              <a:ea typeface="Palatino"/>
              <a:cs typeface="Palatino"/>
            </a:endParaRPr>
          </a:p>
          <a:p>
            <a:endParaRPr kumimoji="1" lang="en-US" altLang="ja-JP" sz="2200" dirty="0">
              <a:latin typeface="Georgia" panose="02040502050405020303" pitchFamily="18" charset="0"/>
              <a:ea typeface="Palatino"/>
              <a:cs typeface="Palatino"/>
            </a:endParaRPr>
          </a:p>
          <a:p>
            <a:r>
              <a:rPr kumimoji="1" lang="en-US" altLang="ja-JP" sz="2200" dirty="0">
                <a:latin typeface="Georgia" panose="02040502050405020303" pitchFamily="18" charset="0"/>
                <a:ea typeface="Palatino"/>
                <a:cs typeface="Palatino"/>
              </a:rPr>
              <a:t>Neutrino transport is essential in the theoretical studies/predictions.</a:t>
            </a:r>
          </a:p>
          <a:p>
            <a:r>
              <a:rPr kumimoji="1" lang="en-US" altLang="ja-JP" sz="2200" dirty="0">
                <a:latin typeface="Georgia" panose="02040502050405020303" pitchFamily="18" charset="0"/>
                <a:ea typeface="Palatino"/>
                <a:cs typeface="Palatino"/>
              </a:rPr>
              <a:t> </a:t>
            </a:r>
            <a:r>
              <a:rPr kumimoji="1" lang="en-US" altLang="ja-JP" sz="2200" b="1" i="1" dirty="0">
                <a:latin typeface="Georgia" panose="02040502050405020303" pitchFamily="18" charset="0"/>
                <a:ea typeface="Palatino"/>
                <a:cs typeface="Palatino"/>
              </a:rPr>
              <a:t>	</a:t>
            </a:r>
            <a:r>
              <a:rPr kumimoji="1" lang="ja-JP" altLang="en-US" sz="2400" b="1" i="1">
                <a:latin typeface="Georgia" panose="02040502050405020303" pitchFamily="18" charset="0"/>
                <a:ea typeface="Palatino"/>
                <a:cs typeface="Palatino"/>
              </a:rPr>
              <a:t>→</a:t>
            </a:r>
            <a:r>
              <a:rPr kumimoji="1" lang="en-US" altLang="ja-JP" sz="2400" b="1" i="1" dirty="0">
                <a:latin typeface="Georgia" panose="02040502050405020303" pitchFamily="18" charset="0"/>
                <a:ea typeface="Palatino"/>
                <a:cs typeface="Palatino"/>
              </a:rPr>
              <a:t> One of the uncertainties is</a:t>
            </a:r>
            <a:r>
              <a:rPr kumimoji="1" lang="en-US" altLang="ja-JP" sz="2400" b="1" i="1" dirty="0">
                <a:solidFill>
                  <a:srgbClr val="FF0000"/>
                </a:solidFill>
                <a:latin typeface="Georgia" panose="02040502050405020303" pitchFamily="18" charset="0"/>
                <a:ea typeface="Palatino"/>
                <a:cs typeface="Palatino"/>
              </a:rPr>
              <a:t> neutrino oscillation.</a:t>
            </a:r>
          </a:p>
        </p:txBody>
      </p:sp>
    </p:spTree>
    <p:extLst>
      <p:ext uri="{BB962C8B-B14F-4D97-AF65-F5344CB8AC3E}">
        <p14:creationId xmlns:p14="http://schemas.microsoft.com/office/powerpoint/2010/main" val="140521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D8B4AE-4754-6CCB-AAF8-EE42B1B6C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69E9B57D-99C9-BF36-6432-333AEA16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Beyond Phenomenological</a:t>
            </a:r>
            <a:endParaRPr kumimoji="1" lang="ja-JP" altLang="en-US" dirty="0"/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D6E8DE6F-03CB-92E0-43F3-5BD2CBEF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F11465B-B93D-8EC0-09E3-01F88905F519}"/>
              </a:ext>
            </a:extLst>
          </p:cNvPr>
          <p:cNvGrpSpPr/>
          <p:nvPr/>
        </p:nvGrpSpPr>
        <p:grpSpPr>
          <a:xfrm>
            <a:off x="210127" y="1461640"/>
            <a:ext cx="3416300" cy="4724400"/>
            <a:chOff x="2679700" y="1066800"/>
            <a:chExt cx="3416300" cy="47244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FBBDC5A7-7759-E617-1267-4CF7BDFAB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0" y="1066800"/>
              <a:ext cx="3048000" cy="4724400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95778097-875A-1DF9-7A30-32CFEF28BC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700" y="1408300"/>
              <a:ext cx="368300" cy="4000500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7BF8FB16-7ED3-9E75-E5DA-9EB24EBDA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295" y="1384935"/>
            <a:ext cx="5235721" cy="487781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4FE711-911A-FA95-7B37-124DB85DC91B}"/>
              </a:ext>
            </a:extLst>
          </p:cNvPr>
          <p:cNvSpPr txBox="1"/>
          <p:nvPr/>
        </p:nvSpPr>
        <p:spPr>
          <a:xfrm>
            <a:off x="3925789" y="828673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See Akaho’s talk</a:t>
            </a:r>
          </a:p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		   (1</a:t>
            </a:r>
            <a:r>
              <a:rPr kumimoji="1" lang="en-US" altLang="ja-JP" sz="1400" i="1" baseline="30000" dirty="0">
                <a:latin typeface="Georgia" panose="02040502050405020303" pitchFamily="18" charset="0"/>
                <a:ea typeface="Palatino" pitchFamily="2" charset="0"/>
              </a:rPr>
              <a:t>st</a:t>
            </a:r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</a:rPr>
              <a:t> day)</a:t>
            </a:r>
            <a:endParaRPr kumimoji="1" lang="ja-JP" altLang="en-US" sz="1400" i="1">
              <a:latin typeface="Georgia" panose="02040502050405020303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A12C00-05DD-8057-F8D3-89269D22B905}"/>
              </a:ext>
            </a:extLst>
          </p:cNvPr>
          <p:cNvSpPr txBox="1"/>
          <p:nvPr/>
        </p:nvSpPr>
        <p:spPr>
          <a:xfrm>
            <a:off x="5085999" y="6458615"/>
            <a:ext cx="3750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1D-CCSN in Akaho+ </a:t>
            </a:r>
            <a:r>
              <a:rPr kumimoji="1" lang="en-US" altLang="ja-JP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arXiv</a:t>
            </a:r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‘25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D7EFC4D8-0C6D-7DF8-04E1-DBF5EB1CAEC4}"/>
              </a:ext>
            </a:extLst>
          </p:cNvPr>
          <p:cNvSpPr txBox="1">
            <a:spLocks/>
          </p:cNvSpPr>
          <p:nvPr/>
        </p:nvSpPr>
        <p:spPr>
          <a:xfrm>
            <a:off x="90044" y="828673"/>
            <a:ext cx="3835745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latin typeface="Georgia" panose="02040502050405020303" pitchFamily="18" charset="0"/>
              </a:rPr>
              <a:t>BGK-Relaxation Transport</a:t>
            </a:r>
          </a:p>
        </p:txBody>
      </p:sp>
    </p:spTree>
    <p:extLst>
      <p:ext uri="{BB962C8B-B14F-4D97-AF65-F5344CB8AC3E}">
        <p14:creationId xmlns:p14="http://schemas.microsoft.com/office/powerpoint/2010/main" val="2472636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3175" y="1"/>
            <a:ext cx="9144000" cy="613564"/>
          </a:xfrm>
        </p:spPr>
        <p:txBody>
          <a:bodyPr>
            <a:normAutofit fontScale="90000"/>
          </a:bodyPr>
          <a:lstStyle/>
          <a:p>
            <a:r>
              <a:rPr lang="en-US" altLang="ja-JP" b="1" dirty="0"/>
              <a:t>Sub-grid Modeling for Fast Conversion</a:t>
            </a:r>
            <a:endParaRPr kumimoji="1" lang="ja-JP" altLang="en-US" dirty="0"/>
          </a:p>
        </p:txBody>
      </p:sp>
      <p:sp>
        <p:nvSpPr>
          <p:cNvPr id="34" name="スライド番号プレースホルダー 3">
            <a:extLst>
              <a:ext uri="{FF2B5EF4-FFF2-40B4-BE49-F238E27FC236}">
                <a16:creationId xmlns:a16="http://schemas.microsoft.com/office/drawing/2014/main" id="{AAF4473D-D0AD-D041-B110-F57629DB8B9A}"/>
              </a:ext>
            </a:extLst>
          </p:cNvPr>
          <p:cNvSpPr txBox="1">
            <a:spLocks/>
          </p:cNvSpPr>
          <p:nvPr/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87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Palatino" pitchFamily="2" charset="0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8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740365A1-C27A-2925-3C77-59A17AD95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780" y="1805068"/>
            <a:ext cx="5512970" cy="83837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BCDE448-C7D3-B643-D061-4FD2725AC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780" y="766663"/>
            <a:ext cx="5030268" cy="838378"/>
          </a:xfrm>
          <a:prstGeom prst="rect">
            <a:avLst/>
          </a:prstGeom>
        </p:spPr>
      </p:pic>
      <p:sp>
        <p:nvSpPr>
          <p:cNvPr id="4" name="下矢印 3">
            <a:extLst>
              <a:ext uri="{FF2B5EF4-FFF2-40B4-BE49-F238E27FC236}">
                <a16:creationId xmlns:a16="http://schemas.microsoft.com/office/drawing/2014/main" id="{825A0F25-6E5F-3DEC-6B26-9E3B24286475}"/>
              </a:ext>
            </a:extLst>
          </p:cNvPr>
          <p:cNvSpPr/>
          <p:nvPr/>
        </p:nvSpPr>
        <p:spPr>
          <a:xfrm>
            <a:off x="5753009" y="1445825"/>
            <a:ext cx="177800" cy="4316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48F2F9B-79CE-F247-B353-4CC758F8A2BC}"/>
              </a:ext>
            </a:extLst>
          </p:cNvPr>
          <p:cNvSpPr txBox="1"/>
          <p:nvPr/>
        </p:nvSpPr>
        <p:spPr>
          <a:xfrm>
            <a:off x="468138" y="1090171"/>
            <a:ext cx="11934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Full QKE: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F13047B-8E61-9DD8-8EF3-2D3EF6FCD8BE}"/>
              </a:ext>
            </a:extLst>
          </p:cNvPr>
          <p:cNvSpPr txBox="1"/>
          <p:nvPr/>
        </p:nvSpPr>
        <p:spPr>
          <a:xfrm>
            <a:off x="7495" y="1980040"/>
            <a:ext cx="1645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Relaxation-</a:t>
            </a:r>
          </a:p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Time Approx.: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4C8AF3C-9B03-CD9E-7FF5-0A2B82BE27A4}"/>
              </a:ext>
            </a:extLst>
          </p:cNvPr>
          <p:cNvGrpSpPr/>
          <p:nvPr/>
        </p:nvGrpSpPr>
        <p:grpSpPr>
          <a:xfrm>
            <a:off x="838241" y="2722230"/>
            <a:ext cx="8020043" cy="4083784"/>
            <a:chOff x="645308" y="2748260"/>
            <a:chExt cx="8020043" cy="4083784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9A6C28E-F1E1-BA2D-3B70-56AE4ABE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308" y="2748260"/>
              <a:ext cx="6644151" cy="4083784"/>
            </a:xfrm>
            <a:prstGeom prst="rect">
              <a:avLst/>
            </a:prstGeom>
          </p:spPr>
        </p:pic>
        <p:sp>
          <p:nvSpPr>
            <p:cNvPr id="6" name="下カーブ矢印 5">
              <a:extLst>
                <a:ext uri="{FF2B5EF4-FFF2-40B4-BE49-F238E27FC236}">
                  <a16:creationId xmlns:a16="http://schemas.microsoft.com/office/drawing/2014/main" id="{20735A9D-294D-F2C7-04DA-2DA485E64E96}"/>
                </a:ext>
              </a:extLst>
            </p:cNvPr>
            <p:cNvSpPr/>
            <p:nvPr/>
          </p:nvSpPr>
          <p:spPr>
            <a:xfrm rot="5400000">
              <a:off x="6650377" y="4521609"/>
              <a:ext cx="2028093" cy="537083"/>
            </a:xfrm>
            <a:prstGeom prst="curved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F7CAE382-4AD0-9987-C4D7-A4A6DAA23061}"/>
                </a:ext>
              </a:extLst>
            </p:cNvPr>
            <p:cNvSpPr txBox="1"/>
            <p:nvPr/>
          </p:nvSpPr>
          <p:spPr>
            <a:xfrm>
              <a:off x="6784708" y="4636263"/>
              <a:ext cx="188064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i="1" dirty="0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</a:rPr>
                <a:t>Good Agreement!!</a:t>
              </a:r>
            </a:p>
          </p:txBody>
        </p:sp>
      </p:grpSp>
      <p:sp>
        <p:nvSpPr>
          <p:cNvPr id="18" name="フレーム 17">
            <a:extLst>
              <a:ext uri="{FF2B5EF4-FFF2-40B4-BE49-F238E27FC236}">
                <a16:creationId xmlns:a16="http://schemas.microsoft.com/office/drawing/2014/main" id="{3657F5FE-6827-F5F8-7419-3EBDD0D6EE2D}"/>
              </a:ext>
            </a:extLst>
          </p:cNvPr>
          <p:cNvSpPr/>
          <p:nvPr/>
        </p:nvSpPr>
        <p:spPr>
          <a:xfrm>
            <a:off x="6513768" y="1991780"/>
            <a:ext cx="496632" cy="451417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55BE08-BC91-8082-3029-8BD8DA0EEF31}"/>
              </a:ext>
            </a:extLst>
          </p:cNvPr>
          <p:cNvSpPr txBox="1"/>
          <p:nvPr/>
        </p:nvSpPr>
        <p:spPr>
          <a:xfrm>
            <a:off x="6827340" y="2337521"/>
            <a:ext cx="231666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Analytical</a:t>
            </a:r>
          </a:p>
          <a:p>
            <a:r>
              <a:rPr kumimoji="1" lang="en-US" altLang="ja-JP" sz="1600" b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Asymptotic states </a:t>
            </a:r>
            <a:r>
              <a:rPr kumimoji="1" lang="en-US" altLang="ja-JP" sz="16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f </a:t>
            </a:r>
            <a:r>
              <a:rPr kumimoji="1" lang="en-US" altLang="ja-JP" sz="1600" b="1" i="1" baseline="30000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a</a:t>
            </a:r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670B5747-CC1F-7F77-EBD6-660B85C619E0}"/>
              </a:ext>
            </a:extLst>
          </p:cNvPr>
          <p:cNvSpPr/>
          <p:nvPr/>
        </p:nvSpPr>
        <p:spPr>
          <a:xfrm rot="16200000">
            <a:off x="4121292" y="3195443"/>
            <a:ext cx="201614" cy="3988981"/>
          </a:xfrm>
          <a:prstGeom prst="down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F9C6835-ECD6-2F82-60CC-D1F12A1F146E}"/>
              </a:ext>
            </a:extLst>
          </p:cNvPr>
          <p:cNvSpPr txBox="1"/>
          <p:nvPr/>
        </p:nvSpPr>
        <p:spPr>
          <a:xfrm>
            <a:off x="1661608" y="4637029"/>
            <a:ext cx="5022384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</a:rPr>
              <a:t>Time evolution of survival prob. of </a:t>
            </a:r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</a:rPr>
              <a:t>ν</a:t>
            </a:r>
            <a:r>
              <a:rPr kumimoji="1" lang="en-US" altLang="ja-JP" sz="2000" b="1" i="1" baseline="-25000" dirty="0" err="1">
                <a:latin typeface="Georgia" panose="02040502050405020303" pitchFamily="18" charset="0"/>
                <a:ea typeface="Palatino" pitchFamily="2" charset="0"/>
              </a:rPr>
              <a:t>e</a:t>
            </a:r>
            <a:endParaRPr kumimoji="1" lang="ja-JP" altLang="en-US" sz="2000" b="1" i="1" baseline="-25000">
              <a:latin typeface="Georgia" panose="02040502050405020303" pitchFamily="18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E748B6B2-4DD2-EE2D-DF13-A58F90C68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801" y="3106640"/>
            <a:ext cx="235529" cy="14900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4B3AF1C-9073-C96C-6466-C96CA4447EEC}"/>
              </a:ext>
            </a:extLst>
          </p:cNvPr>
          <p:cNvSpPr txBox="1"/>
          <p:nvPr/>
        </p:nvSpPr>
        <p:spPr>
          <a:xfrm>
            <a:off x="7776041" y="5700429"/>
            <a:ext cx="10822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Low </a:t>
            </a:r>
            <a:r>
              <a:rPr kumimoji="1" lang="en-US" altLang="ja-JP" sz="1500" b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reso</a:t>
            </a:r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.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78ED933-71E4-7171-4DEC-F930553A3F91}"/>
              </a:ext>
            </a:extLst>
          </p:cNvPr>
          <p:cNvSpPr txBox="1"/>
          <p:nvPr/>
        </p:nvSpPr>
        <p:spPr>
          <a:xfrm>
            <a:off x="0" y="6490915"/>
            <a:ext cx="31935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, Johns, &amp; </a:t>
            </a:r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 PRD ’24</a:t>
            </a:r>
          </a:p>
        </p:txBody>
      </p:sp>
    </p:spTree>
    <p:extLst>
      <p:ext uri="{BB962C8B-B14F-4D97-AF65-F5344CB8AC3E}">
        <p14:creationId xmlns:p14="http://schemas.microsoft.com/office/powerpoint/2010/main" val="1716413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D1F5C1-04DE-F5F9-20D3-6547429A7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C5381005-6DE2-0100-184E-27176FAA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Progress in CCSN Simulation</a:t>
            </a:r>
            <a:endParaRPr kumimoji="1" lang="ja-JP" altLang="en-US" b="1" dirty="0"/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827AA6C1-98CB-199E-B375-6B731DF3C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DD077C28-26E1-AB44-B240-48F0E448315A}" type="slidenum">
              <a:rPr kumimoji="1" lang="ja-JP" altLang="en-US" smtClean="0"/>
              <a:t>22</a:t>
            </a:fld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1159718A-B107-9F9E-A5C8-2A5908796CE5}"/>
              </a:ext>
            </a:extLst>
          </p:cNvPr>
          <p:cNvCxnSpPr>
            <a:cxnSpLocks/>
          </p:cNvCxnSpPr>
          <p:nvPr/>
        </p:nvCxnSpPr>
        <p:spPr>
          <a:xfrm>
            <a:off x="4542486" y="3858845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9A1B1CE7-5EDE-8FB9-4431-D17AB80D90D2}"/>
              </a:ext>
            </a:extLst>
          </p:cNvPr>
          <p:cNvCxnSpPr>
            <a:cxnSpLocks/>
          </p:cNvCxnSpPr>
          <p:nvPr/>
        </p:nvCxnSpPr>
        <p:spPr>
          <a:xfrm flipH="1" flipV="1">
            <a:off x="3732343" y="4244742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7CD8B3B-F7B6-210D-4933-A771D5849880}"/>
              </a:ext>
            </a:extLst>
          </p:cNvPr>
          <p:cNvCxnSpPr>
            <a:cxnSpLocks/>
          </p:cNvCxnSpPr>
          <p:nvPr/>
        </p:nvCxnSpPr>
        <p:spPr>
          <a:xfrm flipH="1" flipV="1">
            <a:off x="1798716" y="1914767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37F4A49-19E5-9096-CAD6-6B6CC2588960}"/>
              </a:ext>
            </a:extLst>
          </p:cNvPr>
          <p:cNvCxnSpPr>
            <a:cxnSpLocks/>
          </p:cNvCxnSpPr>
          <p:nvPr/>
        </p:nvCxnSpPr>
        <p:spPr>
          <a:xfrm flipV="1">
            <a:off x="4571885" y="1945220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C8EF8FBF-B349-6D3F-5E0F-E11D4108164E}"/>
              </a:ext>
            </a:extLst>
          </p:cNvPr>
          <p:cNvCxnSpPr>
            <a:cxnSpLocks/>
          </p:cNvCxnSpPr>
          <p:nvPr/>
        </p:nvCxnSpPr>
        <p:spPr>
          <a:xfrm flipH="1">
            <a:off x="1857744" y="3858845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A88F39E-720A-FF59-F60A-FEB7A81565AB}"/>
              </a:ext>
            </a:extLst>
          </p:cNvPr>
          <p:cNvCxnSpPr>
            <a:cxnSpLocks/>
          </p:cNvCxnSpPr>
          <p:nvPr/>
        </p:nvCxnSpPr>
        <p:spPr>
          <a:xfrm flipH="1" flipV="1">
            <a:off x="2102358" y="537075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26CB427D-BB54-9A56-F06B-49470749E283}"/>
              </a:ext>
            </a:extLst>
          </p:cNvPr>
          <p:cNvCxnSpPr>
            <a:cxnSpLocks/>
          </p:cNvCxnSpPr>
          <p:nvPr/>
        </p:nvCxnSpPr>
        <p:spPr>
          <a:xfrm flipV="1">
            <a:off x="5598148" y="4563612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B3A1D19B-798A-0064-4747-0A396F40C0C2}"/>
              </a:ext>
            </a:extLst>
          </p:cNvPr>
          <p:cNvCxnSpPr>
            <a:cxnSpLocks/>
          </p:cNvCxnSpPr>
          <p:nvPr/>
        </p:nvCxnSpPr>
        <p:spPr>
          <a:xfrm flipV="1">
            <a:off x="6770639" y="5371600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B790676B-051A-280D-A9EA-6B69B0D9F6D8}"/>
              </a:ext>
            </a:extLst>
          </p:cNvPr>
          <p:cNvCxnSpPr>
            <a:cxnSpLocks/>
          </p:cNvCxnSpPr>
          <p:nvPr/>
        </p:nvCxnSpPr>
        <p:spPr>
          <a:xfrm>
            <a:off x="6770639" y="2076447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E0E6E39F-41E5-476E-381C-C33D0A577EA7}"/>
              </a:ext>
            </a:extLst>
          </p:cNvPr>
          <p:cNvCxnSpPr>
            <a:cxnSpLocks/>
          </p:cNvCxnSpPr>
          <p:nvPr/>
        </p:nvCxnSpPr>
        <p:spPr>
          <a:xfrm flipH="1">
            <a:off x="2102358" y="2081621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29C8559F-CC6D-996F-C440-E5C6AA0113A3}"/>
              </a:ext>
            </a:extLst>
          </p:cNvPr>
          <p:cNvCxnSpPr>
            <a:cxnSpLocks/>
          </p:cNvCxnSpPr>
          <p:nvPr/>
        </p:nvCxnSpPr>
        <p:spPr>
          <a:xfrm flipH="1">
            <a:off x="2906786" y="2684753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5615FFBE-1A8E-1932-2013-2A2E5AF0578B}"/>
              </a:ext>
            </a:extLst>
          </p:cNvPr>
          <p:cNvCxnSpPr>
            <a:cxnSpLocks/>
          </p:cNvCxnSpPr>
          <p:nvPr/>
        </p:nvCxnSpPr>
        <p:spPr>
          <a:xfrm flipH="1">
            <a:off x="3726996" y="325479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A23F582A-B4F8-FAC7-59FB-3AE4CDEC0CB3}"/>
              </a:ext>
            </a:extLst>
          </p:cNvPr>
          <p:cNvSpPr txBox="1"/>
          <p:nvPr/>
        </p:nvSpPr>
        <p:spPr>
          <a:xfrm>
            <a:off x="413151" y="1373987"/>
            <a:ext cx="202010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Dimensionality</a:t>
            </a:r>
            <a:endParaRPr kumimoji="1" lang="ja-JP" altLang="en-US" sz="2000" b="1" dirty="0">
              <a:solidFill>
                <a:schemeClr val="accent2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8D36107-A924-3D36-3F4B-FB013480D113}"/>
              </a:ext>
            </a:extLst>
          </p:cNvPr>
          <p:cNvSpPr txBox="1"/>
          <p:nvPr/>
        </p:nvSpPr>
        <p:spPr>
          <a:xfrm>
            <a:off x="980306" y="5843923"/>
            <a:ext cx="108074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Gravity</a:t>
            </a:r>
            <a:endParaRPr kumimoji="1" lang="ja-JP" altLang="en-US" sz="2000" b="1" dirty="0">
              <a:solidFill>
                <a:schemeClr val="accent2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A2F141E-C420-9DED-7E69-D09DE1AEFBD7}"/>
              </a:ext>
            </a:extLst>
          </p:cNvPr>
          <p:cNvSpPr txBox="1"/>
          <p:nvPr/>
        </p:nvSpPr>
        <p:spPr>
          <a:xfrm>
            <a:off x="7315885" y="1475197"/>
            <a:ext cx="157286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Neutrino</a:t>
            </a:r>
          </a:p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     transport</a:t>
            </a:r>
            <a:endParaRPr kumimoji="1" lang="ja-JP" altLang="en-US" sz="2000" b="1" dirty="0">
              <a:solidFill>
                <a:schemeClr val="accent2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6495BC8-50CB-0BF1-066D-EBF2F806D4EC}"/>
              </a:ext>
            </a:extLst>
          </p:cNvPr>
          <p:cNvSpPr txBox="1"/>
          <p:nvPr/>
        </p:nvSpPr>
        <p:spPr>
          <a:xfrm>
            <a:off x="1726106" y="2390220"/>
            <a:ext cx="45878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Palatino" pitchFamily="2" charset="0"/>
                <a:ea typeface="Palatino" pitchFamily="2" charset="0"/>
                <a:cs typeface="Palatino"/>
              </a:rPr>
              <a:t>3D</a:t>
            </a:r>
            <a:endParaRPr kumimoji="1" lang="ja-JP" altLang="en-US" sz="1600" b="1" dirty="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32CB8C6-768B-55B6-FB9F-324BAF5BBAE4}"/>
              </a:ext>
            </a:extLst>
          </p:cNvPr>
          <p:cNvSpPr txBox="1"/>
          <p:nvPr/>
        </p:nvSpPr>
        <p:spPr>
          <a:xfrm>
            <a:off x="2699838" y="3091555"/>
            <a:ext cx="41389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2D</a:t>
            </a:r>
            <a:endParaRPr kumimoji="1" lang="ja-JP" altLang="en-US" sz="1400" dirty="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ECE1831-CD3C-DDFF-DF3A-33C11E607C0A}"/>
              </a:ext>
            </a:extLst>
          </p:cNvPr>
          <p:cNvSpPr txBox="1"/>
          <p:nvPr/>
        </p:nvSpPr>
        <p:spPr>
          <a:xfrm>
            <a:off x="3443199" y="3591552"/>
            <a:ext cx="41389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1D</a:t>
            </a:r>
            <a:endParaRPr kumimoji="1" lang="ja-JP" altLang="en-US" sz="1400" dirty="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3C244705-101C-FA47-2225-8E31B5A0C71E}"/>
              </a:ext>
            </a:extLst>
          </p:cNvPr>
          <p:cNvSpPr txBox="1"/>
          <p:nvPr/>
        </p:nvSpPr>
        <p:spPr>
          <a:xfrm>
            <a:off x="2264358" y="5736201"/>
            <a:ext cx="94929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Palatino" pitchFamily="2" charset="0"/>
                <a:ea typeface="Palatino" pitchFamily="2" charset="0"/>
                <a:cs typeface="Palatino"/>
              </a:rPr>
              <a:t>Full-GR</a:t>
            </a:r>
            <a:endParaRPr kumimoji="1" lang="ja-JP" altLang="en-US" sz="1600" b="1" dirty="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7C5F8814-9BF2-599A-F1D3-F532B973654F}"/>
              </a:ext>
            </a:extLst>
          </p:cNvPr>
          <p:cNvSpPr txBox="1"/>
          <p:nvPr/>
        </p:nvSpPr>
        <p:spPr>
          <a:xfrm>
            <a:off x="3934064" y="4578926"/>
            <a:ext cx="107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Newtonian</a:t>
            </a:r>
          </a:p>
        </p:txBody>
      </p: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DB40A888-68D9-F71C-28C9-BEA4E6CEB7D0}"/>
              </a:ext>
            </a:extLst>
          </p:cNvPr>
          <p:cNvCxnSpPr>
            <a:cxnSpLocks/>
          </p:cNvCxnSpPr>
          <p:nvPr/>
        </p:nvCxnSpPr>
        <p:spPr>
          <a:xfrm flipV="1">
            <a:off x="2245401" y="2224418"/>
            <a:ext cx="4687238" cy="89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A5C5610F-C216-DD68-1E10-14593A35DC06}"/>
              </a:ext>
            </a:extLst>
          </p:cNvPr>
          <p:cNvCxnSpPr>
            <a:cxnSpLocks/>
          </p:cNvCxnSpPr>
          <p:nvPr/>
        </p:nvCxnSpPr>
        <p:spPr>
          <a:xfrm>
            <a:off x="2264358" y="5538551"/>
            <a:ext cx="466828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EB4E419A-53A8-0BF7-E013-FADF8AD71034}"/>
              </a:ext>
            </a:extLst>
          </p:cNvPr>
          <p:cNvCxnSpPr>
            <a:cxnSpLocks/>
          </p:cNvCxnSpPr>
          <p:nvPr/>
        </p:nvCxnSpPr>
        <p:spPr>
          <a:xfrm flipV="1">
            <a:off x="6932639" y="2220447"/>
            <a:ext cx="5345" cy="32943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C24435A-CF73-94FB-0B6C-FFCB7ABC6928}"/>
              </a:ext>
            </a:extLst>
          </p:cNvPr>
          <p:cNvCxnSpPr>
            <a:cxnSpLocks/>
          </p:cNvCxnSpPr>
          <p:nvPr/>
        </p:nvCxnSpPr>
        <p:spPr>
          <a:xfrm>
            <a:off x="2241121" y="2235680"/>
            <a:ext cx="9391" cy="330287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51BFE087-3D91-70A6-CC8C-BECC1C031139}"/>
              </a:ext>
            </a:extLst>
          </p:cNvPr>
          <p:cNvSpPr txBox="1"/>
          <p:nvPr/>
        </p:nvSpPr>
        <p:spPr>
          <a:xfrm>
            <a:off x="7189453" y="5843923"/>
            <a:ext cx="1765227" cy="6155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Microphysics</a:t>
            </a:r>
          </a:p>
          <a:p>
            <a:r>
              <a:rPr kumimoji="1" lang="en-US" altLang="ja-JP" sz="14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(</a:t>
            </a:r>
            <a:r>
              <a:rPr kumimoji="1" lang="en-US" altLang="ja-JP" sz="1400" b="1" dirty="0" err="1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EoS+reactions</a:t>
            </a:r>
            <a:r>
              <a:rPr kumimoji="1" lang="en-US" altLang="ja-JP" sz="1400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Palatino"/>
              </a:rPr>
              <a:t>)</a:t>
            </a:r>
            <a:endParaRPr kumimoji="1" lang="ja-JP" altLang="en-US" sz="1400" b="1" dirty="0">
              <a:solidFill>
                <a:schemeClr val="accent2"/>
              </a:solidFill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11B1CDE-3FA9-63D9-F0F5-2B35E1F1E4F8}"/>
              </a:ext>
            </a:extLst>
          </p:cNvPr>
          <p:cNvSpPr txBox="1"/>
          <p:nvPr/>
        </p:nvSpPr>
        <p:spPr>
          <a:xfrm>
            <a:off x="6983434" y="5012208"/>
            <a:ext cx="113043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Palatino" pitchFamily="2" charset="0"/>
                <a:ea typeface="Palatino" pitchFamily="2" charset="0"/>
                <a:cs typeface="Palatino"/>
              </a:rPr>
              <a:t>Advanced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112E85E-256F-64EF-65C3-42960F0D6997}"/>
              </a:ext>
            </a:extLst>
          </p:cNvPr>
          <p:cNvSpPr txBox="1"/>
          <p:nvPr/>
        </p:nvSpPr>
        <p:spPr>
          <a:xfrm>
            <a:off x="5801501" y="4234854"/>
            <a:ext cx="9829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Canonical</a:t>
            </a:r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4F24A7C8-93A1-B655-FC76-5CB1ADDD55D6}"/>
              </a:ext>
            </a:extLst>
          </p:cNvPr>
          <p:cNvSpPr txBox="1"/>
          <p:nvPr/>
        </p:nvSpPr>
        <p:spPr>
          <a:xfrm>
            <a:off x="6948522" y="2494967"/>
            <a:ext cx="165622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Palatino" pitchFamily="2" charset="0"/>
                <a:ea typeface="Palatino" pitchFamily="2" charset="0"/>
                <a:cs typeface="Palatino"/>
              </a:rPr>
              <a:t>Full-Boltzmann</a:t>
            </a:r>
            <a:endParaRPr kumimoji="1" lang="ja-JP" altLang="en-US" sz="1600" b="1" dirty="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9D8B219-5F17-AC97-91FB-A9D88CB833FD}"/>
              </a:ext>
            </a:extLst>
          </p:cNvPr>
          <p:cNvSpPr txBox="1"/>
          <p:nvPr/>
        </p:nvSpPr>
        <p:spPr>
          <a:xfrm>
            <a:off x="948933" y="3755688"/>
            <a:ext cx="130837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accent6"/>
                </a:solidFill>
                <a:latin typeface="Palatino" pitchFamily="2" charset="0"/>
                <a:ea typeface="Palatino" pitchFamily="2" charset="0"/>
                <a:cs typeface="Palatino"/>
              </a:rPr>
              <a:t>Ideal model</a:t>
            </a:r>
            <a:endParaRPr kumimoji="1" lang="ja-JP" altLang="en-US" sz="1600" b="1" dirty="0">
              <a:solidFill>
                <a:schemeClr val="accent6"/>
              </a:solidFill>
              <a:latin typeface="Palatino" pitchFamily="2" charset="0"/>
              <a:ea typeface="Palatino"/>
              <a:cs typeface="Palatino"/>
            </a:endParaRPr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B766D01A-20C7-C82E-765A-534834B97911}"/>
              </a:ext>
            </a:extLst>
          </p:cNvPr>
          <p:cNvCxnSpPr>
            <a:cxnSpLocks/>
          </p:cNvCxnSpPr>
          <p:nvPr/>
        </p:nvCxnSpPr>
        <p:spPr>
          <a:xfrm flipH="1" flipV="1">
            <a:off x="2902802" y="4795438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A690E4B-EE3D-BAB1-AEDE-284A8B9F347B}"/>
              </a:ext>
            </a:extLst>
          </p:cNvPr>
          <p:cNvSpPr txBox="1"/>
          <p:nvPr/>
        </p:nvSpPr>
        <p:spPr>
          <a:xfrm>
            <a:off x="3111364" y="5094257"/>
            <a:ext cx="10871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Pseudo-GR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389276D5-F0B5-2981-8539-5448D12A7A8B}"/>
              </a:ext>
            </a:extLst>
          </p:cNvPr>
          <p:cNvCxnSpPr>
            <a:cxnSpLocks/>
          </p:cNvCxnSpPr>
          <p:nvPr/>
        </p:nvCxnSpPr>
        <p:spPr>
          <a:xfrm>
            <a:off x="5953973" y="2679633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2C462E7-7A46-B22B-B6A3-CA00B2BDFFB5}"/>
              </a:ext>
            </a:extLst>
          </p:cNvPr>
          <p:cNvSpPr txBox="1"/>
          <p:nvPr/>
        </p:nvSpPr>
        <p:spPr>
          <a:xfrm>
            <a:off x="6140194" y="2977324"/>
            <a:ext cx="152157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Moment method</a:t>
            </a:r>
            <a:endParaRPr kumimoji="1" lang="ja-JP" altLang="en-US" sz="1400">
              <a:latin typeface="Palatino" pitchFamily="2" charset="0"/>
              <a:ea typeface="Palatino"/>
              <a:cs typeface="Palatino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9F7BEFF-6360-F55C-5F98-DC16A05D25F1}"/>
              </a:ext>
            </a:extLst>
          </p:cNvPr>
          <p:cNvCxnSpPr>
            <a:cxnSpLocks/>
          </p:cNvCxnSpPr>
          <p:nvPr/>
        </p:nvCxnSpPr>
        <p:spPr>
          <a:xfrm>
            <a:off x="5061487" y="325479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3D9C95-98DC-E54F-8766-DF7C78F212AD}"/>
              </a:ext>
            </a:extLst>
          </p:cNvPr>
          <p:cNvSpPr txBox="1"/>
          <p:nvPr/>
        </p:nvSpPr>
        <p:spPr>
          <a:xfrm>
            <a:off x="5248825" y="3604337"/>
            <a:ext cx="10567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Palatino"/>
              </a:rPr>
              <a:t>FLD, IDSA</a:t>
            </a:r>
            <a:endParaRPr kumimoji="1" lang="ja-JP" altLang="en-US" sz="1400">
              <a:latin typeface="Palatino" pitchFamily="2" charset="0"/>
              <a:ea typeface="Palatino"/>
              <a:cs typeface="Palatino"/>
            </a:endParaRPr>
          </a:p>
        </p:txBody>
      </p:sp>
      <p:sp>
        <p:nvSpPr>
          <p:cNvPr id="7" name="スライド番号プレースホルダー 2">
            <a:extLst>
              <a:ext uri="{FF2B5EF4-FFF2-40B4-BE49-F238E27FC236}">
                <a16:creationId xmlns:a16="http://schemas.microsoft.com/office/drawing/2014/main" id="{28F98F27-A981-C22E-D84B-739CFD664D45}"/>
              </a:ext>
            </a:extLst>
          </p:cNvPr>
          <p:cNvSpPr txBox="1">
            <a:spLocks/>
          </p:cNvSpPr>
          <p:nvPr/>
        </p:nvSpPr>
        <p:spPr>
          <a:xfrm>
            <a:off x="7074074" y="64628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6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F12EC62C-48A6-06FC-FFF5-19209E4B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Advanced Neutrino Transport</a:t>
            </a:r>
            <a:endParaRPr kumimoji="1" lang="ja-JP" altLang="en-US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06B89A-1BAA-A103-4BA5-DEBFAAF01B35}"/>
              </a:ext>
            </a:extLst>
          </p:cNvPr>
          <p:cNvSpPr txBox="1"/>
          <p:nvPr/>
        </p:nvSpPr>
        <p:spPr>
          <a:xfrm>
            <a:off x="5030297" y="808661"/>
            <a:ext cx="2807179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900" b="1" i="1" dirty="0">
                <a:solidFill>
                  <a:srgbClr val="00B050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Beyond Boltzmann:</a:t>
            </a:r>
          </a:p>
          <a:p>
            <a:r>
              <a:rPr kumimoji="1" lang="en-US" altLang="ja-JP" sz="1900" b="1" i="1" dirty="0">
                <a:solidFill>
                  <a:srgbClr val="00B050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     Quantum Kinetics</a:t>
            </a:r>
            <a:endParaRPr kumimoji="1" lang="ja-JP" altLang="en-US" sz="1900" b="1" i="1" dirty="0">
              <a:solidFill>
                <a:srgbClr val="00B050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6672D2-21AC-D289-8AE1-60464E58C71F}"/>
              </a:ext>
            </a:extLst>
          </p:cNvPr>
          <p:cNvCxnSpPr>
            <a:cxnSpLocks/>
          </p:cNvCxnSpPr>
          <p:nvPr/>
        </p:nvCxnSpPr>
        <p:spPr>
          <a:xfrm>
            <a:off x="4542486" y="3858845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AD35982-C874-E46B-118D-0E813D550D60}"/>
              </a:ext>
            </a:extLst>
          </p:cNvPr>
          <p:cNvCxnSpPr>
            <a:cxnSpLocks/>
          </p:cNvCxnSpPr>
          <p:nvPr/>
        </p:nvCxnSpPr>
        <p:spPr>
          <a:xfrm flipH="1" flipV="1">
            <a:off x="1798716" y="1914767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FD8AE77B-CD79-73A5-F78F-9D128DF4AB7B}"/>
              </a:ext>
            </a:extLst>
          </p:cNvPr>
          <p:cNvCxnSpPr>
            <a:cxnSpLocks/>
          </p:cNvCxnSpPr>
          <p:nvPr/>
        </p:nvCxnSpPr>
        <p:spPr>
          <a:xfrm flipV="1">
            <a:off x="4571885" y="1945220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D1DEF2A-4DD7-78CF-76A2-F823019BEF5C}"/>
              </a:ext>
            </a:extLst>
          </p:cNvPr>
          <p:cNvCxnSpPr>
            <a:cxnSpLocks/>
          </p:cNvCxnSpPr>
          <p:nvPr/>
        </p:nvCxnSpPr>
        <p:spPr>
          <a:xfrm flipH="1">
            <a:off x="1857744" y="3858845"/>
            <a:ext cx="2773399" cy="194400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B420CF16-B1DC-579A-A3DE-B20EFE5C279F}"/>
              </a:ext>
            </a:extLst>
          </p:cNvPr>
          <p:cNvCxnSpPr>
            <a:cxnSpLocks/>
          </p:cNvCxnSpPr>
          <p:nvPr/>
        </p:nvCxnSpPr>
        <p:spPr>
          <a:xfrm flipH="1" flipV="1">
            <a:off x="2102358" y="537075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9E6ED048-FD6D-D36F-00AF-BFD0E842BD5A}"/>
              </a:ext>
            </a:extLst>
          </p:cNvPr>
          <p:cNvCxnSpPr>
            <a:cxnSpLocks/>
          </p:cNvCxnSpPr>
          <p:nvPr/>
        </p:nvCxnSpPr>
        <p:spPr>
          <a:xfrm flipV="1">
            <a:off x="5598148" y="4563612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29531094-9D2D-81D8-0531-F3D607CF17B9}"/>
              </a:ext>
            </a:extLst>
          </p:cNvPr>
          <p:cNvCxnSpPr>
            <a:cxnSpLocks/>
          </p:cNvCxnSpPr>
          <p:nvPr/>
        </p:nvCxnSpPr>
        <p:spPr>
          <a:xfrm flipV="1">
            <a:off x="6770639" y="5371600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762CB27F-DA52-4A56-17A4-50633139E157}"/>
              </a:ext>
            </a:extLst>
          </p:cNvPr>
          <p:cNvCxnSpPr>
            <a:cxnSpLocks/>
          </p:cNvCxnSpPr>
          <p:nvPr/>
        </p:nvCxnSpPr>
        <p:spPr>
          <a:xfrm>
            <a:off x="6770639" y="2076447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37D6D79E-F91C-C99F-6F5B-DF74360B8D1F}"/>
              </a:ext>
            </a:extLst>
          </p:cNvPr>
          <p:cNvCxnSpPr>
            <a:cxnSpLocks/>
          </p:cNvCxnSpPr>
          <p:nvPr/>
        </p:nvCxnSpPr>
        <p:spPr>
          <a:xfrm flipH="1">
            <a:off x="2102358" y="2081621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65F9E1D0-A30A-C452-A4CF-F4B2EAA616D7}"/>
              </a:ext>
            </a:extLst>
          </p:cNvPr>
          <p:cNvCxnSpPr>
            <a:cxnSpLocks/>
          </p:cNvCxnSpPr>
          <p:nvPr/>
        </p:nvCxnSpPr>
        <p:spPr>
          <a:xfrm flipH="1">
            <a:off x="2906786" y="2684753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8E56A549-C256-F2D8-9822-7F1BFE404072}"/>
              </a:ext>
            </a:extLst>
          </p:cNvPr>
          <p:cNvCxnSpPr>
            <a:cxnSpLocks/>
          </p:cNvCxnSpPr>
          <p:nvPr/>
        </p:nvCxnSpPr>
        <p:spPr>
          <a:xfrm flipH="1">
            <a:off x="3726996" y="325479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AE9088D9-3405-76D6-AB3A-22DADF1259EB}"/>
              </a:ext>
            </a:extLst>
          </p:cNvPr>
          <p:cNvSpPr txBox="1"/>
          <p:nvPr/>
        </p:nvSpPr>
        <p:spPr>
          <a:xfrm>
            <a:off x="413151" y="1373987"/>
            <a:ext cx="221406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Dimensionality</a:t>
            </a:r>
            <a:endParaRPr kumimoji="1" lang="ja-JP" altLang="en-US" sz="2000" b="1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F7884154-7ACC-0876-6935-26904D1177FD}"/>
              </a:ext>
            </a:extLst>
          </p:cNvPr>
          <p:cNvSpPr txBox="1"/>
          <p:nvPr/>
        </p:nvSpPr>
        <p:spPr>
          <a:xfrm>
            <a:off x="980306" y="5843923"/>
            <a:ext cx="116089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Gravity</a:t>
            </a:r>
            <a:endParaRPr kumimoji="1" lang="ja-JP" altLang="en-US" sz="2000" b="1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C36FB40-44BD-5751-C6E6-E8BE46F9F41B}"/>
              </a:ext>
            </a:extLst>
          </p:cNvPr>
          <p:cNvSpPr txBox="1"/>
          <p:nvPr/>
        </p:nvSpPr>
        <p:spPr>
          <a:xfrm>
            <a:off x="1726106" y="2390220"/>
            <a:ext cx="48442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3D</a:t>
            </a:r>
            <a:endParaRPr kumimoji="1" lang="ja-JP" altLang="en-US" sz="1600" b="1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2D56EDA-C824-C1B7-CA36-5ACD11C9B497}"/>
              </a:ext>
            </a:extLst>
          </p:cNvPr>
          <p:cNvSpPr txBox="1"/>
          <p:nvPr/>
        </p:nvSpPr>
        <p:spPr>
          <a:xfrm>
            <a:off x="2699838" y="3091555"/>
            <a:ext cx="42030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2D</a:t>
            </a:r>
            <a:endParaRPr kumimoji="1" lang="ja-JP" altLang="en-US" sz="1400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405DE410-2AF8-B07A-BDA2-BCA5F45B8C9A}"/>
              </a:ext>
            </a:extLst>
          </p:cNvPr>
          <p:cNvSpPr txBox="1"/>
          <p:nvPr/>
        </p:nvSpPr>
        <p:spPr>
          <a:xfrm>
            <a:off x="3443199" y="3591552"/>
            <a:ext cx="39626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1D</a:t>
            </a:r>
            <a:endParaRPr kumimoji="1" lang="ja-JP" altLang="en-US" sz="1400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AC97902-2E91-853A-1E02-EA49122E19D4}"/>
              </a:ext>
            </a:extLst>
          </p:cNvPr>
          <p:cNvSpPr txBox="1"/>
          <p:nvPr/>
        </p:nvSpPr>
        <p:spPr>
          <a:xfrm>
            <a:off x="2264358" y="5736201"/>
            <a:ext cx="101021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Full-GR</a:t>
            </a:r>
            <a:endParaRPr kumimoji="1" lang="ja-JP" altLang="en-US" sz="1600" b="1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DFB9F53C-84BB-31E9-6069-AAE299676986}"/>
              </a:ext>
            </a:extLst>
          </p:cNvPr>
          <p:cNvCxnSpPr>
            <a:cxnSpLocks/>
          </p:cNvCxnSpPr>
          <p:nvPr/>
        </p:nvCxnSpPr>
        <p:spPr>
          <a:xfrm flipV="1">
            <a:off x="2245401" y="2224418"/>
            <a:ext cx="4687238" cy="891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A9D2C6E-8859-092C-469B-8A0024446ADD}"/>
              </a:ext>
            </a:extLst>
          </p:cNvPr>
          <p:cNvCxnSpPr>
            <a:cxnSpLocks/>
          </p:cNvCxnSpPr>
          <p:nvPr/>
        </p:nvCxnSpPr>
        <p:spPr>
          <a:xfrm>
            <a:off x="2264358" y="5538551"/>
            <a:ext cx="468416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5700602-43A1-E186-F077-313E9CA001FA}"/>
              </a:ext>
            </a:extLst>
          </p:cNvPr>
          <p:cNvCxnSpPr>
            <a:cxnSpLocks/>
          </p:cNvCxnSpPr>
          <p:nvPr/>
        </p:nvCxnSpPr>
        <p:spPr>
          <a:xfrm flipV="1">
            <a:off x="6932639" y="2220447"/>
            <a:ext cx="5345" cy="32943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44814356-AF76-4D20-4E58-43773B503B3C}"/>
              </a:ext>
            </a:extLst>
          </p:cNvPr>
          <p:cNvCxnSpPr>
            <a:cxnSpLocks/>
          </p:cNvCxnSpPr>
          <p:nvPr/>
        </p:nvCxnSpPr>
        <p:spPr>
          <a:xfrm>
            <a:off x="2241121" y="2235680"/>
            <a:ext cx="9391" cy="330287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04E23F6C-B9F7-6B79-A0E4-018663270E70}"/>
              </a:ext>
            </a:extLst>
          </p:cNvPr>
          <p:cNvSpPr txBox="1"/>
          <p:nvPr/>
        </p:nvSpPr>
        <p:spPr>
          <a:xfrm>
            <a:off x="6983434" y="5012208"/>
            <a:ext cx="12186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Advanced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BD3B5D3-03DE-EB05-E3FF-CC7943A6B9BA}"/>
              </a:ext>
            </a:extLst>
          </p:cNvPr>
          <p:cNvSpPr txBox="1"/>
          <p:nvPr/>
        </p:nvSpPr>
        <p:spPr>
          <a:xfrm>
            <a:off x="5801501" y="4234854"/>
            <a:ext cx="98296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Canonical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FF7C650D-4AF6-9B6A-CC41-1FB6527589A2}"/>
              </a:ext>
            </a:extLst>
          </p:cNvPr>
          <p:cNvSpPr txBox="1"/>
          <p:nvPr/>
        </p:nvSpPr>
        <p:spPr>
          <a:xfrm>
            <a:off x="6948522" y="2494967"/>
            <a:ext cx="183896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Full-Boltzmann</a:t>
            </a:r>
            <a:endParaRPr kumimoji="1" lang="ja-JP" altLang="en-US" sz="1600" b="1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E343A77D-B5F0-36AE-EFFF-6952CE0973B0}"/>
              </a:ext>
            </a:extLst>
          </p:cNvPr>
          <p:cNvSpPr txBox="1"/>
          <p:nvPr/>
        </p:nvSpPr>
        <p:spPr>
          <a:xfrm>
            <a:off x="7315885" y="1475197"/>
            <a:ext cx="1776448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Neutrino</a:t>
            </a:r>
          </a:p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     transport</a:t>
            </a:r>
            <a:endParaRPr kumimoji="1" lang="ja-JP" altLang="en-US" sz="2000" b="1" dirty="0">
              <a:solidFill>
                <a:schemeClr val="accent2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cxnSp>
        <p:nvCxnSpPr>
          <p:cNvPr id="2" name="直線矢印コネクタ 1">
            <a:extLst>
              <a:ext uri="{FF2B5EF4-FFF2-40B4-BE49-F238E27FC236}">
                <a16:creationId xmlns:a16="http://schemas.microsoft.com/office/drawing/2014/main" id="{D703CB0B-DC9C-9432-481C-15D29428C126}"/>
              </a:ext>
            </a:extLst>
          </p:cNvPr>
          <p:cNvCxnSpPr>
            <a:cxnSpLocks/>
          </p:cNvCxnSpPr>
          <p:nvPr/>
        </p:nvCxnSpPr>
        <p:spPr>
          <a:xfrm flipV="1">
            <a:off x="4571885" y="1129280"/>
            <a:ext cx="3867006" cy="272375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86382E24-48FC-0BA7-98FF-271B7F408ADE}"/>
              </a:ext>
            </a:extLst>
          </p:cNvPr>
          <p:cNvCxnSpPr>
            <a:cxnSpLocks/>
          </p:cNvCxnSpPr>
          <p:nvPr/>
        </p:nvCxnSpPr>
        <p:spPr>
          <a:xfrm flipH="1" flipV="1">
            <a:off x="3732343" y="4244742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22C516BD-F1D6-67F6-1109-64BC7D3DFF98}"/>
              </a:ext>
            </a:extLst>
          </p:cNvPr>
          <p:cNvSpPr txBox="1"/>
          <p:nvPr/>
        </p:nvSpPr>
        <p:spPr>
          <a:xfrm>
            <a:off x="3934064" y="4578926"/>
            <a:ext cx="10775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Newtonian</a:t>
            </a:r>
          </a:p>
        </p:txBody>
      </p: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F9B4CE1E-520F-C2D3-F320-59E79AE0CA53}"/>
              </a:ext>
            </a:extLst>
          </p:cNvPr>
          <p:cNvCxnSpPr>
            <a:cxnSpLocks/>
          </p:cNvCxnSpPr>
          <p:nvPr/>
        </p:nvCxnSpPr>
        <p:spPr>
          <a:xfrm flipH="1" flipV="1">
            <a:off x="2902802" y="4795438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BAA4F956-AED7-1134-B3D9-DC81C954DE5C}"/>
              </a:ext>
            </a:extLst>
          </p:cNvPr>
          <p:cNvSpPr txBox="1"/>
          <p:nvPr/>
        </p:nvSpPr>
        <p:spPr>
          <a:xfrm>
            <a:off x="3111364" y="5094257"/>
            <a:ext cx="108715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Pseudo-GR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8FF07A9-759A-FE1A-F555-746E33E75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389">
            <a:off x="3765915" y="740059"/>
            <a:ext cx="1163902" cy="1256704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6F6B068B-485F-0E28-E91F-25DD2A62FD3C}"/>
              </a:ext>
            </a:extLst>
          </p:cNvPr>
          <p:cNvCxnSpPr>
            <a:cxnSpLocks/>
          </p:cNvCxnSpPr>
          <p:nvPr/>
        </p:nvCxnSpPr>
        <p:spPr>
          <a:xfrm>
            <a:off x="5953973" y="2679633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A6EDAB4C-115F-38E5-2004-D27CA2EA7FEB}"/>
              </a:ext>
            </a:extLst>
          </p:cNvPr>
          <p:cNvCxnSpPr>
            <a:cxnSpLocks/>
          </p:cNvCxnSpPr>
          <p:nvPr/>
        </p:nvCxnSpPr>
        <p:spPr>
          <a:xfrm>
            <a:off x="5061487" y="3254796"/>
            <a:ext cx="324000" cy="28800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F3B5A7-12C3-9DD2-2C45-75675596127F}"/>
              </a:ext>
            </a:extLst>
          </p:cNvPr>
          <p:cNvSpPr txBox="1"/>
          <p:nvPr/>
        </p:nvSpPr>
        <p:spPr>
          <a:xfrm>
            <a:off x="6140194" y="2977324"/>
            <a:ext cx="172034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Moment method</a:t>
            </a:r>
            <a:endParaRPr kumimoji="1" lang="ja-JP" altLang="en-US" sz="1400" b="1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B06E3F-9643-97CA-A92B-5EB2E9EF5AD1}"/>
              </a:ext>
            </a:extLst>
          </p:cNvPr>
          <p:cNvSpPr txBox="1"/>
          <p:nvPr/>
        </p:nvSpPr>
        <p:spPr>
          <a:xfrm>
            <a:off x="5248825" y="3604337"/>
            <a:ext cx="10567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Palatino"/>
              </a:rPr>
              <a:t>FLD, IDSA</a:t>
            </a:r>
            <a:endParaRPr kumimoji="1" lang="ja-JP" altLang="en-US" sz="140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890DCFD-A31E-ABEF-42D7-D854F6B7020C}"/>
              </a:ext>
            </a:extLst>
          </p:cNvPr>
          <p:cNvSpPr txBox="1"/>
          <p:nvPr/>
        </p:nvSpPr>
        <p:spPr>
          <a:xfrm>
            <a:off x="7189453" y="5843923"/>
            <a:ext cx="1949573" cy="61555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Microphysics</a:t>
            </a:r>
          </a:p>
          <a:p>
            <a:r>
              <a:rPr kumimoji="1" lang="en-US" altLang="ja-JP" sz="14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(</a:t>
            </a:r>
            <a:r>
              <a:rPr kumimoji="1" lang="en-US" altLang="ja-JP" sz="1400" b="1" dirty="0" err="1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EoS+reactions</a:t>
            </a:r>
            <a:r>
              <a:rPr kumimoji="1" lang="en-US" altLang="ja-JP" sz="1400" b="1" dirty="0">
                <a:solidFill>
                  <a:schemeClr val="bg2">
                    <a:lumMod val="90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)</a:t>
            </a:r>
            <a:endParaRPr kumimoji="1" lang="ja-JP" altLang="en-US" sz="1400" b="1" dirty="0">
              <a:solidFill>
                <a:schemeClr val="bg2">
                  <a:lumMod val="90000"/>
                </a:schemeClr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20779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4C86EFE-277F-72B4-1251-FCEF6AEF2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5AD1ADEB-3781-E0DB-9EF1-2EAC1000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DD077C28-26E1-AB44-B240-48F0E448315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34" name="スライド番号プレースホルダー 3">
            <a:extLst>
              <a:ext uri="{FF2B5EF4-FFF2-40B4-BE49-F238E27FC236}">
                <a16:creationId xmlns:a16="http://schemas.microsoft.com/office/drawing/2014/main" id="{900E504F-9297-FD8A-8C1C-B7B651662821}"/>
              </a:ext>
            </a:extLst>
          </p:cNvPr>
          <p:cNvSpPr txBox="1">
            <a:spLocks/>
          </p:cNvSpPr>
          <p:nvPr/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87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Palatino" pitchFamily="2" charset="0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8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55874C8-BA6E-4CBA-F6C4-284ED5F0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35" y="3937640"/>
            <a:ext cx="4693930" cy="853441"/>
          </a:xfrm>
          <a:prstGeom prst="rect">
            <a:avLst/>
          </a:prstGeom>
        </p:spPr>
      </p:pic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54222EB8-29A0-0DE4-6572-5A9A3AB9A0B5}"/>
              </a:ext>
            </a:extLst>
          </p:cNvPr>
          <p:cNvGrpSpPr/>
          <p:nvPr/>
        </p:nvGrpSpPr>
        <p:grpSpPr>
          <a:xfrm>
            <a:off x="251578" y="862035"/>
            <a:ext cx="7569875" cy="1654833"/>
            <a:chOff x="251578" y="862035"/>
            <a:chExt cx="7569875" cy="1654833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67CD78C1-0A78-38B6-75A9-21A9875D9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057" y="1499002"/>
              <a:ext cx="4877823" cy="38616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BE529B94-D286-789C-A061-E8612C0C3061}"/>
                </a:ext>
              </a:extLst>
            </p:cNvPr>
            <p:cNvSpPr txBox="1"/>
            <p:nvPr/>
          </p:nvSpPr>
          <p:spPr>
            <a:xfrm>
              <a:off x="251578" y="862035"/>
              <a:ext cx="3946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ja-JP" sz="2000" dirty="0">
                  <a:latin typeface="Georgia" panose="02040502050405020303" pitchFamily="18" charset="0"/>
                  <a:ea typeface="Palatino" pitchFamily="2" charset="0"/>
                </a:rPr>
                <a:t>Schrödinger</a:t>
              </a:r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</a:rPr>
                <a:t> e</a:t>
              </a:r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  <a:cs typeface="Palatino"/>
                </a:rPr>
                <a:t>quation in medium</a:t>
              </a:r>
              <a:endParaRPr kumimoji="1" lang="ja-JP" altLang="en-US" sz="2000" dirty="0"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9" name="フレーム 8">
              <a:extLst>
                <a:ext uri="{FF2B5EF4-FFF2-40B4-BE49-F238E27FC236}">
                  <a16:creationId xmlns:a16="http://schemas.microsoft.com/office/drawing/2014/main" id="{6964B510-9EEF-0D2C-AEAE-1860BD3E6436}"/>
                </a:ext>
              </a:extLst>
            </p:cNvPr>
            <p:cNvSpPr/>
            <p:nvPr/>
          </p:nvSpPr>
          <p:spPr>
            <a:xfrm>
              <a:off x="3606028" y="1352879"/>
              <a:ext cx="1259049" cy="651767"/>
            </a:xfrm>
            <a:prstGeom prst="frame">
              <a:avLst>
                <a:gd name="adj1" fmla="val 170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24575D3-8D31-E7A6-922F-07C872A28372}"/>
                </a:ext>
              </a:extLst>
            </p:cNvPr>
            <p:cNvSpPr txBox="1"/>
            <p:nvPr/>
          </p:nvSpPr>
          <p:spPr>
            <a:xfrm>
              <a:off x="4084532" y="2116758"/>
              <a:ext cx="3736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  <a:cs typeface="Palatino"/>
                </a:rPr>
                <a:t>Potential from matter (leptons)</a:t>
              </a:r>
              <a:endParaRPr kumimoji="1" lang="ja-JP" altLang="en-US" sz="2000" dirty="0"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E39AEDD3-53F4-780F-3054-B7A3A55725DB}"/>
              </a:ext>
            </a:extLst>
          </p:cNvPr>
          <p:cNvGrpSpPr/>
          <p:nvPr/>
        </p:nvGrpSpPr>
        <p:grpSpPr>
          <a:xfrm>
            <a:off x="817649" y="2773651"/>
            <a:ext cx="4448869" cy="1020337"/>
            <a:chOff x="453041" y="2975121"/>
            <a:chExt cx="4448869" cy="1020337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9124A5E3-8A3F-565D-3858-DECD9AF66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041" y="2975121"/>
              <a:ext cx="3152987" cy="482600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63236785-C454-DE81-7326-DE2A2B0C093B}"/>
                </a:ext>
              </a:extLst>
            </p:cNvPr>
            <p:cNvSpPr txBox="1"/>
            <p:nvPr/>
          </p:nvSpPr>
          <p:spPr>
            <a:xfrm>
              <a:off x="2490672" y="3595348"/>
              <a:ext cx="24112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Palatino"/>
                </a:rPr>
                <a:t>Leptonic current</a:t>
              </a:r>
              <a:endParaRPr kumimoji="1" lang="ja-JP" altLang="en-US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cxnSp>
          <p:nvCxnSpPr>
            <p:cNvPr id="20" name="直線コネクタ 19">
              <a:extLst>
                <a:ext uri="{FF2B5EF4-FFF2-40B4-BE49-F238E27FC236}">
                  <a16:creationId xmlns:a16="http://schemas.microsoft.com/office/drawing/2014/main" id="{804682A6-CE10-7422-EA0D-7D27E9074F78}"/>
                </a:ext>
              </a:extLst>
            </p:cNvPr>
            <p:cNvCxnSpPr/>
            <p:nvPr/>
          </p:nvCxnSpPr>
          <p:spPr>
            <a:xfrm>
              <a:off x="3118339" y="3504613"/>
              <a:ext cx="633046" cy="0"/>
            </a:xfrm>
            <a:prstGeom prst="line">
              <a:avLst/>
            </a:prstGeom>
            <a:ln w="38100"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F43868E-4AE9-CA2F-C529-D3C7639DBEEA}"/>
              </a:ext>
            </a:extLst>
          </p:cNvPr>
          <p:cNvSpPr txBox="1"/>
          <p:nvPr/>
        </p:nvSpPr>
        <p:spPr>
          <a:xfrm>
            <a:off x="1271307" y="5292547"/>
            <a:ext cx="5420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Palatino"/>
              </a:rPr>
              <a:t>Background leptons:</a:t>
            </a:r>
          </a:p>
          <a:p>
            <a:r>
              <a:rPr kumimoji="1" lang="ja-JP" altLang="en-US" sz="2400">
                <a:latin typeface="Georgia" panose="02040502050405020303" pitchFamily="18" charset="0"/>
                <a:ea typeface="Palatino" pitchFamily="2" charset="0"/>
                <a:cs typeface="Palatino"/>
              </a:rPr>
              <a:t>・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Palatino"/>
              </a:rPr>
              <a:t>Solar case 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Palatino"/>
                <a:sym typeface="Wingdings" pitchFamily="2" charset="2"/>
              </a:rPr>
              <a:t> electrons</a:t>
            </a:r>
          </a:p>
          <a:p>
            <a:r>
              <a:rPr kumimoji="1" lang="ja-JP" altLang="en-US" sz="2400">
                <a:latin typeface="Georgia" panose="02040502050405020303" pitchFamily="18" charset="0"/>
                <a:ea typeface="Palatino" pitchFamily="2" charset="0"/>
                <a:cs typeface="Palatino"/>
                <a:sym typeface="Wingdings" pitchFamily="2" charset="2"/>
              </a:rPr>
              <a:t>・</a:t>
            </a:r>
            <a:r>
              <a:rPr kumimoji="1" lang="en-US" altLang="ja-JP" sz="2400" dirty="0">
                <a:latin typeface="Georgia" panose="02040502050405020303" pitchFamily="18" charset="0"/>
                <a:ea typeface="Palatino" pitchFamily="2" charset="0"/>
                <a:cs typeface="Palatino"/>
                <a:sym typeface="Wingdings" pitchFamily="2" charset="2"/>
              </a:rPr>
              <a:t>CCSN ?      electrons </a:t>
            </a:r>
            <a:r>
              <a:rPr kumimoji="1" lang="en-US" altLang="ja-JP" sz="24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Palatino"/>
                <a:sym typeface="Wingdings" pitchFamily="2" charset="2"/>
              </a:rPr>
              <a:t>+ neutrinos</a:t>
            </a:r>
            <a:endParaRPr kumimoji="1" lang="ja-JP" altLang="en-US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081FC5E-D2DE-6ACF-137C-AE62A8FCBEDB}"/>
              </a:ext>
            </a:extLst>
          </p:cNvPr>
          <p:cNvSpPr txBox="1"/>
          <p:nvPr/>
        </p:nvSpPr>
        <p:spPr>
          <a:xfrm>
            <a:off x="6146275" y="4682588"/>
            <a:ext cx="2853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Palatino"/>
              </a:rPr>
              <a:t>Distribution function of a lepton </a:t>
            </a:r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Palatino"/>
              </a:rPr>
              <a:t>l</a:t>
            </a:r>
            <a:endParaRPr kumimoji="1" lang="ja-JP" altLang="en-US" sz="1400" i="1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2C5D31F8-A003-D107-AEA6-82E675A3C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1381" y="6013898"/>
            <a:ext cx="873039" cy="87303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002ABA-36F9-864C-586E-F50B894ED1F2}"/>
              </a:ext>
            </a:extLst>
          </p:cNvPr>
          <p:cNvSpPr txBox="1"/>
          <p:nvPr/>
        </p:nvSpPr>
        <p:spPr>
          <a:xfrm>
            <a:off x="5617620" y="5236029"/>
            <a:ext cx="3488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c.f., </a:t>
            </a:r>
          </a:p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Neutrino flux :</a:t>
            </a:r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1600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1600" i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ν</a:t>
            </a:r>
            <a:r>
              <a:rPr kumimoji="1" lang="en-US" altLang="ja-JP" sz="1600" i="1" baseline="-25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~ 10</a:t>
            </a:r>
            <a:r>
              <a:rPr kumimoji="1" lang="en-US" altLang="ja-JP" sz="1600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58</a:t>
            </a:r>
            <a:r>
              <a:rPr kumimoji="1" lang="en-US" altLang="ja-JP" sz="1200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</a:t>
            </a:r>
            <a:r>
              <a:rPr kumimoji="1" lang="en-US" altLang="ja-JP" sz="12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(L ~ 10</a:t>
            </a:r>
            <a:r>
              <a:rPr kumimoji="1" lang="en-US" altLang="ja-JP" sz="1200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53</a:t>
            </a:r>
            <a:r>
              <a:rPr kumimoji="1" lang="en-US" altLang="ja-JP" sz="12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erg/s)</a:t>
            </a:r>
            <a:endParaRPr kumimoji="1" lang="ja-JP" altLang="en-US" sz="1200">
              <a:latin typeface="Georgia" panose="02040502050405020303" pitchFamily="18" charset="0"/>
            </a:endParaRPr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77FD0300-024A-B827-32A3-61495DA4E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Neutrino Oscillations by Background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44383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F963E67-ABA3-1B84-B0E9-C0FAE2394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42CD1C5F-FBB7-3103-969A-EC2575DB9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DD077C28-26E1-AB44-B240-48F0E448315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34" name="スライド番号プレースホルダー 3">
            <a:extLst>
              <a:ext uri="{FF2B5EF4-FFF2-40B4-BE49-F238E27FC236}">
                <a16:creationId xmlns:a16="http://schemas.microsoft.com/office/drawing/2014/main" id="{F7EABC97-B0C1-B45B-3095-8E704FB5403D}"/>
              </a:ext>
            </a:extLst>
          </p:cNvPr>
          <p:cNvSpPr txBox="1">
            <a:spLocks/>
          </p:cNvSpPr>
          <p:nvPr/>
        </p:nvSpPr>
        <p:spPr>
          <a:xfrm>
            <a:off x="7010400" y="64928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287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Palatino" pitchFamily="2" charset="0"/>
                <a:ea typeface="+mn-ea"/>
                <a:cs typeface="+mn-cs"/>
              </a:defRPr>
            </a:lvl1pPr>
            <a:lvl2pPr marL="45714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3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7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61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4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8" algn="l" defTabSz="91428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9010DBC6-FFEC-5260-1B45-A24463601C88}"/>
              </a:ext>
            </a:extLst>
          </p:cNvPr>
          <p:cNvGrpSpPr/>
          <p:nvPr/>
        </p:nvGrpSpPr>
        <p:grpSpPr>
          <a:xfrm>
            <a:off x="251578" y="862035"/>
            <a:ext cx="7569875" cy="1654833"/>
            <a:chOff x="251578" y="862035"/>
            <a:chExt cx="7569875" cy="1654833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FBE30B30-1F40-1AE1-C8CA-4B6F62701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5057" y="1499002"/>
              <a:ext cx="4877823" cy="386161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97521BE3-DC98-BB36-9CED-BEE5AC4E1C9D}"/>
                </a:ext>
              </a:extLst>
            </p:cNvPr>
            <p:cNvSpPr txBox="1"/>
            <p:nvPr/>
          </p:nvSpPr>
          <p:spPr>
            <a:xfrm>
              <a:off x="251578" y="862035"/>
              <a:ext cx="3946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" altLang="ja-JP" sz="2000" dirty="0">
                  <a:latin typeface="Georgia" panose="02040502050405020303" pitchFamily="18" charset="0"/>
                  <a:ea typeface="Palatino" pitchFamily="2" charset="0"/>
                </a:rPr>
                <a:t>Schrödinger</a:t>
              </a:r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</a:rPr>
                <a:t> e</a:t>
              </a:r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  <a:cs typeface="Palatino"/>
                </a:rPr>
                <a:t>quation in medium</a:t>
              </a:r>
              <a:endParaRPr kumimoji="1" lang="ja-JP" altLang="en-US" sz="2000" dirty="0"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  <p:sp>
          <p:nvSpPr>
            <p:cNvPr id="9" name="フレーム 8">
              <a:extLst>
                <a:ext uri="{FF2B5EF4-FFF2-40B4-BE49-F238E27FC236}">
                  <a16:creationId xmlns:a16="http://schemas.microsoft.com/office/drawing/2014/main" id="{2DF73E78-FB12-B804-3DD5-66BBE9F43618}"/>
                </a:ext>
              </a:extLst>
            </p:cNvPr>
            <p:cNvSpPr/>
            <p:nvPr/>
          </p:nvSpPr>
          <p:spPr>
            <a:xfrm>
              <a:off x="3606028" y="1352879"/>
              <a:ext cx="1259049" cy="651767"/>
            </a:xfrm>
            <a:prstGeom prst="frame">
              <a:avLst>
                <a:gd name="adj1" fmla="val 170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0D63F07-FE99-EE7C-870C-E22785D740F9}"/>
                </a:ext>
              </a:extLst>
            </p:cNvPr>
            <p:cNvSpPr txBox="1"/>
            <p:nvPr/>
          </p:nvSpPr>
          <p:spPr>
            <a:xfrm>
              <a:off x="4084532" y="2116758"/>
              <a:ext cx="3736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000" dirty="0">
                  <a:latin typeface="Georgia" panose="02040502050405020303" pitchFamily="18" charset="0"/>
                  <a:ea typeface="Palatino" pitchFamily="2" charset="0"/>
                  <a:cs typeface="Palatino"/>
                </a:rPr>
                <a:t>Potential from matter (leptons)</a:t>
              </a:r>
              <a:endParaRPr kumimoji="1" lang="ja-JP" altLang="en-US" sz="2000" dirty="0">
                <a:latin typeface="Georgia" panose="02040502050405020303" pitchFamily="18" charset="0"/>
                <a:ea typeface="Palatino"/>
                <a:cs typeface="Palatino"/>
              </a:endParaRPr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56248E-D846-103F-DDC2-31731CC67CFE}"/>
              </a:ext>
            </a:extLst>
          </p:cNvPr>
          <p:cNvSpPr txBox="1"/>
          <p:nvPr/>
        </p:nvSpPr>
        <p:spPr>
          <a:xfrm>
            <a:off x="4067975" y="3327399"/>
            <a:ext cx="3876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Neutrino self-interactions !!</a:t>
            </a:r>
          </a:p>
          <a:p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 </a:t>
            </a:r>
            <a:r>
              <a:rPr kumimoji="1" lang="ja-JP" altLang="en-US" sz="2000" b="1">
                <a:latin typeface="Georgia" panose="02040502050405020303" pitchFamily="18" charset="0"/>
                <a:ea typeface="Palatino" pitchFamily="2" charset="0"/>
                <a:cs typeface="Palatino"/>
              </a:rPr>
              <a:t>→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 Collective oscillation</a:t>
            </a:r>
            <a:endParaRPr kumimoji="1" lang="ja-JP" altLang="en-US" sz="2000" b="1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F4298857-77CD-08D8-5966-D7FFA26F675B}"/>
              </a:ext>
            </a:extLst>
          </p:cNvPr>
          <p:cNvCxnSpPr/>
          <p:nvPr/>
        </p:nvCxnSpPr>
        <p:spPr>
          <a:xfrm>
            <a:off x="4468653" y="3276122"/>
            <a:ext cx="633046" cy="0"/>
          </a:xfrm>
          <a:prstGeom prst="line">
            <a:avLst/>
          </a:prstGeom>
          <a:ln w="38100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6" name="図 15">
            <a:extLst>
              <a:ext uri="{FF2B5EF4-FFF2-40B4-BE49-F238E27FC236}">
                <a16:creationId xmlns:a16="http://schemas.microsoft.com/office/drawing/2014/main" id="{F81FF3B3-6315-121E-E2FB-11C71E38D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79" y="4194109"/>
            <a:ext cx="1874390" cy="264937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5EC1D23-A9F3-E824-E9E1-AFD603DAD9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5446"/>
          <a:stretch/>
        </p:blipFill>
        <p:spPr>
          <a:xfrm>
            <a:off x="1783273" y="4322498"/>
            <a:ext cx="2471180" cy="2392599"/>
          </a:xfrm>
          <a:prstGeom prst="rect">
            <a:avLst/>
          </a:prstGeom>
        </p:spPr>
      </p:pic>
      <p:sp>
        <p:nvSpPr>
          <p:cNvPr id="19" name="十字形 18">
            <a:extLst>
              <a:ext uri="{FF2B5EF4-FFF2-40B4-BE49-F238E27FC236}">
                <a16:creationId xmlns:a16="http://schemas.microsoft.com/office/drawing/2014/main" id="{6E65F418-1CB9-F020-5D37-B92C515BC526}"/>
              </a:ext>
            </a:extLst>
          </p:cNvPr>
          <p:cNvSpPr/>
          <p:nvPr/>
        </p:nvSpPr>
        <p:spPr>
          <a:xfrm>
            <a:off x="4470400" y="5320095"/>
            <a:ext cx="412632" cy="397406"/>
          </a:xfrm>
          <a:prstGeom prst="plus">
            <a:avLst>
              <a:gd name="adj" fmla="val 40686"/>
            </a:avLst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B7BC6232-2FD9-9A00-7F5D-C3EC1E75F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874" y="2774842"/>
            <a:ext cx="4289077" cy="481318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987E641D-AF5D-90AB-10BF-386A044D9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Neutrino Oscillations by Background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3985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3C8A176C-29EF-C333-8F54-4E9A74E2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526" y="1229127"/>
            <a:ext cx="4122947" cy="759715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5D48BC3D-AC3E-A54B-9FF4-6F52D534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Flavor </a:t>
            </a:r>
            <a:r>
              <a:rPr lang="en-US" altLang="ja-JP" b="1" dirty="0"/>
              <a:t>Conversion</a:t>
            </a:r>
            <a:r>
              <a:rPr kumimoji="1" lang="en-US" altLang="ja-JP" b="1" dirty="0"/>
              <a:t> in </a:t>
            </a:r>
            <a:r>
              <a:rPr kumimoji="1" lang="en-US" altLang="ja-JP" b="1" dirty="0" err="1"/>
              <a:t>ν</a:t>
            </a:r>
            <a:r>
              <a:rPr kumimoji="1" lang="en-US" altLang="ja-JP" b="1" dirty="0"/>
              <a:t>-Transport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E3AD87-3460-FD4F-897A-83CBACC4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A07E162-EFF4-8EC7-07F4-33596E418927}"/>
              </a:ext>
            </a:extLst>
          </p:cNvPr>
          <p:cNvSpPr txBox="1"/>
          <p:nvPr/>
        </p:nvSpPr>
        <p:spPr>
          <a:xfrm>
            <a:off x="5973694" y="4705335"/>
            <a:ext cx="3331513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 err="1">
                <a:solidFill>
                  <a:srgbClr val="C0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i="1" baseline="30000" dirty="0">
                <a:solidFill>
                  <a:srgbClr val="C0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αα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: </a:t>
            </a:r>
            <a:r>
              <a:rPr kumimoji="1" lang="en-US" altLang="ja-JP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flavor content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of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</a:p>
          <a:p>
            <a:pPr lvl="1"/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     = same as f</a:t>
            </a:r>
            <a:r>
              <a:rPr kumimoji="1" lang="en-US" altLang="ja-JP" i="1" baseline="-25000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  <a:endParaRPr kumimoji="1" lang="en-US" altLang="ja-JP" baseline="-25000" dirty="0">
              <a:latin typeface="Palatino" pitchFamily="2" charset="0"/>
              <a:ea typeface="Palatino" pitchFamily="2" charset="0"/>
              <a:cs typeface="ヒラギノ角ゴ Pro W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sz="1000" dirty="0">
              <a:latin typeface="Palatino" pitchFamily="2" charset="0"/>
              <a:ea typeface="Palatino" pitchFamily="2" charset="0"/>
              <a:cs typeface="ヒラギノ角ゴ Pro W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 err="1">
                <a:solidFill>
                  <a:schemeClr val="tx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i="1" baseline="30000" dirty="0">
                <a:solidFill>
                  <a:schemeClr val="tx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αβ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: </a:t>
            </a:r>
            <a:r>
              <a:rPr kumimoji="1" lang="en-US" altLang="ja-JP" b="1" dirty="0">
                <a:solidFill>
                  <a:srgbClr val="0070C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flavor correlation </a:t>
            </a:r>
          </a:p>
          <a:p>
            <a:r>
              <a:rPr kumimoji="1" lang="en-US" altLang="ja-JP" b="1" dirty="0">
                <a:solidFill>
                  <a:srgbClr val="0070C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   	     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between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and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β</a:t>
            </a:r>
            <a:endParaRPr kumimoji="1" lang="en-US" altLang="ja-JP" dirty="0">
              <a:latin typeface="Palatino" pitchFamily="2" charset="0"/>
              <a:ea typeface="Palatino" pitchFamily="2" charset="0"/>
              <a:cs typeface="ヒラギノ角ゴ Pro W3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5ADA0CE-B68D-4C75-87C1-C60C160B050E}"/>
              </a:ext>
            </a:extLst>
          </p:cNvPr>
          <p:cNvSpPr txBox="1"/>
          <p:nvPr/>
        </p:nvSpPr>
        <p:spPr>
          <a:xfrm>
            <a:off x="289339" y="4403082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Neutrino density matrix </a:t>
            </a:r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 (for 2-flavor)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>
              <a:latin typeface="Palatino" pitchFamily="2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6A751D2-866D-736F-17DA-FBE37751C46C}"/>
              </a:ext>
            </a:extLst>
          </p:cNvPr>
          <p:cNvSpPr txBox="1"/>
          <p:nvPr/>
        </p:nvSpPr>
        <p:spPr>
          <a:xfrm>
            <a:off x="289339" y="76907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Classical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b="1" dirty="0">
                <a:latin typeface="Palatino" pitchFamily="2" charset="0"/>
                <a:ea typeface="Palatino" pitchFamily="2" charset="0"/>
                <a:cs typeface="ヒラギノ角ゴ Pro W3"/>
              </a:rPr>
              <a:t>Boltzmann Equation</a:t>
            </a:r>
            <a:endParaRPr kumimoji="1" lang="ja-JP" altLang="en-US" b="1">
              <a:latin typeface="Palatino" pitchFamily="2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359357-A458-D88B-1554-3973F7DDB693}"/>
              </a:ext>
            </a:extLst>
          </p:cNvPr>
          <p:cNvSpPr txBox="1"/>
          <p:nvPr/>
        </p:nvSpPr>
        <p:spPr>
          <a:xfrm>
            <a:off x="289339" y="275313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Quantum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b="1" dirty="0">
                <a:latin typeface="Palatino" pitchFamily="2" charset="0"/>
                <a:ea typeface="Palatino" pitchFamily="2" charset="0"/>
                <a:cs typeface="ヒラギノ角ゴ Pro W3"/>
              </a:rPr>
              <a:t>Kinetic Equation</a:t>
            </a:r>
            <a:endParaRPr kumimoji="1" lang="ja-JP" altLang="en-US" b="1">
              <a:latin typeface="Palatino" pitchFamily="2" charset="0"/>
            </a:endParaRPr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90A4F0D0-2CDE-3559-0939-DC1896FF2414}"/>
              </a:ext>
            </a:extLst>
          </p:cNvPr>
          <p:cNvSpPr/>
          <p:nvPr/>
        </p:nvSpPr>
        <p:spPr>
          <a:xfrm>
            <a:off x="4157707" y="2145761"/>
            <a:ext cx="283843" cy="906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531EC2F-A6F4-0E23-5AE1-1BBBBECF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368618"/>
            <a:ext cx="1006686" cy="27602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49A0AC0-2000-E037-1A03-C4000002E70F}"/>
              </a:ext>
            </a:extLst>
          </p:cNvPr>
          <p:cNvSpPr txBox="1"/>
          <p:nvPr/>
        </p:nvSpPr>
        <p:spPr>
          <a:xfrm>
            <a:off x="4932144" y="2694718"/>
            <a:ext cx="3927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Palatino" pitchFamily="2" charset="0"/>
                <a:ea typeface="Palatino" pitchFamily="2" charset="0"/>
              </a:rPr>
              <a:t>(= Include correlations between flavors)</a:t>
            </a:r>
            <a:endParaRPr kumimoji="1" lang="ja-JP" altLang="en-US" sz="1600">
              <a:latin typeface="Palatino" pitchFamily="2" charset="0"/>
            </a:endParaRPr>
          </a:p>
        </p:txBody>
      </p:sp>
      <p:sp>
        <p:nvSpPr>
          <p:cNvPr id="18" name="下カーブ矢印 17">
            <a:extLst>
              <a:ext uri="{FF2B5EF4-FFF2-40B4-BE49-F238E27FC236}">
                <a16:creationId xmlns:a16="http://schemas.microsoft.com/office/drawing/2014/main" id="{01AE73F3-053A-B843-578B-2CD521A29C9F}"/>
              </a:ext>
            </a:extLst>
          </p:cNvPr>
          <p:cNvSpPr/>
          <p:nvPr/>
        </p:nvSpPr>
        <p:spPr>
          <a:xfrm rot="1750642">
            <a:off x="4588959" y="5048319"/>
            <a:ext cx="725852" cy="259028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319A91F6-0056-0D86-0E4C-472083EAD5B8}"/>
              </a:ext>
            </a:extLst>
          </p:cNvPr>
          <p:cNvGrpSpPr/>
          <p:nvPr/>
        </p:nvGrpSpPr>
        <p:grpSpPr>
          <a:xfrm>
            <a:off x="1504549" y="3209483"/>
            <a:ext cx="6134902" cy="1264279"/>
            <a:chOff x="1203837" y="3241751"/>
            <a:chExt cx="6134902" cy="1264279"/>
          </a:xfrm>
        </p:grpSpPr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089B145C-8C04-85CE-000D-B6708987A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3837" y="3241751"/>
              <a:ext cx="6134902" cy="760454"/>
            </a:xfrm>
            <a:prstGeom prst="rect">
              <a:avLst/>
            </a:prstGeom>
          </p:spPr>
        </p:pic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FF9CDA2F-C4C7-4E14-C84D-D533BE05751E}"/>
                </a:ext>
              </a:extLst>
            </p:cNvPr>
            <p:cNvSpPr txBox="1"/>
            <p:nvPr/>
          </p:nvSpPr>
          <p:spPr>
            <a:xfrm>
              <a:off x="5195582" y="3921255"/>
              <a:ext cx="19383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>
                  <a:solidFill>
                    <a:srgbClr val="0070C0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Refractive effect</a:t>
              </a:r>
            </a:p>
            <a:p>
              <a:r>
                <a:rPr kumimoji="1" lang="en-US" altLang="ja-JP" sz="1600" b="1" dirty="0">
                  <a:solidFill>
                    <a:srgbClr val="0070C0"/>
                  </a:solidFill>
                  <a:latin typeface="Palatino" pitchFamily="2" charset="0"/>
                  <a:ea typeface="Palatino" pitchFamily="2" charset="0"/>
                  <a:cs typeface="Palatino"/>
                </a:rPr>
                <a:t> = Oscillation term</a:t>
              </a:r>
              <a:endParaRPr kumimoji="1" lang="ja-JP" altLang="en-US" sz="1600" b="1" dirty="0">
                <a:solidFill>
                  <a:srgbClr val="0070C0"/>
                </a:solidFill>
                <a:latin typeface="Palatino" pitchFamily="2" charset="0"/>
                <a:ea typeface="Palatino"/>
                <a:cs typeface="Palatino"/>
              </a:endParaRPr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D8CD045B-BCEB-0CBC-166F-182F5005D4BF}"/>
                </a:ext>
              </a:extLst>
            </p:cNvPr>
            <p:cNvCxnSpPr>
              <a:cxnSpLocks/>
            </p:cNvCxnSpPr>
            <p:nvPr/>
          </p:nvCxnSpPr>
          <p:spPr>
            <a:xfrm>
              <a:off x="4727752" y="3866383"/>
              <a:ext cx="1638636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9" name="図 28">
            <a:extLst>
              <a:ext uri="{FF2B5EF4-FFF2-40B4-BE49-F238E27FC236}">
                <a16:creationId xmlns:a16="http://schemas.microsoft.com/office/drawing/2014/main" id="{542E6853-F031-0F97-F47B-8E826AC52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819" y="5886269"/>
            <a:ext cx="2678650" cy="6437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690CEDF-5FB9-61E5-76F0-B4CA05FC3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6284" y="4867313"/>
            <a:ext cx="4497069" cy="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72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A66DDCA-F010-19F6-1EE6-9502A3D7E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70C9D72-E466-F334-C4BC-B79F8B140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Flavor </a:t>
            </a:r>
            <a:r>
              <a:rPr lang="en-US" altLang="ja-JP" b="1" dirty="0"/>
              <a:t>Conversion</a:t>
            </a:r>
            <a:r>
              <a:rPr kumimoji="1" lang="en-US" altLang="ja-JP" b="1" dirty="0"/>
              <a:t> in </a:t>
            </a:r>
            <a:r>
              <a:rPr kumimoji="1" lang="en-US" altLang="ja-JP" b="1" dirty="0" err="1"/>
              <a:t>ν</a:t>
            </a:r>
            <a:r>
              <a:rPr kumimoji="1" lang="en-US" altLang="ja-JP" b="1" dirty="0"/>
              <a:t>-Transport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981A2F1-EB27-1CA6-AFEC-105A8B5C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A9CD69-1E50-FF90-115A-B888B54C6854}"/>
              </a:ext>
            </a:extLst>
          </p:cNvPr>
          <p:cNvSpPr txBox="1"/>
          <p:nvPr/>
        </p:nvSpPr>
        <p:spPr>
          <a:xfrm>
            <a:off x="5925568" y="1228209"/>
            <a:ext cx="3331513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 err="1">
                <a:solidFill>
                  <a:srgbClr val="C0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i="1" baseline="30000" dirty="0">
                <a:solidFill>
                  <a:srgbClr val="C0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αα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: </a:t>
            </a:r>
            <a:r>
              <a:rPr kumimoji="1" lang="en-US" altLang="ja-JP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flavor content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of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</a:p>
          <a:p>
            <a:pPr lvl="1"/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     = same as f</a:t>
            </a:r>
            <a:r>
              <a:rPr kumimoji="1" lang="en-US" altLang="ja-JP" i="1" baseline="-25000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  <a:endParaRPr kumimoji="1" lang="en-US" altLang="ja-JP" baseline="-25000" dirty="0">
              <a:latin typeface="Palatino" pitchFamily="2" charset="0"/>
              <a:ea typeface="Palatino" pitchFamily="2" charset="0"/>
              <a:cs typeface="ヒラギノ角ゴ Pro W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en-US" altLang="ja-JP" sz="1000" dirty="0">
              <a:latin typeface="Palatino" pitchFamily="2" charset="0"/>
              <a:ea typeface="Palatino" pitchFamily="2" charset="0"/>
              <a:cs typeface="ヒラギノ角ゴ Pro W3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i="1" dirty="0" err="1">
                <a:solidFill>
                  <a:schemeClr val="tx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i="1" baseline="30000" dirty="0">
                <a:solidFill>
                  <a:schemeClr val="tx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αβ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: </a:t>
            </a:r>
            <a:r>
              <a:rPr kumimoji="1" lang="en-US" altLang="ja-JP" b="1" dirty="0">
                <a:solidFill>
                  <a:srgbClr val="0070C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flavor correlation </a:t>
            </a:r>
          </a:p>
          <a:p>
            <a:r>
              <a:rPr kumimoji="1" lang="en-US" altLang="ja-JP" b="1" dirty="0">
                <a:solidFill>
                  <a:srgbClr val="0070C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   	     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between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α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 and </a:t>
            </a:r>
            <a:r>
              <a:rPr kumimoji="1" lang="en-US" altLang="ja-JP" i="1" dirty="0">
                <a:latin typeface="Palatino" pitchFamily="2" charset="0"/>
                <a:ea typeface="Palatino" pitchFamily="2" charset="0"/>
                <a:cs typeface="ヒラギノ角ゴ Pro W3"/>
              </a:rPr>
              <a:t>β</a:t>
            </a:r>
            <a:endParaRPr kumimoji="1" lang="en-US" altLang="ja-JP" dirty="0">
              <a:latin typeface="Palatino" pitchFamily="2" charset="0"/>
              <a:ea typeface="Palatino" pitchFamily="2" charset="0"/>
              <a:cs typeface="ヒラギノ角ゴ Pro W3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1AAB2AE-EAE8-5CEC-5D72-5D8926AA63EE}"/>
              </a:ext>
            </a:extLst>
          </p:cNvPr>
          <p:cNvSpPr txBox="1"/>
          <p:nvPr/>
        </p:nvSpPr>
        <p:spPr>
          <a:xfrm>
            <a:off x="4890279" y="3455583"/>
            <a:ext cx="4240241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Via mixing angles, </a:t>
            </a:r>
          </a:p>
          <a:p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Flavor correlation becomes perturbative.</a:t>
            </a:r>
            <a:b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</a:br>
            <a:r>
              <a:rPr kumimoji="1" lang="en-US" altLang="ja-JP" sz="1700" dirty="0">
                <a:latin typeface="Palatino" pitchFamily="2" charset="0"/>
                <a:ea typeface="Palatino" pitchFamily="2" charset="0"/>
                <a:cs typeface="ヒラギノ角ゴ Pro W3"/>
              </a:rPr>
              <a:t>(Less dependent on mass ordering)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E3472EA0-8144-D64B-BEA1-EC58FB5D6A77}"/>
              </a:ext>
            </a:extLst>
          </p:cNvPr>
          <p:cNvSpPr txBox="1"/>
          <p:nvPr/>
        </p:nvSpPr>
        <p:spPr>
          <a:xfrm>
            <a:off x="241213" y="925956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Neutrino density matrix </a:t>
            </a:r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 (for 2-flavor) </a:t>
            </a:r>
            <a:r>
              <a:rPr kumimoji="1" lang="en-US" altLang="ja-JP" dirty="0">
                <a:latin typeface="Palatino" pitchFamily="2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>
              <a:latin typeface="Palatino" pitchFamily="2" charset="0"/>
            </a:endParaRPr>
          </a:p>
        </p:txBody>
      </p:sp>
      <p:sp>
        <p:nvSpPr>
          <p:cNvPr id="18" name="下カーブ矢印 17">
            <a:extLst>
              <a:ext uri="{FF2B5EF4-FFF2-40B4-BE49-F238E27FC236}">
                <a16:creationId xmlns:a16="http://schemas.microsoft.com/office/drawing/2014/main" id="{FDB63FAB-342F-1F3A-2296-8B923DA9CDDC}"/>
              </a:ext>
            </a:extLst>
          </p:cNvPr>
          <p:cNvSpPr/>
          <p:nvPr/>
        </p:nvSpPr>
        <p:spPr>
          <a:xfrm rot="1750642">
            <a:off x="4540833" y="1571193"/>
            <a:ext cx="725852" cy="259028"/>
          </a:xfrm>
          <a:prstGeom prst="curved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CA7BC5A7-F4FD-E808-8290-EF63206B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693" y="2409143"/>
            <a:ext cx="2678650" cy="64376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B6014FB-C5D2-6F7A-14A4-F7FA3B260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158" y="1390187"/>
            <a:ext cx="4497069" cy="857993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06DBA12B-9D31-9AD0-2F33-A3C72B29983D}"/>
              </a:ext>
            </a:extLst>
          </p:cNvPr>
          <p:cNvCxnSpPr>
            <a:cxnSpLocks/>
          </p:cNvCxnSpPr>
          <p:nvPr/>
        </p:nvCxnSpPr>
        <p:spPr>
          <a:xfrm flipH="1" flipV="1">
            <a:off x="4380009" y="3121335"/>
            <a:ext cx="437632" cy="53614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DF391BB-406A-855D-F9DD-0176F9137209}"/>
              </a:ext>
            </a:extLst>
          </p:cNvPr>
          <p:cNvSpPr txBox="1"/>
          <p:nvPr/>
        </p:nvSpPr>
        <p:spPr>
          <a:xfrm>
            <a:off x="4890279" y="5794849"/>
            <a:ext cx="3308811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Significant flavor conversion</a:t>
            </a: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3BA4990A-DEFF-4A23-FBD9-01B19C57FB0C}"/>
              </a:ext>
            </a:extLst>
          </p:cNvPr>
          <p:cNvSpPr/>
          <p:nvPr/>
        </p:nvSpPr>
        <p:spPr>
          <a:xfrm>
            <a:off x="4213866" y="3446752"/>
            <a:ext cx="252261" cy="1570416"/>
          </a:xfrm>
          <a:prstGeom prst="downArrow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05">
              <a:solidFill>
                <a:schemeClr val="tx1"/>
              </a:solidFill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8FB70DF-BF9E-CE6B-CF99-F807C5F2A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03" y="3685268"/>
            <a:ext cx="3801865" cy="57386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DC9714C-53F6-EAEF-5769-2F52E22F4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389">
            <a:off x="3679901" y="5035988"/>
            <a:ext cx="1163902" cy="1256704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129AC6E8-9106-31B6-ED37-1D5C5204A4F5}"/>
              </a:ext>
            </a:extLst>
          </p:cNvPr>
          <p:cNvSpPr txBox="1"/>
          <p:nvPr/>
        </p:nvSpPr>
        <p:spPr>
          <a:xfrm>
            <a:off x="1214931" y="4359336"/>
            <a:ext cx="3308811" cy="353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Self-interactions amplify it.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E4A9501-089B-A236-4C59-7B9F98997313}"/>
              </a:ext>
            </a:extLst>
          </p:cNvPr>
          <p:cNvSpPr txBox="1"/>
          <p:nvPr/>
        </p:nvSpPr>
        <p:spPr>
          <a:xfrm>
            <a:off x="429039" y="5812285"/>
            <a:ext cx="2769582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Linear stability analysis</a:t>
            </a:r>
          </a:p>
          <a:p>
            <a:r>
              <a:rPr kumimoji="1" lang="ja-JP" altLang="en-US" sz="1700" b="1">
                <a:latin typeface="Palatino" pitchFamily="2" charset="0"/>
                <a:ea typeface="Palatino" pitchFamily="2" charset="0"/>
                <a:cs typeface="ヒラギノ角ゴ Pro W3"/>
              </a:rPr>
              <a:t>→</a:t>
            </a:r>
            <a:r>
              <a:rPr kumimoji="1" lang="en-US" altLang="ja-JP" sz="1700" b="1" dirty="0">
                <a:latin typeface="Palatino" pitchFamily="2" charset="0"/>
                <a:ea typeface="Palatino" pitchFamily="2" charset="0"/>
                <a:cs typeface="ヒラギノ角ゴ Pro W3"/>
              </a:rPr>
              <a:t> Flavor instability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953ECF47-D352-B91B-10C2-B96B825831B3}"/>
              </a:ext>
            </a:extLst>
          </p:cNvPr>
          <p:cNvCxnSpPr>
            <a:cxnSpLocks/>
          </p:cNvCxnSpPr>
          <p:nvPr/>
        </p:nvCxnSpPr>
        <p:spPr>
          <a:xfrm flipV="1">
            <a:off x="2320248" y="5062976"/>
            <a:ext cx="523331" cy="64901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図 29">
            <a:extLst>
              <a:ext uri="{FF2B5EF4-FFF2-40B4-BE49-F238E27FC236}">
                <a16:creationId xmlns:a16="http://schemas.microsoft.com/office/drawing/2014/main" id="{C7311F5E-8CD4-D2F8-8416-B793EF4DF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0416" y="4381460"/>
            <a:ext cx="2924522" cy="5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12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9EC554B-CEC1-CCB3-CE72-2FE641F05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18AA936B-934E-BFA7-2C7B-20B0BE492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Phenomenological Approach in 2D+GW</a:t>
            </a:r>
            <a:endParaRPr kumimoji="1" lang="ja-JP" altLang="en-US" dirty="0"/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5FEBBA55-D219-37C2-E43A-D3E7C267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908FECC-8EEB-9D28-4DFB-1E79A26F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65" y="1134866"/>
            <a:ext cx="3136900" cy="2692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B018E71-A0D1-4360-750D-C04DC9A9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8" y="4038928"/>
            <a:ext cx="3136900" cy="26797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E1F3D7-52FE-C6DF-C16C-6BB97A3860EB}"/>
              </a:ext>
            </a:extLst>
          </p:cNvPr>
          <p:cNvSpPr txBox="1"/>
          <p:nvPr/>
        </p:nvSpPr>
        <p:spPr>
          <a:xfrm>
            <a:off x="51949" y="3897820"/>
            <a:ext cx="91403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</a:rPr>
              <a:t>11.2 </a:t>
            </a:r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</a:rPr>
              <a:t>M</a:t>
            </a:r>
            <a:r>
              <a:rPr kumimoji="1" lang="en-US" altLang="ja-JP" sz="1600" baseline="-25000" dirty="0">
                <a:latin typeface="Georgia" panose="02040502050405020303" pitchFamily="18" charset="0"/>
                <a:ea typeface="Palatino" pitchFamily="2" charset="0"/>
              </a:rPr>
              <a:t>⦿</a:t>
            </a:r>
            <a:endParaRPr kumimoji="1" lang="ja-JP" altLang="en-US" sz="1600" b="1" baseline="-250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051213B-6757-2876-2B73-4C4252B5148D}"/>
              </a:ext>
            </a:extLst>
          </p:cNvPr>
          <p:cNvGrpSpPr/>
          <p:nvPr/>
        </p:nvGrpSpPr>
        <p:grpSpPr>
          <a:xfrm>
            <a:off x="6209697" y="687241"/>
            <a:ext cx="2858188" cy="2927540"/>
            <a:chOff x="3351651" y="3892159"/>
            <a:chExt cx="2230712" cy="2284839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749DE74-896A-C450-69C1-CD6B9190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63834"/>
            <a:stretch>
              <a:fillRect/>
            </a:stretch>
          </p:blipFill>
          <p:spPr>
            <a:xfrm>
              <a:off x="3351651" y="4094198"/>
              <a:ext cx="2076075" cy="20828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FB61AE5C-E0DF-A3AB-88B0-F74FF9887D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70765" b="-24477"/>
            <a:stretch>
              <a:fillRect/>
            </a:stretch>
          </p:blipFill>
          <p:spPr>
            <a:xfrm>
              <a:off x="4271740" y="3892159"/>
              <a:ext cx="1310623" cy="316172"/>
            </a:xfrm>
            <a:prstGeom prst="rect">
              <a:avLst/>
            </a:prstGeom>
          </p:spPr>
        </p:pic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1721C4-1B5B-3A5C-6F6E-B7098B00FB1D}"/>
              </a:ext>
            </a:extLst>
          </p:cNvPr>
          <p:cNvSpPr txBox="1"/>
          <p:nvPr/>
        </p:nvSpPr>
        <p:spPr>
          <a:xfrm>
            <a:off x="6445012" y="6462822"/>
            <a:ext cx="2350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Ehring+ </a:t>
            </a:r>
            <a:r>
              <a:rPr kumimoji="1" lang="en-US" altLang="ja-JP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arXiv</a:t>
            </a:r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‘24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000EE16-4453-07B0-D236-B865A54610E2}"/>
              </a:ext>
            </a:extLst>
          </p:cNvPr>
          <p:cNvSpPr txBox="1"/>
          <p:nvPr/>
        </p:nvSpPr>
        <p:spPr>
          <a:xfrm>
            <a:off x="3494262" y="1821521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sz="2000" b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crit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10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13-14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g cm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-3</a:t>
            </a:r>
            <a:endParaRPr kumimoji="1" lang="ja-JP" altLang="en-US" sz="2000" b="1" baseline="30000">
              <a:latin typeface="Georgia" panose="02040502050405020303" pitchFamily="18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0CE6F50-CF30-A93F-0FCD-F5522AB4BB55}"/>
              </a:ext>
            </a:extLst>
          </p:cNvPr>
          <p:cNvGrpSpPr/>
          <p:nvPr/>
        </p:nvGrpSpPr>
        <p:grpSpPr>
          <a:xfrm>
            <a:off x="4136359" y="3531075"/>
            <a:ext cx="4765822" cy="2927540"/>
            <a:chOff x="5372499" y="3892159"/>
            <a:chExt cx="3719552" cy="228483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703EE728-838E-FE8F-8958-BE122097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5204"/>
            <a:stretch>
              <a:fillRect/>
            </a:stretch>
          </p:blipFill>
          <p:spPr>
            <a:xfrm>
              <a:off x="5372499" y="4094198"/>
              <a:ext cx="3719552" cy="20828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99F4F20D-F04E-CA6F-C88B-BF1716E48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779" b="-24477"/>
            <a:stretch>
              <a:fillRect/>
            </a:stretch>
          </p:blipFill>
          <p:spPr>
            <a:xfrm>
              <a:off x="5741268" y="3892159"/>
              <a:ext cx="3013572" cy="316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3777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96F334-A45B-1BF9-9F73-AE39221F0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D39BC084-B8BC-1A5F-AD9C-9CC6328B0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Phenomenological Approach in 3D+GW</a:t>
            </a:r>
            <a:endParaRPr kumimoji="1" lang="ja-JP" altLang="en-US" dirty="0"/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1427BABF-C14B-2E25-7F9F-9F7116AD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C34F3A7-17F4-D8D4-186D-3B38C51D6E69}"/>
              </a:ext>
            </a:extLst>
          </p:cNvPr>
          <p:cNvGrpSpPr/>
          <p:nvPr/>
        </p:nvGrpSpPr>
        <p:grpSpPr>
          <a:xfrm>
            <a:off x="65710" y="1248816"/>
            <a:ext cx="4836402" cy="5120764"/>
            <a:chOff x="140053" y="1478631"/>
            <a:chExt cx="4635688" cy="4908249"/>
          </a:xfrm>
        </p:grpSpPr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8C9B71A6-2800-D047-488E-E2BDA5EEE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366" y="1478631"/>
              <a:ext cx="4466379" cy="2324134"/>
            </a:xfrm>
            <a:prstGeom prst="rect">
              <a:avLst/>
            </a:prstGeom>
          </p:spPr>
        </p:pic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F785840A-269E-F486-8C6E-50142FF12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053" y="3633808"/>
              <a:ext cx="4635688" cy="2753072"/>
            </a:xfrm>
            <a:prstGeom prst="rect">
              <a:avLst/>
            </a:prstGeom>
          </p:spPr>
        </p:pic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78DBDFF-5756-C548-B705-3820406939C0}"/>
              </a:ext>
            </a:extLst>
          </p:cNvPr>
          <p:cNvSpPr txBox="1"/>
          <p:nvPr/>
        </p:nvSpPr>
        <p:spPr>
          <a:xfrm>
            <a:off x="3741962" y="1429230"/>
            <a:ext cx="914033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</a:rPr>
              <a:t>11.2 </a:t>
            </a:r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</a:rPr>
              <a:t>M</a:t>
            </a:r>
            <a:r>
              <a:rPr kumimoji="1" lang="en-US" altLang="ja-JP" sz="1600" baseline="-25000" dirty="0">
                <a:latin typeface="Georgia" panose="02040502050405020303" pitchFamily="18" charset="0"/>
                <a:ea typeface="Palatino" pitchFamily="2" charset="0"/>
              </a:rPr>
              <a:t>⦿</a:t>
            </a:r>
            <a:endParaRPr kumimoji="1" lang="ja-JP" altLang="en-US" sz="1600" b="1" baseline="-250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995C28E-4FFC-2368-0A87-ECFC3AF7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2112" y="1598507"/>
            <a:ext cx="4134437" cy="462084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65FB38-0680-C6CB-80D5-594B81F55CE9}"/>
              </a:ext>
            </a:extLst>
          </p:cNvPr>
          <p:cNvSpPr txBox="1"/>
          <p:nvPr/>
        </p:nvSpPr>
        <p:spPr>
          <a:xfrm>
            <a:off x="5779489" y="984672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sz="2000" b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crit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10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10-12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g cm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-3</a:t>
            </a:r>
            <a:endParaRPr kumimoji="1" lang="ja-JP" altLang="en-US" sz="2000" b="1" baseline="30000"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A3A4137-C834-E06A-B2D3-903C75BFDB2C}"/>
              </a:ext>
            </a:extLst>
          </p:cNvPr>
          <p:cNvSpPr txBox="1"/>
          <p:nvPr/>
        </p:nvSpPr>
        <p:spPr>
          <a:xfrm>
            <a:off x="6748397" y="645861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Mori+ PASJ ‘25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23" name="上矢印 22">
            <a:extLst>
              <a:ext uri="{FF2B5EF4-FFF2-40B4-BE49-F238E27FC236}">
                <a16:creationId xmlns:a16="http://schemas.microsoft.com/office/drawing/2014/main" id="{08514DD5-8C28-5F68-BE10-907961FEC69E}"/>
              </a:ext>
            </a:extLst>
          </p:cNvPr>
          <p:cNvSpPr/>
          <p:nvPr/>
        </p:nvSpPr>
        <p:spPr>
          <a:xfrm rot="18900141">
            <a:off x="3116178" y="2211631"/>
            <a:ext cx="164966" cy="67255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6F1CC98-AF84-F812-9DBB-8C926A00FA63}"/>
              </a:ext>
            </a:extLst>
          </p:cNvPr>
          <p:cNvSpPr txBox="1"/>
          <p:nvPr/>
        </p:nvSpPr>
        <p:spPr>
          <a:xfrm>
            <a:off x="3276576" y="2844024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enhance</a:t>
            </a:r>
            <a:endParaRPr kumimoji="1" lang="ja-JP" altLang="en-US" b="1" baseline="300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80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52DB8-B0C6-C7E0-F7D8-A527B81FC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パイ 6">
            <a:extLst>
              <a:ext uri="{FF2B5EF4-FFF2-40B4-BE49-F238E27FC236}">
                <a16:creationId xmlns:a16="http://schemas.microsoft.com/office/drawing/2014/main" id="{44D6937F-EF3C-A95D-F555-9C0167D6AF1C}"/>
              </a:ext>
            </a:extLst>
          </p:cNvPr>
          <p:cNvSpPr/>
          <p:nvPr/>
        </p:nvSpPr>
        <p:spPr>
          <a:xfrm>
            <a:off x="-11821886" y="-4258138"/>
            <a:ext cx="23567572" cy="22308474"/>
          </a:xfrm>
          <a:prstGeom prst="pie">
            <a:avLst>
              <a:gd name="adj1" fmla="val 16195960"/>
              <a:gd name="adj2" fmla="val 3898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32000">
                <a:schemeClr val="accent4">
                  <a:lumMod val="60000"/>
                  <a:lumOff val="40000"/>
                </a:schemeClr>
              </a:gs>
              <a:gs pos="61000">
                <a:schemeClr val="accent4">
                  <a:lumMod val="75415"/>
                </a:schemeClr>
              </a:gs>
              <a:gs pos="100000">
                <a:schemeClr val="accent4">
                  <a:lumMod val="50000"/>
                </a:schemeClr>
              </a:gs>
            </a:gsLst>
            <a:lin ang="189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CFA018AF-91E6-2B14-CBA4-ECCFC15FE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Solar Neutrino Problem</a:t>
            </a:r>
            <a:endParaRPr kumimoji="1" lang="ja-JP" altLang="en-US" b="1"/>
          </a:p>
        </p:txBody>
      </p:sp>
      <p:sp>
        <p:nvSpPr>
          <p:cNvPr id="17" name="パイ 16">
            <a:extLst>
              <a:ext uri="{FF2B5EF4-FFF2-40B4-BE49-F238E27FC236}">
                <a16:creationId xmlns:a16="http://schemas.microsoft.com/office/drawing/2014/main" id="{EEBDF7FE-32CC-454D-BDC9-A7726F8650AB}"/>
              </a:ext>
            </a:extLst>
          </p:cNvPr>
          <p:cNvSpPr/>
          <p:nvPr/>
        </p:nvSpPr>
        <p:spPr>
          <a:xfrm>
            <a:off x="-2143367" y="4871704"/>
            <a:ext cx="4261334" cy="3997990"/>
          </a:xfrm>
          <a:prstGeom prst="pie">
            <a:avLst>
              <a:gd name="adj1" fmla="val 16195960"/>
              <a:gd name="adj2" fmla="val 3898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highlight>
                <a:srgbClr val="FF0000"/>
              </a:highlight>
              <a:latin typeface="Palatino" pitchFamily="2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7D1A61A-2864-5704-A72F-398F3A12EE47}"/>
              </a:ext>
            </a:extLst>
          </p:cNvPr>
          <p:cNvSpPr/>
          <p:nvPr/>
        </p:nvSpPr>
        <p:spPr>
          <a:xfrm>
            <a:off x="-315516" y="5622124"/>
            <a:ext cx="2359800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Fusion</a:t>
            </a:r>
          </a:p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Core</a:t>
            </a:r>
            <a:endParaRPr kumimoji="1" lang="en-US" altLang="ja-JP" sz="2500" dirty="0">
              <a:solidFill>
                <a:schemeClr val="bg1"/>
              </a:solidFill>
              <a:latin typeface="Georgia" panose="02040502050405020303" pitchFamily="18" charset="0"/>
              <a:ea typeface="Palatino" pitchFamily="2" charset="0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D6366377-9F28-7E77-97EF-4A4C3541A894}"/>
              </a:ext>
            </a:extLst>
          </p:cNvPr>
          <p:cNvCxnSpPr>
            <a:cxnSpLocks/>
          </p:cNvCxnSpPr>
          <p:nvPr/>
        </p:nvCxnSpPr>
        <p:spPr>
          <a:xfrm flipV="1">
            <a:off x="1178941" y="1817914"/>
            <a:ext cx="7219647" cy="288615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>
            <a:extLst>
              <a:ext uri="{FF2B5EF4-FFF2-40B4-BE49-F238E27FC236}">
                <a16:creationId xmlns:a16="http://schemas.microsoft.com/office/drawing/2014/main" id="{70310A5F-A89C-0532-6210-42DE69251553}"/>
              </a:ext>
            </a:extLst>
          </p:cNvPr>
          <p:cNvSpPr/>
          <p:nvPr/>
        </p:nvSpPr>
        <p:spPr>
          <a:xfrm>
            <a:off x="6589333" y="3260989"/>
            <a:ext cx="421067" cy="4210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p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43708428-CADE-5337-BB66-E263078C5D41}"/>
              </a:ext>
            </a:extLst>
          </p:cNvPr>
          <p:cNvSpPr/>
          <p:nvPr/>
        </p:nvSpPr>
        <p:spPr>
          <a:xfrm>
            <a:off x="4473471" y="2078789"/>
            <a:ext cx="421067" cy="4210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bg1"/>
                </a:solidFill>
                <a:latin typeface="Palatino" pitchFamily="2" charset="0"/>
              </a:rPr>
              <a:t>e</a:t>
            </a:r>
            <a:endParaRPr kumimoji="1" lang="ja-JP" altLang="en-US" sz="1500" b="1" i="1">
              <a:solidFill>
                <a:schemeClr val="bg1"/>
              </a:solidFill>
              <a:latin typeface="Palatino" pitchFamily="2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0E50B95A-DD47-9369-0A25-FC30CE9435B2}"/>
              </a:ext>
            </a:extLst>
          </p:cNvPr>
          <p:cNvCxnSpPr>
            <a:cxnSpLocks/>
          </p:cNvCxnSpPr>
          <p:nvPr/>
        </p:nvCxnSpPr>
        <p:spPr>
          <a:xfrm flipH="1">
            <a:off x="5725897" y="1730139"/>
            <a:ext cx="701425" cy="21549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8E47A8AF-D138-FE7D-7267-882A738FF447}"/>
              </a:ext>
            </a:extLst>
          </p:cNvPr>
          <p:cNvCxnSpPr>
            <a:cxnSpLocks/>
          </p:cNvCxnSpPr>
          <p:nvPr/>
        </p:nvCxnSpPr>
        <p:spPr>
          <a:xfrm flipH="1" flipV="1">
            <a:off x="5495562" y="2580666"/>
            <a:ext cx="1082885" cy="74384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778AA57-3078-F005-515B-7AD4AC08CF49}"/>
              </a:ext>
            </a:extLst>
          </p:cNvPr>
          <p:cNvCxnSpPr>
            <a:cxnSpLocks/>
          </p:cNvCxnSpPr>
          <p:nvPr/>
        </p:nvCxnSpPr>
        <p:spPr>
          <a:xfrm flipH="1">
            <a:off x="4289123" y="2565688"/>
            <a:ext cx="310780" cy="1417632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円/楕円 93">
            <a:extLst>
              <a:ext uri="{FF2B5EF4-FFF2-40B4-BE49-F238E27FC236}">
                <a16:creationId xmlns:a16="http://schemas.microsoft.com/office/drawing/2014/main" id="{E0A913F8-18F3-37EE-3BC9-0D7420692EC7}"/>
              </a:ext>
            </a:extLst>
          </p:cNvPr>
          <p:cNvSpPr/>
          <p:nvPr/>
        </p:nvSpPr>
        <p:spPr>
          <a:xfrm>
            <a:off x="6308818" y="1290611"/>
            <a:ext cx="421067" cy="4210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n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F94DC291-1DD2-D392-8E2C-55CDE1A1B9A7}"/>
              </a:ext>
            </a:extLst>
          </p:cNvPr>
          <p:cNvGrpSpPr/>
          <p:nvPr/>
        </p:nvGrpSpPr>
        <p:grpSpPr>
          <a:xfrm>
            <a:off x="723846" y="4588390"/>
            <a:ext cx="434421" cy="427263"/>
            <a:chOff x="-819609" y="3372838"/>
            <a:chExt cx="434421" cy="427263"/>
          </a:xfrm>
        </p:grpSpPr>
        <p:sp>
          <p:nvSpPr>
            <p:cNvPr id="99" name="円/楕円 98">
              <a:extLst>
                <a:ext uri="{FF2B5EF4-FFF2-40B4-BE49-F238E27FC236}">
                  <a16:creationId xmlns:a16="http://schemas.microsoft.com/office/drawing/2014/main" id="{AA025E9C-0669-6234-0673-DE9A24622D56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8C3DF267-16F0-A919-2661-3EEC20FCF949}"/>
                </a:ext>
              </a:extLst>
            </p:cNvPr>
            <p:cNvSpPr txBox="1"/>
            <p:nvPr/>
          </p:nvSpPr>
          <p:spPr>
            <a:xfrm>
              <a:off x="-789466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AC63F484-CE1A-DBC5-E650-9ABF980AC147}"/>
              </a:ext>
            </a:extLst>
          </p:cNvPr>
          <p:cNvGrpSpPr/>
          <p:nvPr/>
        </p:nvGrpSpPr>
        <p:grpSpPr>
          <a:xfrm>
            <a:off x="8365048" y="1476431"/>
            <a:ext cx="560976" cy="560976"/>
            <a:chOff x="-819609" y="3379034"/>
            <a:chExt cx="421067" cy="421067"/>
          </a:xfrm>
        </p:grpSpPr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58CCFDE0-C47D-0AE3-1C73-9785683DE827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bg1"/>
                </a:solidFill>
                <a:latin typeface="Palatino" pitchFamily="2" charset="0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C8BC9DA4-1828-CADB-8656-3F320893F811}"/>
                </a:ext>
              </a:extLst>
            </p:cNvPr>
            <p:cNvSpPr txBox="1"/>
            <p:nvPr/>
          </p:nvSpPr>
          <p:spPr>
            <a:xfrm>
              <a:off x="-788842" y="3379034"/>
              <a:ext cx="369626" cy="39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800" b="1" i="1" baseline="-25000" dirty="0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</a:rPr>
                <a:t>?</a:t>
              </a:r>
              <a:endParaRPr kumimoji="1" lang="ja-JP" altLang="en-US" sz="2800" b="1" i="1" baseline="-25000">
                <a:solidFill>
                  <a:schemeClr val="bg1"/>
                </a:solidFill>
                <a:latin typeface="Palatino" pitchFamily="2" charset="0"/>
              </a:endParaRPr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F2601904-51E3-D4DB-745F-3DD39E6AC79A}"/>
              </a:ext>
            </a:extLst>
          </p:cNvPr>
          <p:cNvSpPr txBox="1"/>
          <p:nvPr/>
        </p:nvSpPr>
        <p:spPr>
          <a:xfrm rot="20308949">
            <a:off x="5748610" y="1929704"/>
            <a:ext cx="241881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Propagating in matter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26258E15-71E6-DC97-AE28-D54811AD7A11}"/>
              </a:ext>
            </a:extLst>
          </p:cNvPr>
          <p:cNvCxnSpPr>
            <a:cxnSpLocks/>
          </p:cNvCxnSpPr>
          <p:nvPr/>
        </p:nvCxnSpPr>
        <p:spPr>
          <a:xfrm flipV="1">
            <a:off x="4281577" y="3443879"/>
            <a:ext cx="955989" cy="1042572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075419CF-3420-767A-1A35-4E37AA3D9518}"/>
              </a:ext>
            </a:extLst>
          </p:cNvPr>
          <p:cNvGrpSpPr/>
          <p:nvPr/>
        </p:nvGrpSpPr>
        <p:grpSpPr>
          <a:xfrm>
            <a:off x="3885759" y="4468572"/>
            <a:ext cx="434421" cy="427263"/>
            <a:chOff x="-819609" y="3372838"/>
            <a:chExt cx="434421" cy="427263"/>
          </a:xfrm>
        </p:grpSpPr>
        <p:sp>
          <p:nvSpPr>
            <p:cNvPr id="25" name="円/楕円 24">
              <a:extLst>
                <a:ext uri="{FF2B5EF4-FFF2-40B4-BE49-F238E27FC236}">
                  <a16:creationId xmlns:a16="http://schemas.microsoft.com/office/drawing/2014/main" id="{E4BA79FD-73C2-AC3E-E929-BCE4D37B7EFE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10C090A2-F00B-638A-FC64-CDB609A53DF0}"/>
                </a:ext>
              </a:extLst>
            </p:cNvPr>
            <p:cNvSpPr txBox="1"/>
            <p:nvPr/>
          </p:nvSpPr>
          <p:spPr>
            <a:xfrm>
              <a:off x="-789466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408B9A48-05BD-C936-2957-A6E0142212B9}"/>
              </a:ext>
            </a:extLst>
          </p:cNvPr>
          <p:cNvCxnSpPr>
            <a:cxnSpLocks/>
          </p:cNvCxnSpPr>
          <p:nvPr/>
        </p:nvCxnSpPr>
        <p:spPr>
          <a:xfrm flipH="1" flipV="1">
            <a:off x="3274138" y="3304429"/>
            <a:ext cx="1613841" cy="769386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円/楕円 28">
            <a:extLst>
              <a:ext uri="{FF2B5EF4-FFF2-40B4-BE49-F238E27FC236}">
                <a16:creationId xmlns:a16="http://schemas.microsoft.com/office/drawing/2014/main" id="{10B21ED1-B715-DB35-F17D-DEDC1190B48B}"/>
              </a:ext>
            </a:extLst>
          </p:cNvPr>
          <p:cNvSpPr/>
          <p:nvPr/>
        </p:nvSpPr>
        <p:spPr>
          <a:xfrm>
            <a:off x="4901167" y="3965165"/>
            <a:ext cx="421067" cy="4210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bg1"/>
                </a:solidFill>
                <a:latin typeface="Palatino" pitchFamily="2" charset="0"/>
              </a:rPr>
              <a:t>e</a:t>
            </a:r>
            <a:endParaRPr kumimoji="1" lang="ja-JP" altLang="en-US" sz="1500" b="1" i="1">
              <a:solidFill>
                <a:schemeClr val="bg1"/>
              </a:solidFill>
              <a:latin typeface="Palatino" pitchFamily="2" charset="0"/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377A2AFF-777D-1C5B-402B-1AD87B983FC9}"/>
              </a:ext>
            </a:extLst>
          </p:cNvPr>
          <p:cNvCxnSpPr>
            <a:cxnSpLocks/>
          </p:cNvCxnSpPr>
          <p:nvPr/>
        </p:nvCxnSpPr>
        <p:spPr>
          <a:xfrm flipH="1">
            <a:off x="1923058" y="3567195"/>
            <a:ext cx="319336" cy="1690536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円/楕円 36">
            <a:extLst>
              <a:ext uri="{FF2B5EF4-FFF2-40B4-BE49-F238E27FC236}">
                <a16:creationId xmlns:a16="http://schemas.microsoft.com/office/drawing/2014/main" id="{B813A9E3-E0AF-D66D-C49B-37068302AC05}"/>
              </a:ext>
            </a:extLst>
          </p:cNvPr>
          <p:cNvSpPr/>
          <p:nvPr/>
        </p:nvSpPr>
        <p:spPr>
          <a:xfrm>
            <a:off x="2068484" y="3107490"/>
            <a:ext cx="421067" cy="4210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bg1"/>
                </a:solidFill>
                <a:latin typeface="Palatino" pitchFamily="2" charset="0"/>
              </a:rPr>
              <a:t>e</a:t>
            </a:r>
            <a:endParaRPr kumimoji="1" lang="ja-JP" altLang="en-US" sz="1500" b="1" i="1">
              <a:solidFill>
                <a:schemeClr val="bg1"/>
              </a:solidFill>
              <a:latin typeface="Palatino" pitchFamily="2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BCF1CAFF-A061-2FD0-FBAE-52FEAF7A87EC}"/>
              </a:ext>
            </a:extLst>
          </p:cNvPr>
          <p:cNvSpPr txBox="1"/>
          <p:nvPr/>
        </p:nvSpPr>
        <p:spPr>
          <a:xfrm rot="20305837">
            <a:off x="-51703" y="4275427"/>
            <a:ext cx="175240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From pp-chain</a:t>
            </a:r>
          </a:p>
        </p:txBody>
      </p:sp>
      <p:sp>
        <p:nvSpPr>
          <p:cNvPr id="46" name="コンテンツ プレースホルダー 8">
            <a:extLst>
              <a:ext uri="{FF2B5EF4-FFF2-40B4-BE49-F238E27FC236}">
                <a16:creationId xmlns:a16="http://schemas.microsoft.com/office/drawing/2014/main" id="{2A5BD9E1-9A3F-3CDF-4767-125DB69FA70D}"/>
              </a:ext>
            </a:extLst>
          </p:cNvPr>
          <p:cNvSpPr txBox="1">
            <a:spLocks/>
          </p:cNvSpPr>
          <p:nvPr/>
        </p:nvSpPr>
        <p:spPr>
          <a:xfrm>
            <a:off x="6245005" y="4146691"/>
            <a:ext cx="2232825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400" b="1" dirty="0">
                <a:latin typeface="Georgia" panose="02040502050405020303" pitchFamily="18" charset="0"/>
              </a:rPr>
              <a:t>MSW effects</a:t>
            </a:r>
          </a:p>
        </p:txBody>
      </p:sp>
      <p:pic>
        <p:nvPicPr>
          <p:cNvPr id="49" name="図 48" descr="グラフ&#10;&#10;自動的に生成された説明">
            <a:extLst>
              <a:ext uri="{FF2B5EF4-FFF2-40B4-BE49-F238E27FC236}">
                <a16:creationId xmlns:a16="http://schemas.microsoft.com/office/drawing/2014/main" id="{D92B2258-F254-E0FC-32C1-F701C064F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588" y="4543894"/>
            <a:ext cx="3724708" cy="219997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BD90B7-C872-5781-04CD-9D18A037F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828DF2B-5279-F59E-34A6-C72570F6D827}"/>
              </a:ext>
            </a:extLst>
          </p:cNvPr>
          <p:cNvSpPr txBox="1"/>
          <p:nvPr/>
        </p:nvSpPr>
        <p:spPr>
          <a:xfrm>
            <a:off x="7694832" y="4668627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Borexino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 ‘18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67F5A9D-89A8-C217-89A0-856EEA37ACC1}"/>
              </a:ext>
            </a:extLst>
          </p:cNvPr>
          <p:cNvSpPr txBox="1"/>
          <p:nvPr/>
        </p:nvSpPr>
        <p:spPr>
          <a:xfrm>
            <a:off x="845262" y="2400192"/>
            <a:ext cx="2510624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Potential</a:t>
            </a:r>
          </a:p>
          <a:p>
            <a:r>
              <a:rPr kumimoji="1" lang="en-US" altLang="ja-JP" sz="20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     from </a:t>
            </a:r>
            <a:r>
              <a:rPr kumimoji="1" lang="en-US" altLang="ja-JP" sz="2000" b="1" i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4355218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>
            <a:extLst>
              <a:ext uri="{FF2B5EF4-FFF2-40B4-BE49-F238E27FC236}">
                <a16:creationId xmlns:a16="http://schemas.microsoft.com/office/drawing/2014/main" id="{5AEF8D7D-FB10-48D1-752B-E2B74C5FC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" y="3291840"/>
            <a:ext cx="4784981" cy="352753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E3AD87-3460-FD4F-897A-83CBACC4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D48BC3D-AC3E-A54B-9FF4-6F52D534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Fast Flavor Conversion</a:t>
            </a:r>
            <a:endParaRPr kumimoji="1" lang="ja-JP" altLang="en-US" b="1"/>
          </a:p>
        </p:txBody>
      </p: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5249FC46-7617-670B-0658-BC82CCB286A9}"/>
              </a:ext>
            </a:extLst>
          </p:cNvPr>
          <p:cNvGrpSpPr/>
          <p:nvPr/>
        </p:nvGrpSpPr>
        <p:grpSpPr>
          <a:xfrm>
            <a:off x="1991332" y="3609954"/>
            <a:ext cx="1979941" cy="670453"/>
            <a:chOff x="6192771" y="4250888"/>
            <a:chExt cx="1703380" cy="576803"/>
          </a:xfrm>
        </p:grpSpPr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BF7C0A4E-94F8-542A-BE03-7BB4369A68EE}"/>
                </a:ext>
              </a:extLst>
            </p:cNvPr>
            <p:cNvSpPr txBox="1"/>
            <p:nvPr/>
          </p:nvSpPr>
          <p:spPr>
            <a:xfrm>
              <a:off x="6192771" y="4250888"/>
              <a:ext cx="1703380" cy="317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Crossing</a:t>
              </a:r>
              <a:endParaRPr kumimoji="1" lang="ja-JP" altLang="en-US" b="1">
                <a:latin typeface="Georgia" panose="02040502050405020303" pitchFamily="18" charset="0"/>
              </a:endParaRPr>
            </a:p>
          </p:txBody>
        </p:sp>
        <p:cxnSp>
          <p:nvCxnSpPr>
            <p:cNvPr id="44" name="直線矢印コネクタ 43">
              <a:extLst>
                <a:ext uri="{FF2B5EF4-FFF2-40B4-BE49-F238E27FC236}">
                  <a16:creationId xmlns:a16="http://schemas.microsoft.com/office/drawing/2014/main" id="{D592D930-4B30-4A68-4F12-BB8988007271}"/>
                </a:ext>
              </a:extLst>
            </p:cNvPr>
            <p:cNvCxnSpPr>
              <a:cxnSpLocks/>
            </p:cNvCxnSpPr>
            <p:nvPr/>
          </p:nvCxnSpPr>
          <p:spPr>
            <a:xfrm>
              <a:off x="7516406" y="4550233"/>
              <a:ext cx="291693" cy="27745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C0352F70-732F-5259-4A79-8711B7C183B1}"/>
              </a:ext>
            </a:extLst>
          </p:cNvPr>
          <p:cNvGrpSpPr/>
          <p:nvPr/>
        </p:nvGrpSpPr>
        <p:grpSpPr>
          <a:xfrm>
            <a:off x="1813115" y="1506722"/>
            <a:ext cx="7293179" cy="1524890"/>
            <a:chOff x="1560660" y="2828013"/>
            <a:chExt cx="7293179" cy="1524890"/>
          </a:xfrm>
        </p:grpSpPr>
        <p:sp>
          <p:nvSpPr>
            <p:cNvPr id="26" name="角丸四角形 25">
              <a:extLst>
                <a:ext uri="{FF2B5EF4-FFF2-40B4-BE49-F238E27FC236}">
                  <a16:creationId xmlns:a16="http://schemas.microsoft.com/office/drawing/2014/main" id="{8796E594-52A5-BD8C-89AB-AE862845B8D3}"/>
                </a:ext>
              </a:extLst>
            </p:cNvPr>
            <p:cNvSpPr/>
            <p:nvPr/>
          </p:nvSpPr>
          <p:spPr>
            <a:xfrm>
              <a:off x="1560660" y="2828013"/>
              <a:ext cx="6516539" cy="7869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grpSp>
          <p:nvGrpSpPr>
            <p:cNvPr id="52" name="グループ化 51">
              <a:extLst>
                <a:ext uri="{FF2B5EF4-FFF2-40B4-BE49-F238E27FC236}">
                  <a16:creationId xmlns:a16="http://schemas.microsoft.com/office/drawing/2014/main" id="{9D07EC64-B055-C772-4D3B-6DC6BD243697}"/>
                </a:ext>
              </a:extLst>
            </p:cNvPr>
            <p:cNvGrpSpPr/>
            <p:nvPr/>
          </p:nvGrpSpPr>
          <p:grpSpPr>
            <a:xfrm>
              <a:off x="1675047" y="2862558"/>
              <a:ext cx="7178792" cy="1490345"/>
              <a:chOff x="1464475" y="3000358"/>
              <a:chExt cx="7178792" cy="1490345"/>
            </a:xfrm>
          </p:grpSpPr>
          <p:grpSp>
            <p:nvGrpSpPr>
              <p:cNvPr id="45" name="グループ化 44">
                <a:extLst>
                  <a:ext uri="{FF2B5EF4-FFF2-40B4-BE49-F238E27FC236}">
                    <a16:creationId xmlns:a16="http://schemas.microsoft.com/office/drawing/2014/main" id="{D6C902B8-F59B-88E2-B9E9-A8897BE4CD6C}"/>
                  </a:ext>
                </a:extLst>
              </p:cNvPr>
              <p:cNvGrpSpPr/>
              <p:nvPr/>
            </p:nvGrpSpPr>
            <p:grpSpPr>
              <a:xfrm>
                <a:off x="1464475" y="3000358"/>
                <a:ext cx="6265888" cy="1485255"/>
                <a:chOff x="1464475" y="2850660"/>
                <a:chExt cx="6265888" cy="1485255"/>
              </a:xfrm>
            </p:grpSpPr>
            <p:pic>
              <p:nvPicPr>
                <p:cNvPr id="2" name="図 1">
                  <a:extLst>
                    <a:ext uri="{FF2B5EF4-FFF2-40B4-BE49-F238E27FC236}">
                      <a16:creationId xmlns:a16="http://schemas.microsoft.com/office/drawing/2014/main" id="{8D0E3F56-20F8-6BFD-90C2-861823C3FD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64475" y="2850660"/>
                  <a:ext cx="6265888" cy="704498"/>
                </a:xfrm>
                <a:prstGeom prst="rect">
                  <a:avLst/>
                </a:prstGeom>
                <a:noFill/>
              </p:spPr>
            </p:pic>
            <p:sp>
              <p:nvSpPr>
                <p:cNvPr id="17" name="テキスト ボックス 16">
                  <a:extLst>
                    <a:ext uri="{FF2B5EF4-FFF2-40B4-BE49-F238E27FC236}">
                      <a16:creationId xmlns:a16="http://schemas.microsoft.com/office/drawing/2014/main" id="{4593E4D6-1A1D-6F6D-C9DD-ADC042781C32}"/>
                    </a:ext>
                  </a:extLst>
                </p:cNvPr>
                <p:cNvSpPr txBox="1"/>
                <p:nvPr/>
              </p:nvSpPr>
              <p:spPr>
                <a:xfrm>
                  <a:off x="4572000" y="3613355"/>
                  <a:ext cx="288412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= </a:t>
                  </a:r>
                  <a:r>
                    <a:rPr kumimoji="1" lang="en-US" altLang="ja-JP" sz="2200" b="1" dirty="0">
                      <a:solidFill>
                        <a:schemeClr val="accent2"/>
                      </a:solidFill>
                      <a:latin typeface="Georgia" panose="02040502050405020303" pitchFamily="18" charset="0"/>
                      <a:ea typeface="Palatino" pitchFamily="2" charset="0"/>
                    </a:rPr>
                    <a:t>ELN</a:t>
                  </a:r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      </a:t>
                  </a:r>
                  <a:r>
                    <a:rPr kumimoji="1" lang="ja-JP" altLang="en-US" sz="2200">
                      <a:latin typeface="Georgia" panose="02040502050405020303" pitchFamily="18" charset="0"/>
                      <a:ea typeface="Palatino" pitchFamily="2" charset="0"/>
                    </a:rPr>
                    <a:t>－</a:t>
                  </a:r>
                  <a:r>
                    <a:rPr kumimoji="1" lang="en-US" altLang="ja-JP" sz="2200" dirty="0">
                      <a:latin typeface="Georgia" panose="02040502050405020303" pitchFamily="18" charset="0"/>
                      <a:ea typeface="Palatino" pitchFamily="2" charset="0"/>
                    </a:rPr>
                    <a:t>       </a:t>
                  </a:r>
                  <a:r>
                    <a:rPr kumimoji="1" lang="en-US" altLang="ja-JP" sz="2200" b="1" dirty="0">
                      <a:latin typeface="Georgia" panose="02040502050405020303" pitchFamily="18" charset="0"/>
                      <a:ea typeface="Palatino" pitchFamily="2" charset="0"/>
                    </a:rPr>
                    <a:t>XLN</a:t>
                  </a:r>
                  <a:endParaRPr kumimoji="1" lang="ja-JP" altLang="en-US" sz="2200" b="1">
                    <a:latin typeface="Georgia" panose="02040502050405020303" pitchFamily="18" charset="0"/>
                  </a:endParaRPr>
                </a:p>
              </p:txBody>
            </p:sp>
            <p:sp>
              <p:nvSpPr>
                <p:cNvPr id="38" name="テキスト ボックス 37">
                  <a:extLst>
                    <a:ext uri="{FF2B5EF4-FFF2-40B4-BE49-F238E27FC236}">
                      <a16:creationId xmlns:a16="http://schemas.microsoft.com/office/drawing/2014/main" id="{D7B04E6E-76BE-F852-EF2D-EB41985EB11A}"/>
                    </a:ext>
                  </a:extLst>
                </p:cNvPr>
                <p:cNvSpPr txBox="1"/>
                <p:nvPr/>
              </p:nvSpPr>
              <p:spPr>
                <a:xfrm>
                  <a:off x="3678200" y="4012750"/>
                  <a:ext cx="2824812" cy="3231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1500" b="1" dirty="0">
                      <a:solidFill>
                        <a:schemeClr val="accent2"/>
                      </a:solidFill>
                      <a:latin typeface="Georgia" panose="02040502050405020303" pitchFamily="18" charset="0"/>
                      <a:ea typeface="Palatino" pitchFamily="2" charset="0"/>
                    </a:rPr>
                    <a:t>(Electron Lepton Number)</a:t>
                  </a:r>
                  <a:endParaRPr kumimoji="1" lang="ja-JP" altLang="en-US" sz="1500" b="1">
                    <a:latin typeface="Georgia" panose="02040502050405020303" pitchFamily="18" charset="0"/>
                  </a:endParaRPr>
                </a:p>
              </p:txBody>
            </p:sp>
          </p:grpSp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DFCF9486-340E-54DA-6300-DD4E724138FC}"/>
                  </a:ext>
                </a:extLst>
              </p:cNvPr>
              <p:cNvSpPr txBox="1"/>
              <p:nvPr/>
            </p:nvSpPr>
            <p:spPr>
              <a:xfrm>
                <a:off x="6312180" y="4167538"/>
                <a:ext cx="2331087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500" b="1" dirty="0">
                    <a:latin typeface="Georgia" panose="02040502050405020303" pitchFamily="18" charset="0"/>
                    <a:ea typeface="Palatino" pitchFamily="2" charset="0"/>
                  </a:rPr>
                  <a:t>(Heavy-Leptonic one)</a:t>
                </a:r>
                <a:endParaRPr kumimoji="1" lang="ja-JP" altLang="en-US" sz="1500" b="1">
                  <a:latin typeface="Georgia" panose="02040502050405020303" pitchFamily="18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3AD83F8-D4FB-1A9E-C9CE-1895670246A5}"/>
                  </a:ext>
                </a:extLst>
              </p:cNvPr>
              <p:cNvSpPr txBox="1"/>
              <p:nvPr/>
            </p:nvSpPr>
            <p:spPr>
              <a:xfrm>
                <a:off x="1936879" y="5182001"/>
                <a:ext cx="11537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16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baseline="-25000" dirty="0">
                    <a:latin typeface="Georgia" panose="02040502050405020303" pitchFamily="18" charset="0"/>
                  </a:rPr>
                  <a:t> </a:t>
                </a:r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excess</a:t>
                </a:r>
              </a:p>
            </p:txBody>
          </p:sp>
        </mc:Choice>
        <mc:Fallback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23AD83F8-D4FB-1A9E-C9CE-189567024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879" y="5182001"/>
                <a:ext cx="1153735" cy="338554"/>
              </a:xfrm>
              <a:prstGeom prst="rect">
                <a:avLst/>
              </a:prstGeom>
              <a:blipFill>
                <a:blip r:embed="rId5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D474EC90-668B-F042-5247-0B85C7C19BE8}"/>
                  </a:ext>
                </a:extLst>
              </p:cNvPr>
              <p:cNvSpPr txBox="1"/>
              <p:nvPr/>
            </p:nvSpPr>
            <p:spPr>
              <a:xfrm>
                <a:off x="4710511" y="3892269"/>
                <a:ext cx="117423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ja-JP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16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kumimoji="1" lang="en-US" altLang="ja-JP" sz="160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kumimoji="1" lang="en-US" altLang="ja-JP" sz="16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excess</a:t>
                </a:r>
                <a:endParaRPr kumimoji="1" lang="ja-JP" altLang="en-US" sz="1600" b="1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D474EC90-668B-F042-5247-0B85C7C19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0511" y="3892269"/>
                <a:ext cx="1174232" cy="338554"/>
              </a:xfrm>
              <a:prstGeom prst="rect">
                <a:avLst/>
              </a:prstGeom>
              <a:blipFill>
                <a:blip r:embed="rId6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図 55">
            <a:extLst>
              <a:ext uri="{FF2B5EF4-FFF2-40B4-BE49-F238E27FC236}">
                <a16:creationId xmlns:a16="http://schemas.microsoft.com/office/drawing/2014/main" id="{A0E87D25-1002-3C49-C285-79D92A850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589" y="6578911"/>
            <a:ext cx="732358" cy="192094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A417D49F-CDB2-1F78-C0E5-B79719B9ED1E}"/>
              </a:ext>
            </a:extLst>
          </p:cNvPr>
          <p:cNvCxnSpPr>
            <a:cxnSpLocks/>
          </p:cNvCxnSpPr>
          <p:nvPr/>
        </p:nvCxnSpPr>
        <p:spPr>
          <a:xfrm flipH="1">
            <a:off x="3968573" y="3291840"/>
            <a:ext cx="1" cy="31480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FFE3BE94-65F4-7A1C-889C-9102FE3E41B8}"/>
              </a:ext>
            </a:extLst>
          </p:cNvPr>
          <p:cNvSpPr txBox="1">
            <a:spLocks/>
          </p:cNvSpPr>
          <p:nvPr/>
        </p:nvSpPr>
        <p:spPr>
          <a:xfrm>
            <a:off x="945220" y="1126163"/>
            <a:ext cx="4491076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latin typeface="Georgia" panose="02040502050405020303" pitchFamily="18" charset="0"/>
              </a:rPr>
              <a:t>ELN-XLN angular distribution: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014DB5E-DF20-7BDB-36B8-C802655805CA}"/>
                  </a:ext>
                </a:extLst>
              </p:cNvPr>
              <p:cNvSpPr txBox="1"/>
              <p:nvPr/>
            </p:nvSpPr>
            <p:spPr>
              <a:xfrm>
                <a:off x="4931813" y="4767461"/>
                <a:ext cx="420660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>
                    <a:latin typeface="Georgia" panose="02040502050405020303" pitchFamily="18" charset="0"/>
                    <a:ea typeface="Palatino" pitchFamily="2" charset="0"/>
                  </a:rPr>
                  <a:t>If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  <m:r>
                      <a:rPr kumimoji="1" lang="en-US" altLang="ja-JP" sz="20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kumimoji="1" lang="en-US" altLang="ja-JP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kumimoji="1" lang="en-US" altLang="ja-JP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ja-JP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</m:acc>
                    <m:r>
                      <a:rPr kumimoji="1" lang="en-US" altLang="ja-JP" sz="20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kumimoji="1" lang="en-US" altLang="ja-JP" sz="2000" b="1" dirty="0">
                    <a:latin typeface="Georgia" panose="02040502050405020303" pitchFamily="18" charset="0"/>
                  </a:rPr>
                  <a:t> , </a:t>
                </a:r>
              </a:p>
              <a:p>
                <a:r>
                  <a:rPr kumimoji="1" lang="en-US" altLang="ja-JP" sz="2000" b="1" dirty="0">
                    <a:latin typeface="Georgia" panose="02040502050405020303" pitchFamily="18" charset="0"/>
                  </a:rPr>
                  <a:t>     it is reduced to be only ELN.</a:t>
                </a:r>
                <a:endParaRPr kumimoji="1" lang="ja-JP" altLang="en-US" sz="2000" b="1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D014DB5E-DF20-7BDB-36B8-C80265580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1813" y="4767461"/>
                <a:ext cx="4206601" cy="707886"/>
              </a:xfrm>
              <a:prstGeom prst="rect">
                <a:avLst/>
              </a:prstGeom>
              <a:blipFill>
                <a:blip r:embed="rId8"/>
                <a:stretch>
                  <a:fillRect l="-1506" t="-5263" r="-602" b="-140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175DDC-9AFD-FBDC-ECA5-86EC7FBB3EAB}"/>
              </a:ext>
            </a:extLst>
          </p:cNvPr>
          <p:cNvSpPr txBox="1"/>
          <p:nvPr/>
        </p:nvSpPr>
        <p:spPr>
          <a:xfrm>
            <a:off x="6211642" y="5653935"/>
            <a:ext cx="292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Georgia" panose="02040502050405020303" pitchFamily="18" charset="0"/>
              </a:rPr>
              <a:t>(reasonable in </a:t>
            </a:r>
            <a:r>
              <a:rPr kumimoji="1" lang="en-US" altLang="ja-JP" b="1" dirty="0" err="1">
                <a:latin typeface="Georgia" panose="02040502050405020303" pitchFamily="18" charset="0"/>
              </a:rPr>
              <a:t>CCSNe</a:t>
            </a:r>
            <a:r>
              <a:rPr kumimoji="1" lang="en-US" altLang="ja-JP" b="1" dirty="0">
                <a:latin typeface="Georgia" panose="02040502050405020303" pitchFamily="18" charset="0"/>
              </a:rPr>
              <a:t>)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7F901D6-F033-57E1-5A23-A724BDD8515B}"/>
              </a:ext>
            </a:extLst>
          </p:cNvPr>
          <p:cNvSpPr txBox="1"/>
          <p:nvPr/>
        </p:nvSpPr>
        <p:spPr>
          <a:xfrm>
            <a:off x="7104895" y="3123422"/>
            <a:ext cx="19446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( = </a:t>
            </a:r>
            <a:r>
              <a:rPr kumimoji="1" lang="en-US" altLang="ja-JP" sz="14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MuLN</a:t>
            </a:r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or </a:t>
            </a:r>
            <a:r>
              <a:rPr kumimoji="1" lang="en-US" altLang="ja-JP" sz="14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TauLN</a:t>
            </a:r>
            <a:r>
              <a:rPr kumimoji="1" lang="en-US" altLang="ja-JP" sz="14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</a:t>
            </a:r>
            <a:endParaRPr kumimoji="1" lang="ja-JP" altLang="en-US" sz="14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378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7B65F6-102D-09E7-6B7B-719D28BB8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4990B350-50B7-F480-2DC3-1B07298B6BEF}"/>
              </a:ext>
            </a:extLst>
          </p:cNvPr>
          <p:cNvGrpSpPr/>
          <p:nvPr/>
        </p:nvGrpSpPr>
        <p:grpSpPr>
          <a:xfrm>
            <a:off x="35006" y="541142"/>
            <a:ext cx="5386192" cy="5386192"/>
            <a:chOff x="0" y="725976"/>
            <a:chExt cx="5949462" cy="5949462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B51E1294-A07B-CBCF-AB2E-E91F09DB5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976"/>
              <a:ext cx="5949462" cy="5949462"/>
            </a:xfrm>
            <a:prstGeom prst="rect">
              <a:avLst/>
            </a:prstGeom>
          </p:spPr>
        </p:pic>
        <p:sp>
          <p:nvSpPr>
            <p:cNvPr id="24" name="下矢印 23">
              <a:extLst>
                <a:ext uri="{FF2B5EF4-FFF2-40B4-BE49-F238E27FC236}">
                  <a16:creationId xmlns:a16="http://schemas.microsoft.com/office/drawing/2014/main" id="{2F3145E8-18F9-E50B-A1BB-7CB27F35FA4C}"/>
                </a:ext>
              </a:extLst>
            </p:cNvPr>
            <p:cNvSpPr/>
            <p:nvPr/>
          </p:nvSpPr>
          <p:spPr>
            <a:xfrm>
              <a:off x="4238167" y="1577546"/>
              <a:ext cx="228001" cy="432104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CCFF8FFD-C6A1-0F6A-3053-D49AA65B397D}"/>
                </a:ext>
              </a:extLst>
            </p:cNvPr>
            <p:cNvSpPr txBox="1"/>
            <p:nvPr/>
          </p:nvSpPr>
          <p:spPr>
            <a:xfrm>
              <a:off x="1695487" y="1492056"/>
              <a:ext cx="23551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bg1"/>
                  </a:solidFill>
                  <a:latin typeface="Georgia" panose="02040502050405020303" pitchFamily="18" charset="0"/>
                  <a:ea typeface="Palatino" pitchFamily="2" charset="0"/>
                </a:rPr>
                <a:t>Flavor evolution</a:t>
              </a:r>
              <a:endParaRPr kumimoji="1" lang="ja-JP" altLang="en-US" sz="2000" b="1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CFB45DA-8C33-7F65-C32B-3B4926B484BE}"/>
              </a:ext>
            </a:extLst>
          </p:cNvPr>
          <p:cNvSpPr txBox="1"/>
          <p:nvPr/>
        </p:nvSpPr>
        <p:spPr>
          <a:xfrm>
            <a:off x="0" y="6521549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&amp;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‘23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0EF517-C403-8B95-CBA8-7896728A6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28" y="3255002"/>
            <a:ext cx="4853420" cy="344191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8671C20-B107-DDE5-5EA3-7CCF2233F66B}"/>
              </a:ext>
            </a:extLst>
          </p:cNvPr>
          <p:cNvSpPr txBox="1"/>
          <p:nvPr/>
        </p:nvSpPr>
        <p:spPr>
          <a:xfrm>
            <a:off x="5258729" y="5395672"/>
            <a:ext cx="2044708" cy="3231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Asymptotic states</a:t>
            </a:r>
            <a:endParaRPr kumimoji="1" lang="ja-JP" altLang="en-US" sz="1500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684F404-F186-B60D-6A96-0E909B08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Spatial Structure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339AA91-773B-93F6-3F17-531CC5DA3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49C8B23-27D4-3668-DC39-4C5D55B5B848}"/>
              </a:ext>
            </a:extLst>
          </p:cNvPr>
          <p:cNvSpPr txBox="1"/>
          <p:nvPr/>
        </p:nvSpPr>
        <p:spPr>
          <a:xfrm>
            <a:off x="6377509" y="2608671"/>
            <a:ext cx="2739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</a:t>
            </a:r>
          </a:p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            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is established.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F74348CC-25EA-9E96-FBB5-24E01E223746}"/>
              </a:ext>
            </a:extLst>
          </p:cNvPr>
          <p:cNvSpPr/>
          <p:nvPr/>
        </p:nvSpPr>
        <p:spPr>
          <a:xfrm>
            <a:off x="8545320" y="3388719"/>
            <a:ext cx="141332" cy="1704007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600CED10-3A34-BC01-4E66-82F8FC4B57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667" y="2258101"/>
            <a:ext cx="3223985" cy="305083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EDF9E0FF-FCF7-534A-6C0C-C18081CEC435}"/>
              </a:ext>
            </a:extLst>
          </p:cNvPr>
          <p:cNvGrpSpPr/>
          <p:nvPr/>
        </p:nvGrpSpPr>
        <p:grpSpPr>
          <a:xfrm>
            <a:off x="6377509" y="1534774"/>
            <a:ext cx="1269678" cy="429237"/>
            <a:chOff x="6428543" y="3201122"/>
            <a:chExt cx="1269678" cy="429237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A9568AC0-404B-AB24-1BF8-C73AB58A2A98}"/>
                </a:ext>
              </a:extLst>
            </p:cNvPr>
            <p:cNvGrpSpPr/>
            <p:nvPr/>
          </p:nvGrpSpPr>
          <p:grpSpPr>
            <a:xfrm>
              <a:off x="6428543" y="3203096"/>
              <a:ext cx="434421" cy="427263"/>
              <a:chOff x="-819609" y="3372838"/>
              <a:chExt cx="434421" cy="427263"/>
            </a:xfrm>
          </p:grpSpPr>
          <p:sp>
            <p:nvSpPr>
              <p:cNvPr id="22" name="円/楕円 21">
                <a:extLst>
                  <a:ext uri="{FF2B5EF4-FFF2-40B4-BE49-F238E27FC236}">
                    <a16:creationId xmlns:a16="http://schemas.microsoft.com/office/drawing/2014/main" id="{DF4EC149-58EF-6F31-F41C-E06E5D915B35}"/>
                  </a:ext>
                </a:extLst>
              </p:cNvPr>
              <p:cNvSpPr/>
              <p:nvPr/>
            </p:nvSpPr>
            <p:spPr>
              <a:xfrm>
                <a:off x="-819609" y="3379034"/>
                <a:ext cx="421067" cy="421067"/>
              </a:xfrm>
              <a:prstGeom prst="ellipse">
                <a:avLst/>
              </a:prstGeom>
              <a:solidFill>
                <a:srgbClr val="FFA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B5A1C105-7FF5-50A4-59AE-603C6B926F8F}"/>
                  </a:ext>
                </a:extLst>
              </p:cNvPr>
              <p:cNvSpPr txBox="1"/>
              <p:nvPr/>
            </p:nvSpPr>
            <p:spPr>
              <a:xfrm>
                <a:off x="-789466" y="3372838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e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grpSp>
          <p:nvGrpSpPr>
            <p:cNvPr id="18" name="グループ化 17">
              <a:extLst>
                <a:ext uri="{FF2B5EF4-FFF2-40B4-BE49-F238E27FC236}">
                  <a16:creationId xmlns:a16="http://schemas.microsoft.com/office/drawing/2014/main" id="{4098AB88-F0C1-FA0D-45CF-A10FC1F3BFA5}"/>
                </a:ext>
              </a:extLst>
            </p:cNvPr>
            <p:cNvGrpSpPr/>
            <p:nvPr/>
          </p:nvGrpSpPr>
          <p:grpSpPr>
            <a:xfrm>
              <a:off x="7247217" y="3201122"/>
              <a:ext cx="451004" cy="424612"/>
              <a:chOff x="6645357" y="2234733"/>
              <a:chExt cx="451004" cy="424612"/>
            </a:xfrm>
          </p:grpSpPr>
          <p:sp>
            <p:nvSpPr>
              <p:cNvPr id="20" name="円/楕円 19">
                <a:extLst>
                  <a:ext uri="{FF2B5EF4-FFF2-40B4-BE49-F238E27FC236}">
                    <a16:creationId xmlns:a16="http://schemas.microsoft.com/office/drawing/2014/main" id="{918D4687-8010-1C5A-8B6C-DAC1BDCA0940}"/>
                  </a:ext>
                </a:extLst>
              </p:cNvPr>
              <p:cNvSpPr/>
              <p:nvPr/>
            </p:nvSpPr>
            <p:spPr>
              <a:xfrm>
                <a:off x="6645357" y="2238278"/>
                <a:ext cx="421067" cy="421067"/>
              </a:xfrm>
              <a:prstGeom prst="ellipse">
                <a:avLst/>
              </a:prstGeom>
              <a:solidFill>
                <a:srgbClr val="B3A0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39B6237-FF16-E925-4E8E-32A274DB06B7}"/>
                  </a:ext>
                </a:extLst>
              </p:cNvPr>
              <p:cNvSpPr txBox="1"/>
              <p:nvPr/>
            </p:nvSpPr>
            <p:spPr>
              <a:xfrm>
                <a:off x="6671245" y="2234733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μ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sp>
          <p:nvSpPr>
            <p:cNvPr id="19" name="コンテンツ プレースホルダー 8">
              <a:extLst>
                <a:ext uri="{FF2B5EF4-FFF2-40B4-BE49-F238E27FC236}">
                  <a16:creationId xmlns:a16="http://schemas.microsoft.com/office/drawing/2014/main" id="{D6F48FF7-3CEB-916E-63BE-35EAFB5ED945}"/>
                </a:ext>
              </a:extLst>
            </p:cNvPr>
            <p:cNvSpPr txBox="1">
              <a:spLocks/>
            </p:cNvSpPr>
            <p:nvPr/>
          </p:nvSpPr>
          <p:spPr>
            <a:xfrm>
              <a:off x="6895863" y="3250097"/>
              <a:ext cx="357333" cy="35780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2000" b="1" dirty="0"/>
                <a:t>=</a:t>
              </a:r>
              <a:endParaRPr lang="en-US" altLang="ja-JP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1639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85FE024-4547-33AF-DDB1-AF389B8AEE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13" y="824221"/>
            <a:ext cx="7585374" cy="3032350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EA75D5CB-EED7-421E-A372-0C784BB4D6DC}"/>
              </a:ext>
            </a:extLst>
          </p:cNvPr>
          <p:cNvSpPr txBox="1"/>
          <p:nvPr/>
        </p:nvSpPr>
        <p:spPr>
          <a:xfrm>
            <a:off x="1961384" y="713101"/>
            <a:ext cx="4923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Spatial-averaged ELN-XLN.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60F81E7-0D04-802E-2FB2-553CE5649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505" y="3856571"/>
            <a:ext cx="3941789" cy="289600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1E3AD87-3460-FD4F-897A-83CBACC4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D48BC3D-AC3E-A54B-9FF4-6F52D534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Spatial-Averaged Structure</a:t>
            </a:r>
            <a:endParaRPr kumimoji="1" lang="ja-JP" altLang="en-US" b="1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9F997A53-3C27-7FE1-0FD4-B815CB2FCEEF}"/>
              </a:ext>
            </a:extLst>
          </p:cNvPr>
          <p:cNvCxnSpPr>
            <a:cxnSpLocks/>
          </p:cNvCxnSpPr>
          <p:nvPr/>
        </p:nvCxnSpPr>
        <p:spPr>
          <a:xfrm>
            <a:off x="6693621" y="5009767"/>
            <a:ext cx="16710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698329E-26CF-4581-0EAC-1B0A2DA00877}"/>
              </a:ext>
            </a:extLst>
          </p:cNvPr>
          <p:cNvSpPr txBox="1"/>
          <p:nvPr/>
        </p:nvSpPr>
        <p:spPr>
          <a:xfrm>
            <a:off x="6693621" y="4610638"/>
            <a:ext cx="149292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Quasi-steady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E4CF2AE-A544-F1FD-FD0E-2BD2C6AAEC19}"/>
              </a:ext>
            </a:extLst>
          </p:cNvPr>
          <p:cNvSpPr txBox="1"/>
          <p:nvPr/>
        </p:nvSpPr>
        <p:spPr>
          <a:xfrm>
            <a:off x="957452" y="4216490"/>
            <a:ext cx="346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Disappearance of crossing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3E62810-001F-02E3-3000-D6C556E14EC6}"/>
              </a:ext>
            </a:extLst>
          </p:cNvPr>
          <p:cNvSpPr txBox="1"/>
          <p:nvPr/>
        </p:nvSpPr>
        <p:spPr>
          <a:xfrm>
            <a:off x="957452" y="5054690"/>
            <a:ext cx="3465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Nonlinear saturation</a:t>
            </a:r>
          </a:p>
        </p:txBody>
      </p:sp>
      <p:sp>
        <p:nvSpPr>
          <p:cNvPr id="14" name="上下矢印 13">
            <a:extLst>
              <a:ext uri="{FF2B5EF4-FFF2-40B4-BE49-F238E27FC236}">
                <a16:creationId xmlns:a16="http://schemas.microsoft.com/office/drawing/2014/main" id="{2452EA61-B3E6-537B-FC44-786D82D3DF20}"/>
              </a:ext>
            </a:extLst>
          </p:cNvPr>
          <p:cNvSpPr/>
          <p:nvPr/>
        </p:nvSpPr>
        <p:spPr>
          <a:xfrm>
            <a:off x="2584983" y="4571707"/>
            <a:ext cx="210379" cy="48298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15" name="下矢印 14">
            <a:extLst>
              <a:ext uri="{FF2B5EF4-FFF2-40B4-BE49-F238E27FC236}">
                <a16:creationId xmlns:a16="http://schemas.microsoft.com/office/drawing/2014/main" id="{19249210-9696-4055-60D5-600EAD268E59}"/>
              </a:ext>
            </a:extLst>
          </p:cNvPr>
          <p:cNvSpPr/>
          <p:nvPr/>
        </p:nvSpPr>
        <p:spPr>
          <a:xfrm rot="16200000">
            <a:off x="3652337" y="963654"/>
            <a:ext cx="228001" cy="432104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C346E98-52E6-DD45-DFC3-B838B3EAADF7}"/>
              </a:ext>
            </a:extLst>
          </p:cNvPr>
          <p:cNvSpPr txBox="1"/>
          <p:nvPr/>
        </p:nvSpPr>
        <p:spPr>
          <a:xfrm>
            <a:off x="1598786" y="2610063"/>
            <a:ext cx="2173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Time evolution</a:t>
            </a:r>
            <a:endParaRPr kumimoji="1" lang="ja-JP" altLang="en-US" sz="2000" b="1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7DB27EB-5D22-CE46-0674-0A1004A41353}"/>
              </a:ext>
            </a:extLst>
          </p:cNvPr>
          <p:cNvSpPr txBox="1"/>
          <p:nvPr/>
        </p:nvSpPr>
        <p:spPr>
          <a:xfrm>
            <a:off x="1342" y="1119202"/>
            <a:ext cx="991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Crossing</a:t>
            </a:r>
            <a:endParaRPr kumimoji="1" lang="ja-JP" altLang="en-US" sz="1600">
              <a:latin typeface="Georgia" panose="02040502050405020303" pitchFamily="18" charset="0"/>
            </a:endParaRPr>
          </a:p>
        </p:txBody>
      </p:sp>
      <p:sp>
        <p:nvSpPr>
          <p:cNvPr id="19" name="右矢印 18">
            <a:extLst>
              <a:ext uri="{FF2B5EF4-FFF2-40B4-BE49-F238E27FC236}">
                <a16:creationId xmlns:a16="http://schemas.microsoft.com/office/drawing/2014/main" id="{0B2C6339-FA7E-EA59-91F0-DAEF746BC001}"/>
              </a:ext>
            </a:extLst>
          </p:cNvPr>
          <p:cNvSpPr/>
          <p:nvPr/>
        </p:nvSpPr>
        <p:spPr>
          <a:xfrm>
            <a:off x="554043" y="1447900"/>
            <a:ext cx="806824" cy="123544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1507700-3B84-988D-DF69-C2539F5AFDEE}"/>
              </a:ext>
            </a:extLst>
          </p:cNvPr>
          <p:cNvSpPr txBox="1"/>
          <p:nvPr/>
        </p:nvSpPr>
        <p:spPr>
          <a:xfrm>
            <a:off x="681193" y="5771773"/>
            <a:ext cx="4195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800" dirty="0">
                <a:latin typeface="Georgia" panose="02040502050405020303" pitchFamily="18" charset="0"/>
                <a:ea typeface="Palatino" pitchFamily="2" charset="0"/>
              </a:rPr>
              <a:t>FFC works to eliminate </a:t>
            </a:r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</a:rPr>
              <a:t>the </a:t>
            </a:r>
            <a:r>
              <a:rPr kumimoji="1" lang="en-US" altLang="ja-JP" sz="1800" dirty="0">
                <a:latin typeface="Georgia" panose="02040502050405020303" pitchFamily="18" charset="0"/>
                <a:ea typeface="Palatino" pitchFamily="2" charset="0"/>
              </a:rPr>
              <a:t>crossings.</a:t>
            </a:r>
            <a:endParaRPr kumimoji="1" lang="ja-JP" altLang="en-US" sz="1800" b="1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008C6BAB-AEDA-A255-2AC8-2CBBF3A2F9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721" y="4042963"/>
            <a:ext cx="509968" cy="258477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90E5C55-64B2-28F5-2C27-99ED7341792B}"/>
              </a:ext>
            </a:extLst>
          </p:cNvPr>
          <p:cNvSpPr txBox="1"/>
          <p:nvPr/>
        </p:nvSpPr>
        <p:spPr>
          <a:xfrm>
            <a:off x="0" y="6521549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&amp;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‘23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46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A34681-D506-3404-BB9A-0EE9D994F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84AF957-12C4-C062-0682-83CA7128D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B3CFEAF4-23C3-C1E1-F45C-779BEE93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Modeling of Asymptotic State</a:t>
            </a:r>
            <a:endParaRPr kumimoji="1" lang="ja-JP" altLang="en-US" b="1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81777E-4D89-189D-2C01-F6DEF45A8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8" y="987563"/>
            <a:ext cx="4051193" cy="2993539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BED2E51-B87E-7F77-CF5E-D591F00B8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66" y="3625971"/>
            <a:ext cx="4227645" cy="299143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0F10D9E-BF45-5E5B-1C86-CB4FBC24E6D1}"/>
              </a:ext>
            </a:extLst>
          </p:cNvPr>
          <p:cNvSpPr txBox="1"/>
          <p:nvPr/>
        </p:nvSpPr>
        <p:spPr>
          <a:xfrm>
            <a:off x="1245473" y="2060680"/>
            <a:ext cx="243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50%</a:t>
            </a:r>
          </a:p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</a:rPr>
              <a:t>Flavor equipartition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FDD4E2F-366B-AD43-837A-8FD20772E5B9}"/>
              </a:ext>
            </a:extLst>
          </p:cNvPr>
          <p:cNvGrpSpPr/>
          <p:nvPr/>
        </p:nvGrpSpPr>
        <p:grpSpPr>
          <a:xfrm>
            <a:off x="5035453" y="3669282"/>
            <a:ext cx="3688629" cy="2638083"/>
            <a:chOff x="5084460" y="3872196"/>
            <a:chExt cx="3688629" cy="2638083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1DC6AC26-2CE6-2C0E-DA6F-8230C6594408}"/>
                </a:ext>
              </a:extLst>
            </p:cNvPr>
            <p:cNvGrpSpPr/>
            <p:nvPr/>
          </p:nvGrpSpPr>
          <p:grpSpPr>
            <a:xfrm>
              <a:off x="5084460" y="3872196"/>
              <a:ext cx="3688629" cy="2638083"/>
              <a:chOff x="5084460" y="3872196"/>
              <a:chExt cx="3688629" cy="2638083"/>
            </a:xfrm>
          </p:grpSpPr>
          <p:sp>
            <p:nvSpPr>
              <p:cNvPr id="16" name="角丸四角形 15">
                <a:extLst>
                  <a:ext uri="{FF2B5EF4-FFF2-40B4-BE49-F238E27FC236}">
                    <a16:creationId xmlns:a16="http://schemas.microsoft.com/office/drawing/2014/main" id="{56CE86F4-7F71-68C8-4CBE-52DD365A1D41}"/>
                  </a:ext>
                </a:extLst>
              </p:cNvPr>
              <p:cNvSpPr/>
              <p:nvPr/>
            </p:nvSpPr>
            <p:spPr>
              <a:xfrm>
                <a:off x="5084460" y="3872196"/>
                <a:ext cx="3688629" cy="263808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Georgia" panose="02040502050405020303" pitchFamily="18" charset="0"/>
                </a:endParaRPr>
              </a:p>
            </p:txBody>
          </p:sp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04C77BCF-50C2-D777-57F0-59F231E5DF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0142" y="3872196"/>
                <a:ext cx="2959598" cy="832387"/>
              </a:xfrm>
              <a:prstGeom prst="rect">
                <a:avLst/>
              </a:prstGeom>
            </p:spPr>
          </p:pic>
          <p:pic>
            <p:nvPicPr>
              <p:cNvPr id="18" name="図 17">
                <a:extLst>
                  <a:ext uri="{FF2B5EF4-FFF2-40B4-BE49-F238E27FC236}">
                    <a16:creationId xmlns:a16="http://schemas.microsoft.com/office/drawing/2014/main" id="{D02B801D-701A-F722-18E1-A506399398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46672" y="5121689"/>
                <a:ext cx="1923738" cy="1350316"/>
              </a:xfrm>
              <a:prstGeom prst="rect">
                <a:avLst/>
              </a:prstGeom>
            </p:spPr>
          </p:pic>
          <p:pic>
            <p:nvPicPr>
              <p:cNvPr id="19" name="図 18">
                <a:extLst>
                  <a:ext uri="{FF2B5EF4-FFF2-40B4-BE49-F238E27FC236}">
                    <a16:creationId xmlns:a16="http://schemas.microsoft.com/office/drawing/2014/main" id="{476CA7BB-5E81-F1B9-9BC1-6718820F3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01905" y="4831806"/>
                <a:ext cx="2531179" cy="224589"/>
              </a:xfrm>
              <a:prstGeom prst="rect">
                <a:avLst/>
              </a:prstGeom>
            </p:spPr>
          </p:pic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A9A28F8-02B7-A4C6-C00A-3081F74E7A8E}"/>
                </a:ext>
              </a:extLst>
            </p:cNvPr>
            <p:cNvSpPr txBox="1"/>
            <p:nvPr/>
          </p:nvSpPr>
          <p:spPr>
            <a:xfrm>
              <a:off x="7777880" y="5609213"/>
              <a:ext cx="9547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For </a:t>
              </a:r>
              <a:r>
                <a:rPr kumimoji="1" lang="en-US" altLang="ja-JP" sz="1400" i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B &gt; A</a:t>
              </a:r>
              <a:endParaRPr kumimoji="1" lang="ja-JP" altLang="en-US" sz="1400" i="1">
                <a:latin typeface="Georgia" panose="02040502050405020303" pitchFamily="18" charset="0"/>
              </a:endParaRPr>
            </a:p>
          </p:txBody>
        </p:sp>
      </p:grp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CFF687-0352-DF87-3D76-FC5B50749912}"/>
              </a:ext>
            </a:extLst>
          </p:cNvPr>
          <p:cNvSpPr txBox="1"/>
          <p:nvPr/>
        </p:nvSpPr>
        <p:spPr>
          <a:xfrm>
            <a:off x="5110022" y="1189820"/>
            <a:ext cx="392124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Asymptotic behaviors: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Stability</a:t>
            </a:r>
          </a:p>
          <a:p>
            <a:pPr lvl="1"/>
            <a:r>
              <a:rPr kumimoji="1" lang="en-US" altLang="ja-JP" sz="18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 Flavor equipartition</a:t>
            </a:r>
            <a:endParaRPr kumimoji="1" lang="en-US" altLang="ja-JP" b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lvl="1"/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 (Disappearance of crossing)</a:t>
            </a:r>
          </a:p>
          <a:p>
            <a:pPr marL="342900" indent="-342900">
              <a:buFont typeface="+mj-lt"/>
              <a:buAutoNum type="arabicPeriod"/>
            </a:pP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Conservation laws</a:t>
            </a:r>
            <a:endParaRPr kumimoji="1" lang="en-US" altLang="ja-JP" sz="1600" b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lvl="1"/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 (Periodic boundary)</a:t>
            </a:r>
          </a:p>
        </p:txBody>
      </p:sp>
      <p:sp>
        <p:nvSpPr>
          <p:cNvPr id="7" name="右矢印 6">
            <a:extLst>
              <a:ext uri="{FF2B5EF4-FFF2-40B4-BE49-F238E27FC236}">
                <a16:creationId xmlns:a16="http://schemas.microsoft.com/office/drawing/2014/main" id="{68B0BC47-4618-EEF4-8FAF-2CF0D9FD2701}"/>
              </a:ext>
            </a:extLst>
          </p:cNvPr>
          <p:cNvSpPr/>
          <p:nvPr/>
        </p:nvSpPr>
        <p:spPr>
          <a:xfrm rot="5400000">
            <a:off x="6366650" y="3226474"/>
            <a:ext cx="911219" cy="19040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F796D57-97BD-CE57-E12F-0EAFD1AACA08}"/>
              </a:ext>
            </a:extLst>
          </p:cNvPr>
          <p:cNvSpPr txBox="1"/>
          <p:nvPr/>
        </p:nvSpPr>
        <p:spPr>
          <a:xfrm>
            <a:off x="6975301" y="3103990"/>
            <a:ext cx="15071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00" dirty="0">
                <a:latin typeface="Georgia" panose="02040502050405020303" pitchFamily="18" charset="0"/>
                <a:ea typeface="Palatino" pitchFamily="2" charset="0"/>
              </a:rPr>
              <a:t>Simplest model</a:t>
            </a:r>
            <a:endParaRPr kumimoji="1" lang="ja-JP" altLang="en-US" sz="1500">
              <a:latin typeface="Georgia" panose="02040502050405020303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DE9F315-1E40-6F35-4823-7671CDEE9A1B}"/>
              </a:ext>
            </a:extLst>
          </p:cNvPr>
          <p:cNvSpPr txBox="1"/>
          <p:nvPr/>
        </p:nvSpPr>
        <p:spPr>
          <a:xfrm>
            <a:off x="-1216" y="6514114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&amp;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‘23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157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5101F67-BE73-C8AC-002B-9E7E041F3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8AF465E2-E5A7-38D8-0259-8F842B09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Collisions in Quantum Regime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09A8F9C-36BB-22BA-B62C-16C8B72C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836CF5-23E7-3C47-949F-61C1D0C58907}"/>
              </a:ext>
            </a:extLst>
          </p:cNvPr>
          <p:cNvSpPr txBox="1"/>
          <p:nvPr/>
        </p:nvSpPr>
        <p:spPr>
          <a:xfrm>
            <a:off x="199089" y="1223736"/>
            <a:ext cx="699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e.g., Emission &amp; Absorption processes are matrix-formed: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93B6BB13-3F90-55A6-6575-2ABCBEC7B135}"/>
              </a:ext>
            </a:extLst>
          </p:cNvPr>
          <p:cNvGrpSpPr/>
          <p:nvPr/>
        </p:nvGrpSpPr>
        <p:grpSpPr>
          <a:xfrm>
            <a:off x="3137740" y="2812455"/>
            <a:ext cx="5511781" cy="1189248"/>
            <a:chOff x="3632219" y="2495005"/>
            <a:chExt cx="5511781" cy="1189248"/>
          </a:xfrm>
        </p:grpSpPr>
        <p:cxnSp>
          <p:nvCxnSpPr>
            <p:cNvPr id="14" name="直線矢印コネクタ 13">
              <a:extLst>
                <a:ext uri="{FF2B5EF4-FFF2-40B4-BE49-F238E27FC236}">
                  <a16:creationId xmlns:a16="http://schemas.microsoft.com/office/drawing/2014/main" id="{850AE888-07AE-59BD-C7EF-BF52C2669F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88026" y="2495005"/>
              <a:ext cx="372489" cy="54291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A784AAA9-80AD-2A06-FF8D-1BD6C935E4D3}"/>
                </a:ext>
              </a:extLst>
            </p:cNvPr>
            <p:cNvSpPr txBox="1"/>
            <p:nvPr/>
          </p:nvSpPr>
          <p:spPr>
            <a:xfrm>
              <a:off x="3632219" y="3037922"/>
              <a:ext cx="55117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b="1" dirty="0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</a:rPr>
                <a:t>Quantum contributions (off-diagonal parts)</a:t>
              </a:r>
            </a:p>
            <a:p>
              <a:r>
                <a:rPr kumimoji="1" lang="ja-JP" altLang="en-US" b="1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</a:rPr>
                <a:t>・</a:t>
              </a:r>
              <a:r>
                <a:rPr kumimoji="1" lang="en-US" altLang="ja-JP" b="1" dirty="0">
                  <a:solidFill>
                    <a:srgbClr val="FF0000"/>
                  </a:solidFill>
                  <a:latin typeface="Georgia" panose="02040502050405020303" pitchFamily="18" charset="0"/>
                  <a:ea typeface="Palatino" pitchFamily="2" charset="0"/>
                </a:rPr>
                <a:t>Flavor-decohering collisions</a:t>
              </a:r>
              <a:endParaRPr kumimoji="1" lang="ja-JP" altLang="en-US" b="1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26" name="図 25">
            <a:extLst>
              <a:ext uri="{FF2B5EF4-FFF2-40B4-BE49-F238E27FC236}">
                <a16:creationId xmlns:a16="http://schemas.microsoft.com/office/drawing/2014/main" id="{28D52FEB-11BE-CBF6-7F6E-0543C4179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631" y="3835312"/>
            <a:ext cx="1723544" cy="36933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BA4A81A-7F32-7631-6FD2-6F787057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74" y="1934367"/>
            <a:ext cx="7772400" cy="778124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D724F308-5F37-11CA-C1E4-3ACE813DBD6F}"/>
              </a:ext>
            </a:extLst>
          </p:cNvPr>
          <p:cNvGrpSpPr/>
          <p:nvPr/>
        </p:nvGrpSpPr>
        <p:grpSpPr>
          <a:xfrm>
            <a:off x="0" y="2343541"/>
            <a:ext cx="6997631" cy="3630255"/>
            <a:chOff x="1160021" y="978153"/>
            <a:chExt cx="6997631" cy="3630255"/>
          </a:xfrm>
        </p:grpSpPr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06F3943-1087-5564-F57F-A46495FAAA8E}"/>
                </a:ext>
              </a:extLst>
            </p:cNvPr>
            <p:cNvSpPr txBox="1"/>
            <p:nvPr/>
          </p:nvSpPr>
          <p:spPr>
            <a:xfrm>
              <a:off x="1160021" y="3962077"/>
              <a:ext cx="699763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>
                  <a:solidFill>
                    <a:schemeClr val="accent3">
                      <a:lumMod val="75000"/>
                    </a:schemeClr>
                  </a:solidFill>
                  <a:latin typeface="Georgia" panose="02040502050405020303" pitchFamily="18" charset="0"/>
                  <a:ea typeface="Palatino" pitchFamily="2" charset="0"/>
                </a:rPr>
                <a:t>Classical collisions (diagonal parts)</a:t>
              </a:r>
            </a:p>
            <a:p>
              <a:r>
                <a:rPr kumimoji="1" lang="ja-JP" altLang="en-US">
                  <a:solidFill>
                    <a:schemeClr val="accent3">
                      <a:lumMod val="75000"/>
                    </a:schemeClr>
                  </a:solidFill>
                  <a:latin typeface="Georgia" panose="02040502050405020303" pitchFamily="18" charset="0"/>
                  <a:ea typeface="Palatino" pitchFamily="2" charset="0"/>
                </a:rPr>
                <a:t>・</a:t>
              </a:r>
              <a:r>
                <a:rPr kumimoji="1" lang="en-US" altLang="ja-JP" dirty="0">
                  <a:solidFill>
                    <a:schemeClr val="accent3">
                      <a:lumMod val="75000"/>
                    </a:schemeClr>
                  </a:solidFill>
                  <a:latin typeface="Georgia" panose="02040502050405020303" pitchFamily="18" charset="0"/>
                </a:rPr>
                <a:t>Changing the numbers/momenta of (anti-)neutrinos</a:t>
              </a:r>
              <a:r>
                <a:rPr kumimoji="1" lang="en-US" altLang="ja-JP" dirty="0">
                  <a:solidFill>
                    <a:schemeClr val="accent3">
                      <a:lumMod val="75000"/>
                    </a:schemeClr>
                  </a:solidFill>
                  <a:latin typeface="Georgia" panose="02040502050405020303" pitchFamily="18" charset="0"/>
                  <a:ea typeface="Palatino" pitchFamily="2" charset="0"/>
                </a:rPr>
                <a:t>.</a:t>
              </a:r>
              <a:endParaRPr kumimoji="1" lang="ja-JP" altLang="en-US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DF0D7EC9-A954-C65A-E6D5-F71091D5A0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7754" y="978153"/>
              <a:ext cx="1213697" cy="2943699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3710753-69D9-A4ED-5B18-92554CEC711B}"/>
              </a:ext>
            </a:extLst>
          </p:cNvPr>
          <p:cNvSpPr txBox="1"/>
          <p:nvPr/>
        </p:nvSpPr>
        <p:spPr>
          <a:xfrm>
            <a:off x="3137740" y="4474566"/>
            <a:ext cx="58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</a:rPr>
              <a:t>Collisional Flavor Instability (CFI) 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is triggered.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1D6DEE6-18B6-E858-69C3-DD53E50FC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DD8329B-7348-91C6-98AA-2259F726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Collisional Flavor Instability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4EE94A1-B12C-4B89-856C-E705E8E8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88CF5B-D74A-8E16-5B91-0A08AFB2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051171"/>
            <a:ext cx="4991100" cy="4699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26A79B5-4A5A-437E-E992-CEC5292E461C}"/>
              </a:ext>
            </a:extLst>
          </p:cNvPr>
          <p:cNvSpPr txBox="1"/>
          <p:nvPr/>
        </p:nvSpPr>
        <p:spPr>
          <a:xfrm>
            <a:off x="376790" y="1964417"/>
            <a:ext cx="3339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Self-interactions: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50EB1F0B-E4A5-3AE3-8509-2BEEEC86F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655" y="1856210"/>
            <a:ext cx="4211840" cy="635750"/>
          </a:xfrm>
          <a:prstGeom prst="rect">
            <a:avLst/>
          </a:prstGeom>
        </p:spPr>
      </p:pic>
      <p:sp>
        <p:nvSpPr>
          <p:cNvPr id="2" name="フレーム 1">
            <a:extLst>
              <a:ext uri="{FF2B5EF4-FFF2-40B4-BE49-F238E27FC236}">
                <a16:creationId xmlns:a16="http://schemas.microsoft.com/office/drawing/2014/main" id="{E9FECA3C-7DDD-EB92-4F9C-686D238C156F}"/>
              </a:ext>
            </a:extLst>
          </p:cNvPr>
          <p:cNvSpPr/>
          <p:nvPr/>
        </p:nvSpPr>
        <p:spPr>
          <a:xfrm>
            <a:off x="7505205" y="1856211"/>
            <a:ext cx="831273" cy="635750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36642C6-D590-F3C0-3FA3-6813E505B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854" y="3400961"/>
            <a:ext cx="3859810" cy="420375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09DDAD7-4DDE-5AE8-5339-67459E56E2CB}"/>
              </a:ext>
            </a:extLst>
          </p:cNvPr>
          <p:cNvCxnSpPr>
            <a:cxnSpLocks/>
          </p:cNvCxnSpPr>
          <p:nvPr/>
        </p:nvCxnSpPr>
        <p:spPr>
          <a:xfrm flipV="1">
            <a:off x="7010400" y="2574318"/>
            <a:ext cx="687447" cy="63551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フレーム 12">
            <a:extLst>
              <a:ext uri="{FF2B5EF4-FFF2-40B4-BE49-F238E27FC236}">
                <a16:creationId xmlns:a16="http://schemas.microsoft.com/office/drawing/2014/main" id="{2902A0D1-5FE4-FCFC-4EA3-9A708D952769}"/>
              </a:ext>
            </a:extLst>
          </p:cNvPr>
          <p:cNvSpPr/>
          <p:nvPr/>
        </p:nvSpPr>
        <p:spPr>
          <a:xfrm>
            <a:off x="7505205" y="3294897"/>
            <a:ext cx="1280984" cy="635750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1D5D32-2F8F-BB92-31D3-A7F5BFA71703}"/>
              </a:ext>
            </a:extLst>
          </p:cNvPr>
          <p:cNvSpPr txBox="1"/>
          <p:nvPr/>
        </p:nvSpPr>
        <p:spPr>
          <a:xfrm>
            <a:off x="346103" y="4176470"/>
            <a:ext cx="8849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  <a:sym typeface="Wingdings" pitchFamily="2" charset="2"/>
              </a:rPr>
              <a:t>When the entire system has </a:t>
            </a:r>
            <a:r>
              <a:rPr kumimoji="1" lang="en-US" altLang="ja-JP" sz="20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  <a:sym typeface="Wingdings" pitchFamily="2" charset="2"/>
              </a:rPr>
              <a:t>the disparity in collision rates </a:t>
            </a: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  <a:sym typeface="Wingdings" pitchFamily="2" charset="2"/>
              </a:rPr>
              <a:t>between neutrinos and antineutrinos, flavor instability can appear.</a:t>
            </a:r>
            <a:endParaRPr kumimoji="1" lang="en-US" altLang="ja-JP" sz="1600" dirty="0">
              <a:latin typeface="Palatino" pitchFamily="2" charset="0"/>
              <a:ea typeface="Palatino" pitchFamily="2" charset="0"/>
              <a:cs typeface="ヒラギノ角ゴ Pro W3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132F802-524E-C9FE-6EE8-A368B4967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103" y="4987596"/>
            <a:ext cx="8451793" cy="86463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F1BB520-3F3C-5484-7131-974CBF8DCE41}"/>
              </a:ext>
            </a:extLst>
          </p:cNvPr>
          <p:cNvSpPr txBox="1"/>
          <p:nvPr/>
        </p:nvSpPr>
        <p:spPr>
          <a:xfrm>
            <a:off x="4869854" y="5962309"/>
            <a:ext cx="4274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à"/>
            </a:pP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  <a:sym typeface="Wingdings" pitchFamily="2" charset="2"/>
              </a:rPr>
              <a:t>Flavor correlation can grow!!</a:t>
            </a:r>
          </a:p>
          <a:p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  <a:sym typeface="Wingdings" pitchFamily="2" charset="2"/>
              </a:rPr>
              <a:t>	(But relatively slower)</a:t>
            </a:r>
            <a:endParaRPr kumimoji="1" lang="en-US" altLang="ja-JP" sz="1600" dirty="0">
              <a:latin typeface="Palatino" pitchFamily="2" charset="0"/>
              <a:ea typeface="Palatino" pitchFamily="2" charset="0"/>
              <a:cs typeface="ヒラギノ角ゴ Pro W3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225BE7E-E37A-4DF5-721C-D7AF81F3A739}"/>
              </a:ext>
            </a:extLst>
          </p:cNvPr>
          <p:cNvCxnSpPr>
            <a:cxnSpLocks/>
          </p:cNvCxnSpPr>
          <p:nvPr/>
        </p:nvCxnSpPr>
        <p:spPr>
          <a:xfrm>
            <a:off x="5672442" y="2517197"/>
            <a:ext cx="82460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67B2E8-8FE5-8D49-F453-E2CE659880DA}"/>
              </a:ext>
            </a:extLst>
          </p:cNvPr>
          <p:cNvSpPr txBox="1"/>
          <p:nvPr/>
        </p:nvSpPr>
        <p:spPr>
          <a:xfrm>
            <a:off x="5361433" y="2558969"/>
            <a:ext cx="1446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4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Couplings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B12A83D-942E-5C61-DB39-918C020E0AF7}"/>
              </a:ext>
            </a:extLst>
          </p:cNvPr>
          <p:cNvCxnSpPr>
            <a:cxnSpLocks/>
          </p:cNvCxnSpPr>
          <p:nvPr/>
        </p:nvCxnSpPr>
        <p:spPr>
          <a:xfrm>
            <a:off x="6244389" y="5701555"/>
            <a:ext cx="2646948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093C4EA-8A3A-A29F-847C-25205E7012D1}"/>
              </a:ext>
            </a:extLst>
          </p:cNvPr>
          <p:cNvSpPr txBox="1"/>
          <p:nvPr/>
        </p:nvSpPr>
        <p:spPr>
          <a:xfrm>
            <a:off x="7722239" y="4580649"/>
            <a:ext cx="12284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b="1" i="1" dirty="0">
                <a:latin typeface="Palatino" pitchFamily="2" charset="0"/>
                <a:ea typeface="Palatino" pitchFamily="2" charset="0"/>
                <a:cs typeface="ヒラギノ角ゴ Pro W3"/>
              </a:rPr>
              <a:t>Johns PRL ’23</a:t>
            </a:r>
            <a:endParaRPr kumimoji="1" lang="ja-JP" altLang="en-US" sz="1300" b="1" i="1">
              <a:latin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174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C3E1355-40BB-7F5F-88C1-F083F60EE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3C378A5-0061-A791-2E6D-071388844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err="1"/>
              <a:t>Collisionally</a:t>
            </a:r>
            <a:r>
              <a:rPr kumimoji="1" lang="en-US" altLang="ja-JP" b="1" dirty="0"/>
              <a:t> Unstable Modes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883E438-1212-5459-F7A5-580232F99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6B0FA8A-63B3-3EEA-51E8-1453C8889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557" y="970642"/>
            <a:ext cx="5598886" cy="4084433"/>
          </a:xfrm>
          <a:prstGeom prst="rect">
            <a:avLst/>
          </a:prstGeom>
        </p:spPr>
      </p:pic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9A2A098-A08B-CCB9-D3BD-025D13DC2ECA}"/>
              </a:ext>
            </a:extLst>
          </p:cNvPr>
          <p:cNvGrpSpPr/>
          <p:nvPr/>
        </p:nvGrpSpPr>
        <p:grpSpPr>
          <a:xfrm>
            <a:off x="6807787" y="5064358"/>
            <a:ext cx="2128706" cy="1061184"/>
            <a:chOff x="7112390" y="4978669"/>
            <a:chExt cx="1824103" cy="909336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A98924CE-185A-5B1B-7522-0E1C12AEF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2390" y="4978669"/>
              <a:ext cx="1824103" cy="475853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9C4FFF1A-0831-0885-B789-1A282A370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56840" y="5412152"/>
              <a:ext cx="1713071" cy="475853"/>
            </a:xfrm>
            <a:prstGeom prst="rect">
              <a:avLst/>
            </a:prstGeom>
          </p:spPr>
        </p:pic>
      </p:grp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F95C584D-87D9-AC33-2AE9-55C3343201C9}"/>
              </a:ext>
            </a:extLst>
          </p:cNvPr>
          <p:cNvCxnSpPr>
            <a:cxnSpLocks/>
          </p:cNvCxnSpPr>
          <p:nvPr/>
        </p:nvCxnSpPr>
        <p:spPr>
          <a:xfrm flipH="1">
            <a:off x="4430352" y="5482235"/>
            <a:ext cx="446154" cy="37159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91E6DD6-DD5B-52C6-7E21-00EB0C165F91}"/>
              </a:ext>
            </a:extLst>
          </p:cNvPr>
          <p:cNvSpPr txBox="1"/>
          <p:nvPr/>
        </p:nvSpPr>
        <p:spPr>
          <a:xfrm>
            <a:off x="4874736" y="5320652"/>
            <a:ext cx="10974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6"/>
                </a:solidFill>
                <a:latin typeface="Palatino" pitchFamily="2" charset="0"/>
                <a:ea typeface="Palatino" pitchFamily="2" charset="0"/>
              </a:rPr>
              <a:t>plus mode</a:t>
            </a:r>
            <a:endParaRPr kumimoji="1" lang="ja-JP" altLang="en-US" sz="1500" b="1">
              <a:solidFill>
                <a:schemeClr val="accent6"/>
              </a:solidFill>
              <a:latin typeface="Palatino" pitchFamily="2" charset="0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D427D5C-3381-2A55-DE66-36958D773786}"/>
              </a:ext>
            </a:extLst>
          </p:cNvPr>
          <p:cNvCxnSpPr>
            <a:cxnSpLocks/>
          </p:cNvCxnSpPr>
          <p:nvPr/>
        </p:nvCxnSpPr>
        <p:spPr>
          <a:xfrm flipH="1" flipV="1">
            <a:off x="4430352" y="6290712"/>
            <a:ext cx="446154" cy="319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28C135A-5393-C792-C43D-24C3C9BCA995}"/>
              </a:ext>
            </a:extLst>
          </p:cNvPr>
          <p:cNvSpPr txBox="1"/>
          <p:nvPr/>
        </p:nvSpPr>
        <p:spPr>
          <a:xfrm>
            <a:off x="4874736" y="6449020"/>
            <a:ext cx="13083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minus mode</a:t>
            </a:r>
            <a:endParaRPr kumimoji="1" lang="ja-JP" altLang="en-US" sz="1500" b="1">
              <a:solidFill>
                <a:srgbClr val="FF0000"/>
              </a:solidFill>
              <a:latin typeface="Palatino" pitchFamily="2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2562FE2-BA60-B480-94B2-8B1085C7069A}"/>
              </a:ext>
            </a:extLst>
          </p:cNvPr>
          <p:cNvSpPr txBox="1"/>
          <p:nvPr/>
        </p:nvSpPr>
        <p:spPr>
          <a:xfrm rot="2301193">
            <a:off x="2437940" y="1913664"/>
            <a:ext cx="1483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6"/>
                </a:solidFill>
                <a:latin typeface="Palatino" pitchFamily="2" charset="0"/>
                <a:ea typeface="Palatino" pitchFamily="2" charset="0"/>
              </a:rPr>
              <a:t>plus mode</a:t>
            </a:r>
            <a:endParaRPr kumimoji="1" lang="ja-JP" altLang="en-US" b="1">
              <a:solidFill>
                <a:schemeClr val="accent6"/>
              </a:solidFill>
              <a:latin typeface="Palatino" pitchFamily="2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F32BBE3-B5A4-1234-C967-01A47A046A9A}"/>
              </a:ext>
            </a:extLst>
          </p:cNvPr>
          <p:cNvSpPr txBox="1"/>
          <p:nvPr/>
        </p:nvSpPr>
        <p:spPr>
          <a:xfrm rot="19746514">
            <a:off x="4885533" y="1527891"/>
            <a:ext cx="169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minus mode</a:t>
            </a:r>
            <a:endParaRPr kumimoji="1" lang="ja-JP" altLang="en-US" b="1">
              <a:solidFill>
                <a:srgbClr val="FF0000"/>
              </a:solidFill>
              <a:latin typeface="Palatino" pitchFamily="2" charset="0"/>
            </a:endParaRPr>
          </a:p>
        </p:txBody>
      </p:sp>
      <p:sp>
        <p:nvSpPr>
          <p:cNvPr id="28" name="曲折矢印 27">
            <a:extLst>
              <a:ext uri="{FF2B5EF4-FFF2-40B4-BE49-F238E27FC236}">
                <a16:creationId xmlns:a16="http://schemas.microsoft.com/office/drawing/2014/main" id="{03E4FB8E-10A9-FD4A-6AF1-56EB9C83DF8B}"/>
              </a:ext>
            </a:extLst>
          </p:cNvPr>
          <p:cNvSpPr/>
          <p:nvPr/>
        </p:nvSpPr>
        <p:spPr>
          <a:xfrm flipV="1">
            <a:off x="1496613" y="5720160"/>
            <a:ext cx="792843" cy="448464"/>
          </a:xfrm>
          <a:prstGeom prst="bentArrow">
            <a:avLst>
              <a:gd name="adj1" fmla="val 15291"/>
              <a:gd name="adj2" fmla="val 18932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9" name="右矢印 28">
            <a:extLst>
              <a:ext uri="{FF2B5EF4-FFF2-40B4-BE49-F238E27FC236}">
                <a16:creationId xmlns:a16="http://schemas.microsoft.com/office/drawing/2014/main" id="{84ABF217-4690-ECC0-F614-E4ED13751E25}"/>
              </a:ext>
            </a:extLst>
          </p:cNvPr>
          <p:cNvSpPr/>
          <p:nvPr/>
        </p:nvSpPr>
        <p:spPr>
          <a:xfrm>
            <a:off x="4099499" y="1695909"/>
            <a:ext cx="775237" cy="127162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4EA86F3E-5E92-F823-28F7-99B776EE161E}"/>
              </a:ext>
            </a:extLst>
          </p:cNvPr>
          <p:cNvSpPr/>
          <p:nvPr/>
        </p:nvSpPr>
        <p:spPr>
          <a:xfrm rot="10800000">
            <a:off x="3116800" y="1435926"/>
            <a:ext cx="775237" cy="12716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3B99E1CA-9DDD-188F-6B18-B9A679FFA4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077" y="771873"/>
            <a:ext cx="1343585" cy="26871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1C67B253-BFA8-2C7E-CD1A-20406C8A7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025" y="771873"/>
            <a:ext cx="1343585" cy="268717"/>
          </a:xfrm>
          <a:prstGeom prst="rect">
            <a:avLst/>
          </a:prstGeom>
        </p:spPr>
      </p:pic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8E4D874A-CF0C-A753-B2B0-80678BDE8184}"/>
              </a:ext>
            </a:extLst>
          </p:cNvPr>
          <p:cNvCxnSpPr>
            <a:cxnSpLocks/>
          </p:cNvCxnSpPr>
          <p:nvPr/>
        </p:nvCxnSpPr>
        <p:spPr>
          <a:xfrm>
            <a:off x="3973285" y="613565"/>
            <a:ext cx="0" cy="3914892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図 37">
            <a:extLst>
              <a:ext uri="{FF2B5EF4-FFF2-40B4-BE49-F238E27FC236}">
                <a16:creationId xmlns:a16="http://schemas.microsoft.com/office/drawing/2014/main" id="{DE327FD6-3BB9-4495-DD21-A79B298491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846" y="4402104"/>
            <a:ext cx="1236318" cy="2455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8FACA5D-149E-F82A-CC86-ADB7BF3AB754}"/>
              </a:ext>
            </a:extLst>
          </p:cNvPr>
          <p:cNvSpPr txBox="1"/>
          <p:nvPr/>
        </p:nvSpPr>
        <p:spPr>
          <a:xfrm>
            <a:off x="76592" y="64928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 arXiv:</a:t>
            </a:r>
            <a:r>
              <a:rPr lang="en-US" altLang="ja-JP" sz="14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Palatino"/>
              </a:rPr>
              <a:t>2502.09260</a:t>
            </a:r>
            <a:endParaRPr kumimoji="1" lang="ja-JP" altLang="en-US" sz="1400" b="1" i="1">
              <a:latin typeface="Palatino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E235FC-E7E4-A549-05C0-22FE59EB4358}"/>
              </a:ext>
            </a:extLst>
          </p:cNvPr>
          <p:cNvSpPr txBox="1"/>
          <p:nvPr/>
        </p:nvSpPr>
        <p:spPr>
          <a:xfrm rot="16200000">
            <a:off x="644528" y="2518854"/>
            <a:ext cx="1697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Palatino" pitchFamily="2" charset="0"/>
                <a:ea typeface="Palatino" pitchFamily="2" charset="0"/>
              </a:rPr>
              <a:t>Growth rate</a:t>
            </a:r>
            <a:endParaRPr kumimoji="1" lang="ja-JP" altLang="en-US" b="1">
              <a:latin typeface="Palatino" pitchFamily="2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31F3C7C-3287-0B14-502A-E385040AC5F1}"/>
              </a:ext>
            </a:extLst>
          </p:cNvPr>
          <p:cNvSpPr txBox="1"/>
          <p:nvPr/>
        </p:nvSpPr>
        <p:spPr>
          <a:xfrm>
            <a:off x="0" y="4823944"/>
            <a:ext cx="26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In linear stability analysis</a:t>
            </a:r>
            <a:endParaRPr kumimoji="1" lang="ja-JP" altLang="en-US" sz="1400">
              <a:latin typeface="Palatino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2AC47EB-3C41-4C35-3C37-28DB0F0C4B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2869" y="5706556"/>
            <a:ext cx="3820726" cy="74363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8A9FB24-7A53-9837-20FA-A6990BBDE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07" y="5185211"/>
            <a:ext cx="2771788" cy="38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79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2F639A6-2C42-ABC6-2D0A-59B3D7DD3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B9CBCEB5-EFD8-3B7C-F955-B3E6B6E64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Eigenvector of Unstable Modes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86401AD-7517-7AE6-2429-2EFCE847C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A28407-05A9-B919-E9A2-ABE1BDFCA5A5}"/>
              </a:ext>
            </a:extLst>
          </p:cNvPr>
          <p:cNvSpPr txBox="1"/>
          <p:nvPr/>
        </p:nvSpPr>
        <p:spPr>
          <a:xfrm>
            <a:off x="76592" y="64928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 arXiv:</a:t>
            </a:r>
            <a:r>
              <a:rPr lang="en-US" altLang="ja-JP" sz="14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Palatino"/>
              </a:rPr>
              <a:t>2502.09260</a:t>
            </a:r>
            <a:endParaRPr kumimoji="1" lang="ja-JP" altLang="en-US" sz="1400" b="1" i="1">
              <a:latin typeface="Palatino" pitchFamily="2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EE26E3-BE94-314A-CCA4-0DD97A43E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290079"/>
            <a:ext cx="3898900" cy="54610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7883C1C-E575-C825-D2CC-1855F400AF5B}"/>
              </a:ext>
            </a:extLst>
          </p:cNvPr>
          <p:cNvSpPr txBox="1"/>
          <p:nvPr/>
        </p:nvSpPr>
        <p:spPr>
          <a:xfrm>
            <a:off x="488269" y="844642"/>
            <a:ext cx="8013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Plane-wave ansatz in linear stability analysis:</a:t>
            </a:r>
          </a:p>
        </p:txBody>
      </p:sp>
      <p:sp>
        <p:nvSpPr>
          <p:cNvPr id="11" name="フレーム 10">
            <a:extLst>
              <a:ext uri="{FF2B5EF4-FFF2-40B4-BE49-F238E27FC236}">
                <a16:creationId xmlns:a16="http://schemas.microsoft.com/office/drawing/2014/main" id="{F04CA059-F62E-8E51-81AB-1779828BD89C}"/>
              </a:ext>
            </a:extLst>
          </p:cNvPr>
          <p:cNvSpPr/>
          <p:nvPr/>
        </p:nvSpPr>
        <p:spPr>
          <a:xfrm>
            <a:off x="3740727" y="1200428"/>
            <a:ext cx="831273" cy="764295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FCEF07F-7F7A-8E14-8710-4000EB77D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701" y="2016592"/>
            <a:ext cx="4972002" cy="94704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C2DDB5C5-2D0A-0FE6-4881-B87E472F0512}"/>
              </a:ext>
            </a:extLst>
          </p:cNvPr>
          <p:cNvGrpSpPr/>
          <p:nvPr/>
        </p:nvGrpSpPr>
        <p:grpSpPr>
          <a:xfrm>
            <a:off x="3740727" y="3032219"/>
            <a:ext cx="5061857" cy="3770777"/>
            <a:chOff x="3740727" y="3032219"/>
            <a:chExt cx="5061857" cy="377077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5D8B7BE-DDEB-D9FC-623B-6A031636C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0727" y="3032219"/>
              <a:ext cx="5061857" cy="3770777"/>
            </a:xfrm>
            <a:prstGeom prst="rect">
              <a:avLst/>
            </a:prstGeom>
          </p:spPr>
        </p:pic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64D7215E-F0C4-CCB3-6385-4AECF255507C}"/>
                </a:ext>
              </a:extLst>
            </p:cNvPr>
            <p:cNvCxnSpPr>
              <a:cxnSpLocks/>
            </p:cNvCxnSpPr>
            <p:nvPr/>
          </p:nvCxnSpPr>
          <p:spPr>
            <a:xfrm>
              <a:off x="6507475" y="3596125"/>
              <a:ext cx="10058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5D205FD-2839-4AB0-F829-7E576E4E42D4}"/>
                </a:ext>
              </a:extLst>
            </p:cNvPr>
            <p:cNvSpPr txBox="1"/>
            <p:nvPr/>
          </p:nvSpPr>
          <p:spPr>
            <a:xfrm rot="32374">
              <a:off x="6378721" y="3785352"/>
              <a:ext cx="143729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  <a:cs typeface="ヒラギノ角ゴ Pro W3"/>
                </a:rPr>
                <a:t>Iso-energetic</a:t>
              </a:r>
              <a:endParaRPr kumimoji="1" lang="ja-JP" altLang="en-US" sz="1500" b="1">
                <a:latin typeface="Palatino" pitchFamily="2" charset="0"/>
              </a:endParaRPr>
            </a:p>
          </p:txBody>
        </p: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CBFA54CA-0428-D8FE-96F7-476B03C89C66}"/>
                </a:ext>
              </a:extLst>
            </p:cNvPr>
            <p:cNvCxnSpPr>
              <a:cxnSpLocks/>
            </p:cNvCxnSpPr>
            <p:nvPr/>
          </p:nvCxnSpPr>
          <p:spPr>
            <a:xfrm>
              <a:off x="5126404" y="4413102"/>
              <a:ext cx="909411" cy="1015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2F91C542-BDFC-062D-9ABA-CC16F49FFDB9}"/>
                </a:ext>
              </a:extLst>
            </p:cNvPr>
            <p:cNvSpPr txBox="1"/>
            <p:nvPr/>
          </p:nvSpPr>
          <p:spPr>
            <a:xfrm rot="21504636">
              <a:off x="5739504" y="4606319"/>
              <a:ext cx="14372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  <a:cs typeface="ヒラギノ角ゴ Pro W3"/>
                </a:rPr>
                <a:t>Low-energy</a:t>
              </a:r>
            </a:p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</a:rPr>
                <a:t>Peak</a:t>
              </a:r>
              <a:endParaRPr kumimoji="1" lang="ja-JP" altLang="en-US" sz="1500" b="1">
                <a:latin typeface="Palatino" pitchFamily="2" charset="0"/>
              </a:endParaRPr>
            </a:p>
          </p:txBody>
        </p:sp>
      </p:grp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52596C69-E920-E193-A8C2-A8E9355BA46B}"/>
              </a:ext>
            </a:extLst>
          </p:cNvPr>
          <p:cNvCxnSpPr>
            <a:cxnSpLocks/>
          </p:cNvCxnSpPr>
          <p:nvPr/>
        </p:nvCxnSpPr>
        <p:spPr>
          <a:xfrm flipV="1">
            <a:off x="2210192" y="2016592"/>
            <a:ext cx="1418208" cy="835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E52841A-2DD8-29C4-34BF-8D3B59C02A5C}"/>
              </a:ext>
            </a:extLst>
          </p:cNvPr>
          <p:cNvSpPr txBox="1"/>
          <p:nvPr/>
        </p:nvSpPr>
        <p:spPr>
          <a:xfrm rot="32374">
            <a:off x="923707" y="2864037"/>
            <a:ext cx="260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Palatino" pitchFamily="2" charset="0"/>
                <a:ea typeface="Palatino" pitchFamily="2" charset="0"/>
                <a:cs typeface="ヒラギノ角ゴ Pro W3"/>
              </a:rPr>
              <a:t>Amplitude</a:t>
            </a:r>
          </a:p>
          <a:p>
            <a:r>
              <a:rPr kumimoji="1" lang="en-US" altLang="ja-JP" sz="2000" b="1" dirty="0">
                <a:latin typeface="Palatino" pitchFamily="2" charset="0"/>
                <a:ea typeface="Palatino" pitchFamily="2" charset="0"/>
                <a:cs typeface="ヒラギノ角ゴ Pro W3"/>
              </a:rPr>
              <a:t> = Spectral structure</a:t>
            </a:r>
            <a:endParaRPr kumimoji="1" lang="ja-JP" altLang="en-US" sz="2000" b="1">
              <a:latin typeface="Palatino" pitchFamily="2" charset="0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8499DCD1-A4BC-A838-18DC-5AA28062310B}"/>
              </a:ext>
            </a:extLst>
          </p:cNvPr>
          <p:cNvCxnSpPr>
            <a:cxnSpLocks/>
          </p:cNvCxnSpPr>
          <p:nvPr/>
        </p:nvCxnSpPr>
        <p:spPr>
          <a:xfrm flipH="1">
            <a:off x="6592207" y="1171056"/>
            <a:ext cx="938721" cy="4490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E7FD3F0-B84D-41D0-9033-E54954C37994}"/>
              </a:ext>
            </a:extLst>
          </p:cNvPr>
          <p:cNvSpPr txBox="1"/>
          <p:nvPr/>
        </p:nvSpPr>
        <p:spPr>
          <a:xfrm rot="32374">
            <a:off x="7540386" y="736642"/>
            <a:ext cx="1558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Palatino" pitchFamily="2" charset="0"/>
                <a:ea typeface="Palatino" pitchFamily="2" charset="0"/>
                <a:cs typeface="ヒラギノ角ゴ Pro W3"/>
              </a:rPr>
              <a:t>Grows</a:t>
            </a:r>
          </a:p>
          <a:p>
            <a:r>
              <a:rPr kumimoji="1" lang="en-US" altLang="ja-JP" b="1" dirty="0">
                <a:latin typeface="Palatino" pitchFamily="2" charset="0"/>
                <a:ea typeface="Palatino" pitchFamily="2" charset="0"/>
              </a:rPr>
              <a:t>or Damps</a:t>
            </a:r>
          </a:p>
          <a:p>
            <a:r>
              <a:rPr kumimoji="1" lang="en-US" altLang="ja-JP" b="1" dirty="0">
                <a:latin typeface="Palatino" pitchFamily="2" charset="0"/>
                <a:ea typeface="Palatino" pitchFamily="2" charset="0"/>
              </a:rPr>
              <a:t>or Oscillates</a:t>
            </a:r>
            <a:endParaRPr kumimoji="1" lang="ja-JP" altLang="en-US" b="1">
              <a:latin typeface="Palatino" pitchFamily="2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EBA5A21-BD2B-4E71-417F-6A4AB3920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202" y="3244437"/>
            <a:ext cx="1193673" cy="238735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03378E9-AAE4-6C56-BEFE-785F747B24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9652" y="5495825"/>
            <a:ext cx="1193673" cy="2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9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57C49F6-7055-0ED4-0B1F-8F8EF4A47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3F20616-2BBE-B57E-7280-D71F2AF3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1" y="948602"/>
            <a:ext cx="5513533" cy="5781397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2322DED2-F9B3-6957-5BCD-C8A114D0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Local Simulation of Collisional Instability</a:t>
            </a:r>
            <a:endParaRPr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460BC1C-4CC6-4819-9310-203F9BC8B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4C8E4B4D-0132-68B7-B898-29C7FF33559C}"/>
              </a:ext>
            </a:extLst>
          </p:cNvPr>
          <p:cNvSpPr txBox="1"/>
          <p:nvPr/>
        </p:nvSpPr>
        <p:spPr>
          <a:xfrm>
            <a:off x="5691130" y="4034885"/>
            <a:ext cx="3422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Energy-dependent flavor evolution.</a:t>
            </a:r>
          </a:p>
          <a:p>
            <a:endParaRPr kumimoji="1" lang="en-US" altLang="ja-JP" sz="1600" b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Collision decoheres the system.</a:t>
            </a:r>
          </a:p>
          <a:p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ja-JP" altLang="en-US" sz="1600" b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→</a:t>
            </a:r>
            <a:r>
              <a:rPr kumimoji="1" lang="en-US" altLang="ja-JP" sz="16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Neutrino reaches a steady state.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8E4FB6C-1825-7884-367B-1CFF70AC717E}"/>
              </a:ext>
            </a:extLst>
          </p:cNvPr>
          <p:cNvCxnSpPr>
            <a:cxnSpLocks/>
          </p:cNvCxnSpPr>
          <p:nvPr/>
        </p:nvCxnSpPr>
        <p:spPr>
          <a:xfrm flipV="1">
            <a:off x="787814" y="4156207"/>
            <a:ext cx="701718" cy="385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DF10BF-0787-3665-D3CC-81C180C3F43E}"/>
              </a:ext>
            </a:extLst>
          </p:cNvPr>
          <p:cNvSpPr txBox="1"/>
          <p:nvPr/>
        </p:nvSpPr>
        <p:spPr>
          <a:xfrm rot="19842662">
            <a:off x="515644" y="4450935"/>
            <a:ext cx="172581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Linear growth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C3731DE5-BBBD-571E-76CF-7722635E1554}"/>
              </a:ext>
            </a:extLst>
          </p:cNvPr>
          <p:cNvSpPr/>
          <p:nvPr/>
        </p:nvSpPr>
        <p:spPr>
          <a:xfrm rot="16996717">
            <a:off x="3307977" y="4538654"/>
            <a:ext cx="246265" cy="979496"/>
          </a:xfrm>
          <a:prstGeom prst="down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6705533-647C-46FA-93BD-4901D7785FA6}"/>
              </a:ext>
            </a:extLst>
          </p:cNvPr>
          <p:cNvSpPr txBox="1"/>
          <p:nvPr/>
        </p:nvSpPr>
        <p:spPr>
          <a:xfrm>
            <a:off x="2909988" y="5355400"/>
            <a:ext cx="1818423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Decay</a:t>
            </a:r>
          </a:p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</a:rPr>
              <a:t> = Decoherence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57C5E0-BA17-98C8-4F10-C3DA01B9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749" y="2024827"/>
            <a:ext cx="943711" cy="22855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CECAB8E-6428-2A5F-8738-BC3E10D433C3}"/>
              </a:ext>
            </a:extLst>
          </p:cNvPr>
          <p:cNvSpPr txBox="1"/>
          <p:nvPr/>
        </p:nvSpPr>
        <p:spPr>
          <a:xfrm>
            <a:off x="8020495" y="1249038"/>
            <a:ext cx="11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Twisted</a:t>
            </a:r>
          </a:p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Hierarchy</a:t>
            </a:r>
            <a:endParaRPr kumimoji="1" lang="ja-JP" altLang="en-US" sz="1400" i="1">
              <a:latin typeface="Georgia" panose="02040502050405020303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2A3D27C-FA95-89FD-E1B3-3EC5BF608D0E}"/>
              </a:ext>
            </a:extLst>
          </p:cNvPr>
          <p:cNvGrpSpPr/>
          <p:nvPr/>
        </p:nvGrpSpPr>
        <p:grpSpPr>
          <a:xfrm>
            <a:off x="5691130" y="973287"/>
            <a:ext cx="2270443" cy="1411093"/>
            <a:chOff x="5691130" y="864431"/>
            <a:chExt cx="2270443" cy="1411093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29C59C78-33B9-EB85-D8AD-CCC696BDD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3867" y="1428189"/>
              <a:ext cx="1662664" cy="332534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9031DD9B-2262-CB29-FEE5-C891149E7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4277" y="1049686"/>
              <a:ext cx="1441843" cy="286393"/>
            </a:xfrm>
            <a:prstGeom prst="rect">
              <a:avLst/>
            </a:prstGeom>
          </p:spPr>
        </p:pic>
        <p:sp>
          <p:nvSpPr>
            <p:cNvPr id="14" name="フレーム 13">
              <a:extLst>
                <a:ext uri="{FF2B5EF4-FFF2-40B4-BE49-F238E27FC236}">
                  <a16:creationId xmlns:a16="http://schemas.microsoft.com/office/drawing/2014/main" id="{69EB91E2-B998-731C-289A-63ABE321FD4B}"/>
                </a:ext>
              </a:extLst>
            </p:cNvPr>
            <p:cNvSpPr/>
            <p:nvPr/>
          </p:nvSpPr>
          <p:spPr>
            <a:xfrm>
              <a:off x="5691130" y="864431"/>
              <a:ext cx="2270443" cy="1411093"/>
            </a:xfrm>
            <a:prstGeom prst="frame">
              <a:avLst>
                <a:gd name="adj1" fmla="val 2083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E2B4B5C1-B647-11E6-D1DF-61B771DAD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50566" y="1871304"/>
              <a:ext cx="1162682" cy="295711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6F1DA412-268F-3A76-E79F-0415688328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4214" y="1134682"/>
            <a:ext cx="201590" cy="746220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59C599A-2538-8D49-71B4-E9A3949D0350}"/>
              </a:ext>
            </a:extLst>
          </p:cNvPr>
          <p:cNvSpPr txBox="1"/>
          <p:nvPr/>
        </p:nvSpPr>
        <p:spPr>
          <a:xfrm>
            <a:off x="939452" y="1863140"/>
            <a:ext cx="378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 </a:t>
            </a:r>
            <a:r>
              <a:rPr kumimoji="1" lang="en-US" altLang="ja-JP" b="1" i="1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</a:t>
            </a:r>
            <a:r>
              <a:rPr kumimoji="1" lang="en-US" altLang="ja-JP" b="1" i="1" baseline="-25000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</a:t>
            </a:r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0.5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F4F8892C-1D29-7B9D-7590-6EC1CFA517A2}"/>
              </a:ext>
            </a:extLst>
          </p:cNvPr>
          <p:cNvSpPr/>
          <p:nvPr/>
        </p:nvSpPr>
        <p:spPr>
          <a:xfrm rot="16200000">
            <a:off x="2840742" y="1859867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BF5F8626-6CA4-ED44-149B-3230600946EA}"/>
              </a:ext>
            </a:extLst>
          </p:cNvPr>
          <p:cNvGrpSpPr/>
          <p:nvPr/>
        </p:nvGrpSpPr>
        <p:grpSpPr>
          <a:xfrm>
            <a:off x="6000244" y="2816594"/>
            <a:ext cx="1269678" cy="429237"/>
            <a:chOff x="6428543" y="3201122"/>
            <a:chExt cx="1269678" cy="429237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B19B0832-9F15-95E6-CCCA-5B62F9BF15C2}"/>
                </a:ext>
              </a:extLst>
            </p:cNvPr>
            <p:cNvGrpSpPr/>
            <p:nvPr/>
          </p:nvGrpSpPr>
          <p:grpSpPr>
            <a:xfrm>
              <a:off x="6428543" y="3203096"/>
              <a:ext cx="434421" cy="427263"/>
              <a:chOff x="-819609" y="3372838"/>
              <a:chExt cx="434421" cy="427263"/>
            </a:xfrm>
          </p:grpSpPr>
          <p:sp>
            <p:nvSpPr>
              <p:cNvPr id="29" name="円/楕円 28">
                <a:extLst>
                  <a:ext uri="{FF2B5EF4-FFF2-40B4-BE49-F238E27FC236}">
                    <a16:creationId xmlns:a16="http://schemas.microsoft.com/office/drawing/2014/main" id="{BBC96322-4D00-FD8B-40A5-89F5C53EA75E}"/>
                  </a:ext>
                </a:extLst>
              </p:cNvPr>
              <p:cNvSpPr/>
              <p:nvPr/>
            </p:nvSpPr>
            <p:spPr>
              <a:xfrm>
                <a:off x="-819609" y="3379034"/>
                <a:ext cx="421067" cy="421067"/>
              </a:xfrm>
              <a:prstGeom prst="ellipse">
                <a:avLst/>
              </a:prstGeom>
              <a:solidFill>
                <a:srgbClr val="FFA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C18E11CA-83A5-FCD0-EF8D-DA083F2FE439}"/>
                  </a:ext>
                </a:extLst>
              </p:cNvPr>
              <p:cNvSpPr txBox="1"/>
              <p:nvPr/>
            </p:nvSpPr>
            <p:spPr>
              <a:xfrm>
                <a:off x="-789466" y="3372838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e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45372DA3-5881-33BB-D8CE-29768ECC797D}"/>
                </a:ext>
              </a:extLst>
            </p:cNvPr>
            <p:cNvGrpSpPr/>
            <p:nvPr/>
          </p:nvGrpSpPr>
          <p:grpSpPr>
            <a:xfrm>
              <a:off x="7247217" y="3201122"/>
              <a:ext cx="451004" cy="424612"/>
              <a:chOff x="6645357" y="2234733"/>
              <a:chExt cx="451004" cy="424612"/>
            </a:xfrm>
          </p:grpSpPr>
          <p:sp>
            <p:nvSpPr>
              <p:cNvPr id="27" name="円/楕円 26">
                <a:extLst>
                  <a:ext uri="{FF2B5EF4-FFF2-40B4-BE49-F238E27FC236}">
                    <a16:creationId xmlns:a16="http://schemas.microsoft.com/office/drawing/2014/main" id="{B7DCC440-850C-DCD2-2D5E-26FCAE7CF083}"/>
                  </a:ext>
                </a:extLst>
              </p:cNvPr>
              <p:cNvSpPr/>
              <p:nvPr/>
            </p:nvSpPr>
            <p:spPr>
              <a:xfrm>
                <a:off x="6645357" y="2238278"/>
                <a:ext cx="421067" cy="421067"/>
              </a:xfrm>
              <a:prstGeom prst="ellipse">
                <a:avLst/>
              </a:prstGeom>
              <a:solidFill>
                <a:srgbClr val="B3A0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C2F426FB-8440-4E39-C1B9-B5C1D6B6B28C}"/>
                  </a:ext>
                </a:extLst>
              </p:cNvPr>
              <p:cNvSpPr txBox="1"/>
              <p:nvPr/>
            </p:nvSpPr>
            <p:spPr>
              <a:xfrm>
                <a:off x="6671245" y="2234733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μ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sp>
          <p:nvSpPr>
            <p:cNvPr id="26" name="コンテンツ プレースホルダー 8">
              <a:extLst>
                <a:ext uri="{FF2B5EF4-FFF2-40B4-BE49-F238E27FC236}">
                  <a16:creationId xmlns:a16="http://schemas.microsoft.com/office/drawing/2014/main" id="{ABF68D39-2CC6-2183-2671-7E7E341FC4BD}"/>
                </a:ext>
              </a:extLst>
            </p:cNvPr>
            <p:cNvSpPr txBox="1">
              <a:spLocks/>
            </p:cNvSpPr>
            <p:nvPr/>
          </p:nvSpPr>
          <p:spPr>
            <a:xfrm>
              <a:off x="6895863" y="3250097"/>
              <a:ext cx="357333" cy="35780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2000" b="1" dirty="0"/>
                <a:t>=</a:t>
              </a:r>
              <a:endParaRPr lang="en-US" altLang="ja-JP" sz="1600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30ECD29-CC97-18B0-7C43-177CC4891E28}"/>
              </a:ext>
            </a:extLst>
          </p:cNvPr>
          <p:cNvSpPr txBox="1"/>
          <p:nvPr/>
        </p:nvSpPr>
        <p:spPr>
          <a:xfrm>
            <a:off x="7376129" y="2884999"/>
            <a:ext cx="16912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Equipartition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FE483C7-666F-E78F-BA0E-4966D5AB0C34}"/>
              </a:ext>
            </a:extLst>
          </p:cNvPr>
          <p:cNvSpPr txBox="1"/>
          <p:nvPr/>
        </p:nvSpPr>
        <p:spPr>
          <a:xfrm>
            <a:off x="-1216" y="6514114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396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9D63173-0CF0-753C-9E2C-0EE94246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89146CD-27B5-C267-86CC-3CB926D0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328"/>
          <a:stretch/>
        </p:blipFill>
        <p:spPr>
          <a:xfrm>
            <a:off x="241300" y="746560"/>
            <a:ext cx="5099472" cy="5928878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F0940446-8C25-20CE-AB52-AFC2EC063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Evolution of Plus Mode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577754A-643A-A092-8CCC-04C0A57C4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39</a:t>
            </a:fld>
            <a:endParaRPr 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9E99A630-33C2-FD4D-8596-E631312F51EB}"/>
              </a:ext>
            </a:extLst>
          </p:cNvPr>
          <p:cNvCxnSpPr>
            <a:cxnSpLocks/>
          </p:cNvCxnSpPr>
          <p:nvPr/>
        </p:nvCxnSpPr>
        <p:spPr>
          <a:xfrm flipV="1">
            <a:off x="1379401" y="4407450"/>
            <a:ext cx="491782" cy="554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004DCB0-E12F-C74C-C33E-DFCA39048139}"/>
              </a:ext>
            </a:extLst>
          </p:cNvPr>
          <p:cNvSpPr txBox="1"/>
          <p:nvPr/>
        </p:nvSpPr>
        <p:spPr>
          <a:xfrm rot="18815793">
            <a:off x="906645" y="4776062"/>
            <a:ext cx="143729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Linear growth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CAF6B93-81CD-B616-677A-90634B2C4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454" y="1980404"/>
            <a:ext cx="928965" cy="22855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3BB7080-F63F-91C5-F5CE-25D320A93E66}"/>
              </a:ext>
            </a:extLst>
          </p:cNvPr>
          <p:cNvSpPr txBox="1"/>
          <p:nvPr/>
        </p:nvSpPr>
        <p:spPr>
          <a:xfrm>
            <a:off x="7956182" y="1224106"/>
            <a:ext cx="115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Same</a:t>
            </a:r>
          </a:p>
          <a:p>
            <a:r>
              <a:rPr kumimoji="1" lang="en-US" altLang="ja-JP" sz="14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Hierarchy</a:t>
            </a:r>
            <a:endParaRPr kumimoji="1" lang="ja-JP" altLang="en-US" sz="1400" i="1">
              <a:latin typeface="Georgia" panose="02040502050405020303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5269D8B-EF33-C1D4-6AE9-0F212FA875C1}"/>
              </a:ext>
            </a:extLst>
          </p:cNvPr>
          <p:cNvGrpSpPr/>
          <p:nvPr/>
        </p:nvGrpSpPr>
        <p:grpSpPr>
          <a:xfrm>
            <a:off x="5632090" y="946548"/>
            <a:ext cx="2277816" cy="1413992"/>
            <a:chOff x="5691131" y="3507531"/>
            <a:chExt cx="2277816" cy="1413992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34CE8282-391E-E866-D38F-172EA796C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0016" y="4091335"/>
              <a:ext cx="1662665" cy="332534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A9C2BD3C-4EEF-6D62-44CC-0B51AB95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0427" y="3719613"/>
              <a:ext cx="1441844" cy="286394"/>
            </a:xfrm>
            <a:prstGeom prst="rect">
              <a:avLst/>
            </a:prstGeom>
          </p:spPr>
        </p:pic>
        <p:sp>
          <p:nvSpPr>
            <p:cNvPr id="15" name="フレーム 14">
              <a:extLst>
                <a:ext uri="{FF2B5EF4-FFF2-40B4-BE49-F238E27FC236}">
                  <a16:creationId xmlns:a16="http://schemas.microsoft.com/office/drawing/2014/main" id="{4564353C-8043-B3D5-D796-C3948FD0EC2A}"/>
                </a:ext>
              </a:extLst>
            </p:cNvPr>
            <p:cNvSpPr/>
            <p:nvPr/>
          </p:nvSpPr>
          <p:spPr>
            <a:xfrm>
              <a:off x="5691131" y="3507531"/>
              <a:ext cx="2277816" cy="1413992"/>
            </a:xfrm>
            <a:prstGeom prst="frame">
              <a:avLst>
                <a:gd name="adj1" fmla="val 2083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006891F0-FD5C-E8D3-67AD-82B4FD0A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98253" y="4514728"/>
              <a:ext cx="1418933" cy="283787"/>
            </a:xfrm>
            <a:prstGeom prst="rect">
              <a:avLst/>
            </a:prstGeom>
          </p:spPr>
        </p:pic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3229E3B4-36C5-91DB-890C-0F765477E4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5173" y="1152035"/>
            <a:ext cx="201590" cy="746220"/>
          </a:xfrm>
          <a:prstGeom prst="rect">
            <a:avLst/>
          </a:prstGeom>
        </p:spPr>
      </p:pic>
      <p:sp>
        <p:nvSpPr>
          <p:cNvPr id="19" name="下矢印 18">
            <a:extLst>
              <a:ext uri="{FF2B5EF4-FFF2-40B4-BE49-F238E27FC236}">
                <a16:creationId xmlns:a16="http://schemas.microsoft.com/office/drawing/2014/main" id="{C370AA28-E742-B3F3-8F64-81CABD089167}"/>
              </a:ext>
            </a:extLst>
          </p:cNvPr>
          <p:cNvSpPr/>
          <p:nvPr/>
        </p:nvSpPr>
        <p:spPr>
          <a:xfrm rot="11019365">
            <a:off x="1784094" y="1706687"/>
            <a:ext cx="177951" cy="1061689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0C5ACB4A-B6B5-5E4D-E309-668E39D6030F}"/>
              </a:ext>
            </a:extLst>
          </p:cNvPr>
          <p:cNvSpPr txBox="1"/>
          <p:nvPr/>
        </p:nvSpPr>
        <p:spPr>
          <a:xfrm>
            <a:off x="2160423" y="2336790"/>
            <a:ext cx="191938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Beyond equipartition</a:t>
            </a:r>
            <a:endParaRPr kumimoji="1" lang="ja-JP" altLang="en-US" sz="1400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04FEF6A-0F23-6D96-C381-DC96D58D7B0C}"/>
              </a:ext>
            </a:extLst>
          </p:cNvPr>
          <p:cNvSpPr txBox="1"/>
          <p:nvPr/>
        </p:nvSpPr>
        <p:spPr>
          <a:xfrm>
            <a:off x="2237015" y="1620369"/>
            <a:ext cx="247797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swap</a:t>
            </a:r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b="1" i="1" dirty="0" err="1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</a:t>
            </a:r>
            <a:r>
              <a:rPr kumimoji="1" lang="en-US" altLang="ja-JP" b="1" i="1" baseline="-25000" dirty="0" err="1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</a:t>
            </a:r>
            <a:r>
              <a:rPr kumimoji="1" lang="en-US" altLang="ja-JP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</a:t>
            </a:r>
            <a:endParaRPr kumimoji="1" lang="ja-JP" altLang="en-US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AAF91A02-A13F-B512-73B5-C9A3E0CA6773}"/>
              </a:ext>
            </a:extLst>
          </p:cNvPr>
          <p:cNvSpPr/>
          <p:nvPr/>
        </p:nvSpPr>
        <p:spPr>
          <a:xfrm rot="16200000">
            <a:off x="3020419" y="959980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52282F-C33A-16A1-74F0-C2CEC03E464F}"/>
              </a:ext>
            </a:extLst>
          </p:cNvPr>
          <p:cNvSpPr txBox="1"/>
          <p:nvPr/>
        </p:nvSpPr>
        <p:spPr>
          <a:xfrm>
            <a:off x="5662175" y="5452634"/>
            <a:ext cx="3329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Rich spectral diversity!</a:t>
            </a:r>
          </a:p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Not just equipartition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BA9B58D-9007-447E-1277-9B9C94B48F5D}"/>
              </a:ext>
            </a:extLst>
          </p:cNvPr>
          <p:cNvGrpSpPr/>
          <p:nvPr/>
        </p:nvGrpSpPr>
        <p:grpSpPr>
          <a:xfrm>
            <a:off x="5950975" y="2775726"/>
            <a:ext cx="1269678" cy="429237"/>
            <a:chOff x="6428543" y="3201122"/>
            <a:chExt cx="1269678" cy="429237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69471178-8DB0-BBC6-9931-FB963A6FCCB0}"/>
                </a:ext>
              </a:extLst>
            </p:cNvPr>
            <p:cNvGrpSpPr/>
            <p:nvPr/>
          </p:nvGrpSpPr>
          <p:grpSpPr>
            <a:xfrm>
              <a:off x="6428543" y="3203096"/>
              <a:ext cx="434421" cy="427263"/>
              <a:chOff x="-819609" y="3372838"/>
              <a:chExt cx="434421" cy="427263"/>
            </a:xfrm>
          </p:grpSpPr>
          <p:sp>
            <p:nvSpPr>
              <p:cNvPr id="30" name="円/楕円 29">
                <a:extLst>
                  <a:ext uri="{FF2B5EF4-FFF2-40B4-BE49-F238E27FC236}">
                    <a16:creationId xmlns:a16="http://schemas.microsoft.com/office/drawing/2014/main" id="{31AD6A60-0956-F605-E5DB-C73390496BC3}"/>
                  </a:ext>
                </a:extLst>
              </p:cNvPr>
              <p:cNvSpPr/>
              <p:nvPr/>
            </p:nvSpPr>
            <p:spPr>
              <a:xfrm>
                <a:off x="-819609" y="3379034"/>
                <a:ext cx="421067" cy="421067"/>
              </a:xfrm>
              <a:prstGeom prst="ellipse">
                <a:avLst/>
              </a:prstGeom>
              <a:solidFill>
                <a:srgbClr val="FFA0A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1560BA9-13DE-D494-8D98-C9CB2DE25AF9}"/>
                  </a:ext>
                </a:extLst>
              </p:cNvPr>
              <p:cNvSpPr txBox="1"/>
              <p:nvPr/>
            </p:nvSpPr>
            <p:spPr>
              <a:xfrm>
                <a:off x="-789466" y="3372838"/>
                <a:ext cx="4042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e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C5338140-4B58-2DD3-FECC-27D8921BD845}"/>
                </a:ext>
              </a:extLst>
            </p:cNvPr>
            <p:cNvGrpSpPr/>
            <p:nvPr/>
          </p:nvGrpSpPr>
          <p:grpSpPr>
            <a:xfrm>
              <a:off x="7247217" y="3201122"/>
              <a:ext cx="451004" cy="424612"/>
              <a:chOff x="6645357" y="2234733"/>
              <a:chExt cx="451004" cy="424612"/>
            </a:xfrm>
          </p:grpSpPr>
          <p:sp>
            <p:nvSpPr>
              <p:cNvPr id="28" name="円/楕円 27">
                <a:extLst>
                  <a:ext uri="{FF2B5EF4-FFF2-40B4-BE49-F238E27FC236}">
                    <a16:creationId xmlns:a16="http://schemas.microsoft.com/office/drawing/2014/main" id="{F287FD7F-749F-0619-D468-5F921C06693C}"/>
                  </a:ext>
                </a:extLst>
              </p:cNvPr>
              <p:cNvSpPr/>
              <p:nvPr/>
            </p:nvSpPr>
            <p:spPr>
              <a:xfrm>
                <a:off x="6645357" y="2238278"/>
                <a:ext cx="421067" cy="421067"/>
              </a:xfrm>
              <a:prstGeom prst="ellipse">
                <a:avLst/>
              </a:prstGeom>
              <a:solidFill>
                <a:srgbClr val="B3A0F3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500" b="1">
                  <a:solidFill>
                    <a:schemeClr val="tx1"/>
                  </a:solidFill>
                  <a:latin typeface="Palatino" pitchFamily="2" charset="0"/>
                </a:endParaRPr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2755E329-4CB4-7554-8C5A-C9E126FD27DC}"/>
                  </a:ext>
                </a:extLst>
              </p:cNvPr>
              <p:cNvSpPr txBox="1"/>
              <p:nvPr/>
            </p:nvSpPr>
            <p:spPr>
              <a:xfrm>
                <a:off x="6671245" y="2234733"/>
                <a:ext cx="42511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i="1" dirty="0" err="1">
                    <a:latin typeface="Palatino" pitchFamily="2" charset="0"/>
                    <a:ea typeface="Palatino" pitchFamily="2" charset="0"/>
                  </a:rPr>
                  <a:t>ν</a:t>
                </a:r>
                <a:r>
                  <a:rPr kumimoji="1" lang="en-US" altLang="ja-JP" sz="2000" b="1" i="1" baseline="-25000" dirty="0" err="1">
                    <a:latin typeface="Palatino" pitchFamily="2" charset="0"/>
                    <a:ea typeface="Palatino" pitchFamily="2" charset="0"/>
                  </a:rPr>
                  <a:t>μ</a:t>
                </a:r>
                <a:endParaRPr kumimoji="1" lang="ja-JP" altLang="en-US" sz="2000" b="1" i="1" baseline="-25000">
                  <a:latin typeface="Palatino" pitchFamily="2" charset="0"/>
                </a:endParaRPr>
              </a:p>
            </p:txBody>
          </p:sp>
        </p:grpSp>
        <p:sp>
          <p:nvSpPr>
            <p:cNvPr id="27" name="コンテンツ プレースホルダー 8">
              <a:extLst>
                <a:ext uri="{FF2B5EF4-FFF2-40B4-BE49-F238E27FC236}">
                  <a16:creationId xmlns:a16="http://schemas.microsoft.com/office/drawing/2014/main" id="{1F383CE2-3A95-9AA0-18AB-D2FE1ECD15DD}"/>
                </a:ext>
              </a:extLst>
            </p:cNvPr>
            <p:cNvSpPr txBox="1">
              <a:spLocks/>
            </p:cNvSpPr>
            <p:nvPr/>
          </p:nvSpPr>
          <p:spPr>
            <a:xfrm>
              <a:off x="6874091" y="3250097"/>
              <a:ext cx="357333" cy="35780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ja-JP" altLang="en-US" sz="2000" b="1"/>
                <a:t>↔︎</a:t>
              </a:r>
              <a:endParaRPr lang="en-US" altLang="ja-JP" sz="1600" dirty="0"/>
            </a:p>
          </p:txBody>
        </p:sp>
      </p:grp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37FA33B-DE12-F61E-BF1A-A13E0BD4B4A8}"/>
              </a:ext>
            </a:extLst>
          </p:cNvPr>
          <p:cNvSpPr txBox="1"/>
          <p:nvPr/>
        </p:nvSpPr>
        <p:spPr>
          <a:xfrm>
            <a:off x="7326860" y="2838295"/>
            <a:ext cx="16912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Swap</a:t>
            </a:r>
            <a:endParaRPr kumimoji="1" lang="ja-JP" altLang="en-US" sz="1500" b="1">
              <a:solidFill>
                <a:schemeClr val="accent1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B6BEE97-A1CA-CD03-0FAD-681C0600E579}"/>
              </a:ext>
            </a:extLst>
          </p:cNvPr>
          <p:cNvSpPr txBox="1"/>
          <p:nvPr/>
        </p:nvSpPr>
        <p:spPr>
          <a:xfrm>
            <a:off x="76592" y="6492876"/>
            <a:ext cx="2385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30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AB687-C9C8-DE89-94D6-B9F311D8A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パイ 6">
            <a:extLst>
              <a:ext uri="{FF2B5EF4-FFF2-40B4-BE49-F238E27FC236}">
                <a16:creationId xmlns:a16="http://schemas.microsoft.com/office/drawing/2014/main" id="{B38CA1B9-0FD0-2077-9F98-5198FC002204}"/>
              </a:ext>
            </a:extLst>
          </p:cNvPr>
          <p:cNvSpPr/>
          <p:nvPr/>
        </p:nvSpPr>
        <p:spPr>
          <a:xfrm>
            <a:off x="-11821886" y="-4258138"/>
            <a:ext cx="23567572" cy="22308474"/>
          </a:xfrm>
          <a:prstGeom prst="pie">
            <a:avLst>
              <a:gd name="adj1" fmla="val 16195960"/>
              <a:gd name="adj2" fmla="val 3898"/>
            </a:avLst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32000">
                <a:schemeClr val="accent4">
                  <a:lumMod val="60000"/>
                  <a:lumOff val="40000"/>
                </a:schemeClr>
              </a:gs>
              <a:gs pos="61000">
                <a:schemeClr val="accent4">
                  <a:lumMod val="75415"/>
                </a:schemeClr>
              </a:gs>
              <a:gs pos="100000">
                <a:schemeClr val="accent4">
                  <a:lumMod val="50000"/>
                </a:schemeClr>
              </a:gs>
            </a:gsLst>
            <a:lin ang="189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014C53AC-3FEC-7C94-C5FA-943576941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Sea of Leptons &amp; Nucleons in </a:t>
            </a:r>
            <a:r>
              <a:rPr lang="en-US" altLang="ja-JP" b="1" dirty="0" err="1"/>
              <a:t>CCSNe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9AEC6DC-06EE-D961-305F-5EBF094B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7" name="パイ 16">
            <a:extLst>
              <a:ext uri="{FF2B5EF4-FFF2-40B4-BE49-F238E27FC236}">
                <a16:creationId xmlns:a16="http://schemas.microsoft.com/office/drawing/2014/main" id="{8DCE0484-4F13-CC7D-7296-42F38502D7E7}"/>
              </a:ext>
            </a:extLst>
          </p:cNvPr>
          <p:cNvSpPr/>
          <p:nvPr/>
        </p:nvSpPr>
        <p:spPr>
          <a:xfrm>
            <a:off x="-2143367" y="4871704"/>
            <a:ext cx="4261334" cy="3997990"/>
          </a:xfrm>
          <a:prstGeom prst="pie">
            <a:avLst>
              <a:gd name="adj1" fmla="val 16195960"/>
              <a:gd name="adj2" fmla="val 3898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  <a:highlight>
                <a:srgbClr val="FF0000"/>
              </a:highlight>
              <a:latin typeface="Palatino" pitchFamily="2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D902563D-8CFA-C9FB-2B16-93C0857A18A3}"/>
              </a:ext>
            </a:extLst>
          </p:cNvPr>
          <p:cNvSpPr/>
          <p:nvPr/>
        </p:nvSpPr>
        <p:spPr>
          <a:xfrm>
            <a:off x="-292578" y="5661588"/>
            <a:ext cx="2359800" cy="9694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32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PNS</a:t>
            </a:r>
            <a:endParaRPr kumimoji="1" lang="en-US" altLang="ja-JP" sz="2500" dirty="0">
              <a:solidFill>
                <a:schemeClr val="bg1"/>
              </a:solidFill>
              <a:latin typeface="Georgia" panose="02040502050405020303" pitchFamily="18" charset="0"/>
              <a:ea typeface="Palatino" pitchFamily="2" charset="0"/>
            </a:endParaRPr>
          </a:p>
          <a:p>
            <a:pPr algn="ctr"/>
            <a:r>
              <a:rPr kumimoji="1" lang="en-US" altLang="ja-JP" sz="2500" i="1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R</a:t>
            </a:r>
            <a:r>
              <a:rPr kumimoji="1" lang="en-US" altLang="ja-JP" sz="25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 ~ 10 km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84D729B6-397D-FF29-6B50-D1386CBC8D5D}"/>
              </a:ext>
            </a:extLst>
          </p:cNvPr>
          <p:cNvCxnSpPr>
            <a:cxnSpLocks/>
          </p:cNvCxnSpPr>
          <p:nvPr/>
        </p:nvCxnSpPr>
        <p:spPr>
          <a:xfrm flipV="1">
            <a:off x="1178941" y="1817914"/>
            <a:ext cx="7219647" cy="2886150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CDDC267A-8FA2-2C67-EE0A-2F5F302E9144}"/>
              </a:ext>
            </a:extLst>
          </p:cNvPr>
          <p:cNvCxnSpPr>
            <a:cxnSpLocks/>
          </p:cNvCxnSpPr>
          <p:nvPr/>
        </p:nvCxnSpPr>
        <p:spPr>
          <a:xfrm flipH="1">
            <a:off x="1923058" y="3567195"/>
            <a:ext cx="319336" cy="1690536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>
            <a:extLst>
              <a:ext uri="{FF2B5EF4-FFF2-40B4-BE49-F238E27FC236}">
                <a16:creationId xmlns:a16="http://schemas.microsoft.com/office/drawing/2014/main" id="{EF09B8E3-988A-4AD0-3DA1-FA48F53ABA87}"/>
              </a:ext>
            </a:extLst>
          </p:cNvPr>
          <p:cNvSpPr/>
          <p:nvPr/>
        </p:nvSpPr>
        <p:spPr>
          <a:xfrm>
            <a:off x="6589333" y="3260989"/>
            <a:ext cx="421067" cy="4210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p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14" name="円/楕円 13">
            <a:extLst>
              <a:ext uri="{FF2B5EF4-FFF2-40B4-BE49-F238E27FC236}">
                <a16:creationId xmlns:a16="http://schemas.microsoft.com/office/drawing/2014/main" id="{85856B68-C172-F6E8-D688-98061133F0AE}"/>
              </a:ext>
            </a:extLst>
          </p:cNvPr>
          <p:cNvSpPr/>
          <p:nvPr/>
        </p:nvSpPr>
        <p:spPr>
          <a:xfrm>
            <a:off x="4473471" y="2078789"/>
            <a:ext cx="421067" cy="4210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bg1"/>
                </a:solidFill>
                <a:latin typeface="Palatino" pitchFamily="2" charset="0"/>
              </a:rPr>
              <a:t>e</a:t>
            </a:r>
            <a:endParaRPr kumimoji="1" lang="ja-JP" altLang="en-US" sz="1500" b="1" i="1">
              <a:solidFill>
                <a:schemeClr val="bg1"/>
              </a:solidFill>
              <a:latin typeface="Palatino" pitchFamily="2" charset="0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74469030-EEE0-631B-3C0A-403F6A793268}"/>
              </a:ext>
            </a:extLst>
          </p:cNvPr>
          <p:cNvCxnSpPr>
            <a:cxnSpLocks/>
          </p:cNvCxnSpPr>
          <p:nvPr/>
        </p:nvCxnSpPr>
        <p:spPr>
          <a:xfrm flipH="1">
            <a:off x="5725897" y="1730139"/>
            <a:ext cx="701425" cy="21549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106D30F-C316-F6C9-1554-89CA326E6469}"/>
              </a:ext>
            </a:extLst>
          </p:cNvPr>
          <p:cNvCxnSpPr>
            <a:cxnSpLocks/>
          </p:cNvCxnSpPr>
          <p:nvPr/>
        </p:nvCxnSpPr>
        <p:spPr>
          <a:xfrm flipH="1" flipV="1">
            <a:off x="3274138" y="3304429"/>
            <a:ext cx="1613841" cy="769386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243CE65A-A5D0-DD5B-F02F-FA2B881D7D9B}"/>
              </a:ext>
            </a:extLst>
          </p:cNvPr>
          <p:cNvCxnSpPr>
            <a:cxnSpLocks/>
          </p:cNvCxnSpPr>
          <p:nvPr/>
        </p:nvCxnSpPr>
        <p:spPr>
          <a:xfrm flipH="1" flipV="1">
            <a:off x="5495562" y="2580666"/>
            <a:ext cx="1082885" cy="74384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5CB686FF-686A-0EC6-51D4-F8BE56E0037C}"/>
              </a:ext>
            </a:extLst>
          </p:cNvPr>
          <p:cNvCxnSpPr>
            <a:cxnSpLocks/>
          </p:cNvCxnSpPr>
          <p:nvPr/>
        </p:nvCxnSpPr>
        <p:spPr>
          <a:xfrm flipH="1">
            <a:off x="4289123" y="2565688"/>
            <a:ext cx="310780" cy="1417632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91073280-7127-BA51-8FD1-30D6AD03D4E4}"/>
              </a:ext>
            </a:extLst>
          </p:cNvPr>
          <p:cNvCxnSpPr>
            <a:cxnSpLocks/>
          </p:cNvCxnSpPr>
          <p:nvPr/>
        </p:nvCxnSpPr>
        <p:spPr>
          <a:xfrm flipV="1">
            <a:off x="2854247" y="3567195"/>
            <a:ext cx="620960" cy="1151436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84B9674A-89B0-2458-0481-BC5C8C15B743}"/>
              </a:ext>
            </a:extLst>
          </p:cNvPr>
          <p:cNvCxnSpPr>
            <a:cxnSpLocks/>
          </p:cNvCxnSpPr>
          <p:nvPr/>
        </p:nvCxnSpPr>
        <p:spPr>
          <a:xfrm flipV="1">
            <a:off x="5588969" y="2635058"/>
            <a:ext cx="1512931" cy="848334"/>
          </a:xfrm>
          <a:prstGeom prst="straightConnector1">
            <a:avLst/>
          </a:prstGeom>
          <a:ln w="38100">
            <a:solidFill>
              <a:schemeClr val="accent2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B6E6D5E7-D5E3-FB34-3360-861B5DBDA20E}"/>
              </a:ext>
            </a:extLst>
          </p:cNvPr>
          <p:cNvCxnSpPr>
            <a:cxnSpLocks/>
          </p:cNvCxnSpPr>
          <p:nvPr/>
        </p:nvCxnSpPr>
        <p:spPr>
          <a:xfrm>
            <a:off x="3462818" y="2600993"/>
            <a:ext cx="1513800" cy="228625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DFE761E1-AFCA-E29E-C9A8-FAA441975EF4}"/>
              </a:ext>
            </a:extLst>
          </p:cNvPr>
          <p:cNvSpPr txBox="1"/>
          <p:nvPr/>
        </p:nvSpPr>
        <p:spPr>
          <a:xfrm>
            <a:off x="3989974" y="5930650"/>
            <a:ext cx="5154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</a:rPr>
              <a:t>Collisions  </a:t>
            </a:r>
            <a:r>
              <a:rPr kumimoji="1" lang="en-US" altLang="ja-JP" sz="2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</a:t>
            </a:r>
            <a:r>
              <a:rPr kumimoji="1" lang="ja-JP" altLang="en-US" sz="2200" b="1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∝</a:t>
            </a:r>
            <a:r>
              <a:rPr kumimoji="1" lang="en-US" altLang="ja-JP" sz="2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(</a:t>
            </a:r>
            <a:r>
              <a:rPr kumimoji="1" lang="en-US" altLang="ja-JP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G</a:t>
            </a:r>
            <a:r>
              <a:rPr kumimoji="1" lang="en-US" altLang="ja-JP" sz="2200" b="1" baseline="-250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</a:t>
            </a:r>
            <a:r>
              <a:rPr kumimoji="1" lang="en-US" altLang="ja-JP" sz="2200" b="1" baseline="30000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2</a:t>
            </a:r>
            <a:r>
              <a:rPr kumimoji="1" lang="en-US" altLang="ja-JP" sz="2200" b="1" i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200" b="1" i="1" dirty="0" err="1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2200" b="1" i="1" baseline="-25000" dirty="0" err="1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</a:t>
            </a:r>
            <a:r>
              <a:rPr kumimoji="1" lang="en-US" altLang="ja-JP" sz="2200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</a:t>
            </a:r>
            <a:endParaRPr kumimoji="1" lang="en-US" altLang="ja-JP" sz="2200" b="1" baseline="30000" dirty="0">
              <a:solidFill>
                <a:schemeClr val="accent3">
                  <a:lumMod val="75000"/>
                </a:schemeClr>
              </a:solidFill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ja-JP" sz="22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Refractions </a:t>
            </a:r>
            <a:r>
              <a:rPr kumimoji="1" lang="ja-JP" altLang="en-US" sz="2200" b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∝</a:t>
            </a:r>
            <a:r>
              <a:rPr kumimoji="1" lang="en-US" altLang="ja-JP" sz="22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(</a:t>
            </a:r>
            <a:r>
              <a:rPr kumimoji="1" lang="en-US" altLang="ja-JP" sz="22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G</a:t>
            </a:r>
            <a:r>
              <a:rPr kumimoji="1" lang="en-US" altLang="ja-JP" sz="2200" b="1" baseline="-250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 </a:t>
            </a:r>
            <a:r>
              <a:rPr kumimoji="1" lang="en-US" altLang="ja-JP" sz="2200" b="1" i="1" dirty="0" err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2200" b="1" i="1" baseline="-25000" dirty="0" err="1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l</a:t>
            </a:r>
            <a:r>
              <a:rPr kumimoji="1" lang="en-US" altLang="ja-JP" sz="22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) ~ </a:t>
            </a:r>
            <a:r>
              <a:rPr kumimoji="1" lang="en-US" altLang="ja-JP" sz="2200" b="1" i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O</a:t>
            </a:r>
            <a:r>
              <a:rPr kumimoji="1" lang="en-US" altLang="ja-JP" sz="22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(cm)!!</a:t>
            </a:r>
            <a:endParaRPr kumimoji="1" lang="en-US" altLang="ja-JP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</p:txBody>
      </p:sp>
      <p:sp>
        <p:nvSpPr>
          <p:cNvPr id="93" name="円/楕円 92">
            <a:extLst>
              <a:ext uri="{FF2B5EF4-FFF2-40B4-BE49-F238E27FC236}">
                <a16:creationId xmlns:a16="http://schemas.microsoft.com/office/drawing/2014/main" id="{45A311DB-5EA6-808B-2D84-8E938DEA8493}"/>
              </a:ext>
            </a:extLst>
          </p:cNvPr>
          <p:cNvSpPr/>
          <p:nvPr/>
        </p:nvSpPr>
        <p:spPr>
          <a:xfrm>
            <a:off x="4901167" y="3965165"/>
            <a:ext cx="421067" cy="421067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bg1"/>
                </a:solidFill>
                <a:latin typeface="Palatino" pitchFamily="2" charset="0"/>
              </a:rPr>
              <a:t>e</a:t>
            </a:r>
            <a:endParaRPr kumimoji="1" lang="ja-JP" altLang="en-US" sz="1500" b="1" i="1">
              <a:solidFill>
                <a:schemeClr val="bg1"/>
              </a:solidFill>
              <a:latin typeface="Palatino" pitchFamily="2" charset="0"/>
            </a:endParaRPr>
          </a:p>
        </p:txBody>
      </p:sp>
      <p:sp>
        <p:nvSpPr>
          <p:cNvPr id="94" name="円/楕円 93">
            <a:extLst>
              <a:ext uri="{FF2B5EF4-FFF2-40B4-BE49-F238E27FC236}">
                <a16:creationId xmlns:a16="http://schemas.microsoft.com/office/drawing/2014/main" id="{FAA88E37-169D-4BDD-65E8-F71199711349}"/>
              </a:ext>
            </a:extLst>
          </p:cNvPr>
          <p:cNvSpPr/>
          <p:nvPr/>
        </p:nvSpPr>
        <p:spPr>
          <a:xfrm>
            <a:off x="6308818" y="1290611"/>
            <a:ext cx="421067" cy="4210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n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grpSp>
        <p:nvGrpSpPr>
          <p:cNvPr id="95" name="グループ化 94">
            <a:extLst>
              <a:ext uri="{FF2B5EF4-FFF2-40B4-BE49-F238E27FC236}">
                <a16:creationId xmlns:a16="http://schemas.microsoft.com/office/drawing/2014/main" id="{E03ADDB2-DCAF-B90E-915E-6BABD6B7C950}"/>
              </a:ext>
            </a:extLst>
          </p:cNvPr>
          <p:cNvGrpSpPr/>
          <p:nvPr/>
        </p:nvGrpSpPr>
        <p:grpSpPr>
          <a:xfrm>
            <a:off x="2996994" y="2326150"/>
            <a:ext cx="451004" cy="424612"/>
            <a:chOff x="6645357" y="2234733"/>
            <a:chExt cx="451004" cy="424612"/>
          </a:xfrm>
        </p:grpSpPr>
        <p:sp>
          <p:nvSpPr>
            <p:cNvPr id="96" name="円/楕円 95">
              <a:extLst>
                <a:ext uri="{FF2B5EF4-FFF2-40B4-BE49-F238E27FC236}">
                  <a16:creationId xmlns:a16="http://schemas.microsoft.com/office/drawing/2014/main" id="{2A47AF03-2EF8-7070-5411-90349A0C021F}"/>
                </a:ext>
              </a:extLst>
            </p:cNvPr>
            <p:cNvSpPr/>
            <p:nvPr/>
          </p:nvSpPr>
          <p:spPr>
            <a:xfrm>
              <a:off x="6645357" y="2238278"/>
              <a:ext cx="421067" cy="42106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97" name="テキスト ボックス 96">
              <a:extLst>
                <a:ext uri="{FF2B5EF4-FFF2-40B4-BE49-F238E27FC236}">
                  <a16:creationId xmlns:a16="http://schemas.microsoft.com/office/drawing/2014/main" id="{FCC6A378-ABD4-A7BC-7CF4-2B6F44A02F36}"/>
                </a:ext>
              </a:extLst>
            </p:cNvPr>
            <p:cNvSpPr txBox="1"/>
            <p:nvPr/>
          </p:nvSpPr>
          <p:spPr>
            <a:xfrm>
              <a:off x="6671245" y="2234733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μ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98" name="グループ化 97">
            <a:extLst>
              <a:ext uri="{FF2B5EF4-FFF2-40B4-BE49-F238E27FC236}">
                <a16:creationId xmlns:a16="http://schemas.microsoft.com/office/drawing/2014/main" id="{8F20C83A-EA22-1620-EF88-8522BCEEB057}"/>
              </a:ext>
            </a:extLst>
          </p:cNvPr>
          <p:cNvGrpSpPr/>
          <p:nvPr/>
        </p:nvGrpSpPr>
        <p:grpSpPr>
          <a:xfrm>
            <a:off x="723846" y="4588390"/>
            <a:ext cx="434421" cy="427263"/>
            <a:chOff x="-819609" y="3372838"/>
            <a:chExt cx="434421" cy="427263"/>
          </a:xfrm>
        </p:grpSpPr>
        <p:sp>
          <p:nvSpPr>
            <p:cNvPr id="99" name="円/楕円 98">
              <a:extLst>
                <a:ext uri="{FF2B5EF4-FFF2-40B4-BE49-F238E27FC236}">
                  <a16:creationId xmlns:a16="http://schemas.microsoft.com/office/drawing/2014/main" id="{D482751A-B06F-BEFB-6CE2-FD9A7DCE61C0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00" name="テキスト ボックス 99">
              <a:extLst>
                <a:ext uri="{FF2B5EF4-FFF2-40B4-BE49-F238E27FC236}">
                  <a16:creationId xmlns:a16="http://schemas.microsoft.com/office/drawing/2014/main" id="{B3C20A4B-D334-DD9B-B21E-A5AD9F3E03A2}"/>
                </a:ext>
              </a:extLst>
            </p:cNvPr>
            <p:cNvSpPr txBox="1"/>
            <p:nvPr/>
          </p:nvSpPr>
          <p:spPr>
            <a:xfrm>
              <a:off x="-789466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01" name="グループ化 100">
            <a:extLst>
              <a:ext uri="{FF2B5EF4-FFF2-40B4-BE49-F238E27FC236}">
                <a16:creationId xmlns:a16="http://schemas.microsoft.com/office/drawing/2014/main" id="{96CA9359-A5AC-87CB-62E4-544020A7DAC8}"/>
              </a:ext>
            </a:extLst>
          </p:cNvPr>
          <p:cNvGrpSpPr/>
          <p:nvPr/>
        </p:nvGrpSpPr>
        <p:grpSpPr>
          <a:xfrm>
            <a:off x="2510212" y="4745426"/>
            <a:ext cx="434421" cy="427263"/>
            <a:chOff x="-819609" y="3372838"/>
            <a:chExt cx="434421" cy="427263"/>
          </a:xfrm>
        </p:grpSpPr>
        <p:sp>
          <p:nvSpPr>
            <p:cNvPr id="102" name="円/楕円 101">
              <a:extLst>
                <a:ext uri="{FF2B5EF4-FFF2-40B4-BE49-F238E27FC236}">
                  <a16:creationId xmlns:a16="http://schemas.microsoft.com/office/drawing/2014/main" id="{F65350DD-B4CD-6429-7091-B19C9F6EB7BD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03" name="テキスト ボックス 102">
              <a:extLst>
                <a:ext uri="{FF2B5EF4-FFF2-40B4-BE49-F238E27FC236}">
                  <a16:creationId xmlns:a16="http://schemas.microsoft.com/office/drawing/2014/main" id="{49B43556-87EB-2A08-5CE5-07A934BDE348}"/>
                </a:ext>
              </a:extLst>
            </p:cNvPr>
            <p:cNvSpPr txBox="1"/>
            <p:nvPr/>
          </p:nvSpPr>
          <p:spPr>
            <a:xfrm>
              <a:off x="-789466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04" name="グループ化 103">
            <a:extLst>
              <a:ext uri="{FF2B5EF4-FFF2-40B4-BE49-F238E27FC236}">
                <a16:creationId xmlns:a16="http://schemas.microsoft.com/office/drawing/2014/main" id="{4A98FAE9-32F7-380D-4B80-A4954FB9A98B}"/>
              </a:ext>
            </a:extLst>
          </p:cNvPr>
          <p:cNvGrpSpPr/>
          <p:nvPr/>
        </p:nvGrpSpPr>
        <p:grpSpPr>
          <a:xfrm>
            <a:off x="8365048" y="1476431"/>
            <a:ext cx="560976" cy="560976"/>
            <a:chOff x="-819609" y="3379034"/>
            <a:chExt cx="421067" cy="421067"/>
          </a:xfrm>
        </p:grpSpPr>
        <p:sp>
          <p:nvSpPr>
            <p:cNvPr id="105" name="円/楕円 104">
              <a:extLst>
                <a:ext uri="{FF2B5EF4-FFF2-40B4-BE49-F238E27FC236}">
                  <a16:creationId xmlns:a16="http://schemas.microsoft.com/office/drawing/2014/main" id="{94ED0379-BBC8-08E1-9136-E85667DC57E4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bg1"/>
                </a:solidFill>
                <a:latin typeface="Palatino" pitchFamily="2" charset="0"/>
              </a:endParaRPr>
            </a:p>
          </p:txBody>
        </p:sp>
        <p:sp>
          <p:nvSpPr>
            <p:cNvPr id="106" name="テキスト ボックス 105">
              <a:extLst>
                <a:ext uri="{FF2B5EF4-FFF2-40B4-BE49-F238E27FC236}">
                  <a16:creationId xmlns:a16="http://schemas.microsoft.com/office/drawing/2014/main" id="{441CA8A4-8F5E-C784-09E8-7A582F89F8BE}"/>
                </a:ext>
              </a:extLst>
            </p:cNvPr>
            <p:cNvSpPr txBox="1"/>
            <p:nvPr/>
          </p:nvSpPr>
          <p:spPr>
            <a:xfrm>
              <a:off x="-788842" y="3379034"/>
              <a:ext cx="369626" cy="3927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i="1" dirty="0" err="1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800" b="1" i="1" baseline="-25000" dirty="0">
                  <a:solidFill>
                    <a:schemeClr val="bg1"/>
                  </a:solidFill>
                  <a:latin typeface="Palatino" pitchFamily="2" charset="0"/>
                  <a:ea typeface="Palatino" pitchFamily="2" charset="0"/>
                </a:rPr>
                <a:t>?</a:t>
              </a:r>
              <a:endParaRPr kumimoji="1" lang="ja-JP" altLang="en-US" sz="2800" b="1" i="1" baseline="-25000">
                <a:solidFill>
                  <a:schemeClr val="bg1"/>
                </a:solidFill>
                <a:latin typeface="Palatino" pitchFamily="2" charset="0"/>
              </a:endParaRPr>
            </a:p>
          </p:txBody>
        </p:sp>
      </p:grpSp>
      <p:grpSp>
        <p:nvGrpSpPr>
          <p:cNvPr id="107" name="グループ化 106">
            <a:extLst>
              <a:ext uri="{FF2B5EF4-FFF2-40B4-BE49-F238E27FC236}">
                <a16:creationId xmlns:a16="http://schemas.microsoft.com/office/drawing/2014/main" id="{8AC4F160-093A-FC7F-E061-036170A8F354}"/>
              </a:ext>
            </a:extLst>
          </p:cNvPr>
          <p:cNvGrpSpPr/>
          <p:nvPr/>
        </p:nvGrpSpPr>
        <p:grpSpPr>
          <a:xfrm>
            <a:off x="5121198" y="3370262"/>
            <a:ext cx="434421" cy="427263"/>
            <a:chOff x="-819609" y="3372838"/>
            <a:chExt cx="434421" cy="427263"/>
          </a:xfrm>
        </p:grpSpPr>
        <p:sp>
          <p:nvSpPr>
            <p:cNvPr id="108" name="円/楕円 107">
              <a:extLst>
                <a:ext uri="{FF2B5EF4-FFF2-40B4-BE49-F238E27FC236}">
                  <a16:creationId xmlns:a16="http://schemas.microsoft.com/office/drawing/2014/main" id="{7EF8235F-3444-947E-8D1C-917A529BD864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09" name="テキスト ボックス 108">
              <a:extLst>
                <a:ext uri="{FF2B5EF4-FFF2-40B4-BE49-F238E27FC236}">
                  <a16:creationId xmlns:a16="http://schemas.microsoft.com/office/drawing/2014/main" id="{47669A79-DE97-BCC1-BCD1-41F841CD5CDD}"/>
                </a:ext>
              </a:extLst>
            </p:cNvPr>
            <p:cNvSpPr txBox="1"/>
            <p:nvPr/>
          </p:nvSpPr>
          <p:spPr>
            <a:xfrm>
              <a:off x="-789466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B9A175C4-8D72-9EEF-B8FA-2B1175631F38}"/>
              </a:ext>
            </a:extLst>
          </p:cNvPr>
          <p:cNvGrpSpPr/>
          <p:nvPr/>
        </p:nvGrpSpPr>
        <p:grpSpPr>
          <a:xfrm>
            <a:off x="2067222" y="3107487"/>
            <a:ext cx="451004" cy="424612"/>
            <a:chOff x="6645357" y="2234733"/>
            <a:chExt cx="451004" cy="424612"/>
          </a:xfrm>
        </p:grpSpPr>
        <p:sp>
          <p:nvSpPr>
            <p:cNvPr id="111" name="円/楕円 110">
              <a:extLst>
                <a:ext uri="{FF2B5EF4-FFF2-40B4-BE49-F238E27FC236}">
                  <a16:creationId xmlns:a16="http://schemas.microsoft.com/office/drawing/2014/main" id="{A769DC55-FF8E-D541-E9F7-3E2397122828}"/>
                </a:ext>
              </a:extLst>
            </p:cNvPr>
            <p:cNvSpPr/>
            <p:nvPr/>
          </p:nvSpPr>
          <p:spPr>
            <a:xfrm>
              <a:off x="6645357" y="2238278"/>
              <a:ext cx="421067" cy="42106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12" name="テキスト ボックス 111">
              <a:extLst>
                <a:ext uri="{FF2B5EF4-FFF2-40B4-BE49-F238E27FC236}">
                  <a16:creationId xmlns:a16="http://schemas.microsoft.com/office/drawing/2014/main" id="{3F210D19-B642-C62A-FACE-A4CB23A64CBA}"/>
                </a:ext>
              </a:extLst>
            </p:cNvPr>
            <p:cNvSpPr txBox="1"/>
            <p:nvPr/>
          </p:nvSpPr>
          <p:spPr>
            <a:xfrm>
              <a:off x="6671245" y="2234733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μ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sp>
        <p:nvSpPr>
          <p:cNvPr id="117" name="テキスト ボックス 116">
            <a:extLst>
              <a:ext uri="{FF2B5EF4-FFF2-40B4-BE49-F238E27FC236}">
                <a16:creationId xmlns:a16="http://schemas.microsoft.com/office/drawing/2014/main" id="{8C7A99B9-0BA0-8B07-17D7-A729BC729E2C}"/>
              </a:ext>
            </a:extLst>
          </p:cNvPr>
          <p:cNvSpPr txBox="1"/>
          <p:nvPr/>
        </p:nvSpPr>
        <p:spPr>
          <a:xfrm rot="20308949">
            <a:off x="5748610" y="1929704"/>
            <a:ext cx="2418816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Propagating in matter</a:t>
            </a:r>
            <a:endParaRPr kumimoji="1" lang="ja-JP" altLang="en-US" sz="1500" b="1">
              <a:latin typeface="Georgia" panose="02040502050405020303" pitchFamily="18" charset="0"/>
            </a:endParaRPr>
          </a:p>
        </p:txBody>
      </p:sp>
      <p:sp>
        <p:nvSpPr>
          <p:cNvPr id="125" name="コンテンツ プレースホルダー 8">
            <a:extLst>
              <a:ext uri="{FF2B5EF4-FFF2-40B4-BE49-F238E27FC236}">
                <a16:creationId xmlns:a16="http://schemas.microsoft.com/office/drawing/2014/main" id="{FD61C7B4-14C0-567F-89C4-9EB451F96B3F}"/>
              </a:ext>
            </a:extLst>
          </p:cNvPr>
          <p:cNvSpPr txBox="1">
            <a:spLocks/>
          </p:cNvSpPr>
          <p:nvPr/>
        </p:nvSpPr>
        <p:spPr>
          <a:xfrm>
            <a:off x="3157949" y="5014369"/>
            <a:ext cx="6052886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latin typeface="Georgia" panose="02040502050405020303" pitchFamily="18" charset="0"/>
              </a:rPr>
              <a:t>Neutrino Transport with Quantum Kinetics: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AC15C2-B2ED-4EAC-0968-61FC3266DC4E}"/>
              </a:ext>
            </a:extLst>
          </p:cNvPr>
          <p:cNvSpPr txBox="1"/>
          <p:nvPr/>
        </p:nvSpPr>
        <p:spPr>
          <a:xfrm>
            <a:off x="838302" y="2403145"/>
            <a:ext cx="258115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7030A0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Potential</a:t>
            </a:r>
          </a:p>
          <a:p>
            <a:r>
              <a:rPr kumimoji="1" lang="en-US" altLang="ja-JP" sz="2000" b="1" dirty="0">
                <a:solidFill>
                  <a:srgbClr val="7030A0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     from </a:t>
            </a:r>
            <a:r>
              <a:rPr kumimoji="1" lang="en-US" altLang="ja-JP" sz="2000" b="1" i="1" dirty="0">
                <a:solidFill>
                  <a:srgbClr val="7030A0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Neutrinos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8D7FBD7-8564-0FB8-D451-B53C9F0C8B07}"/>
              </a:ext>
            </a:extLst>
          </p:cNvPr>
          <p:cNvSpPr txBox="1"/>
          <p:nvPr/>
        </p:nvSpPr>
        <p:spPr>
          <a:xfrm>
            <a:off x="5949051" y="3727265"/>
            <a:ext cx="2864887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Collisions w/ nucleons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E970357-F41C-68A9-7F65-90E24141E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501" y="5405999"/>
            <a:ext cx="5415305" cy="410587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029933F-90C7-E339-8563-8FEEA8D988E5}"/>
              </a:ext>
            </a:extLst>
          </p:cNvPr>
          <p:cNvSpPr txBox="1"/>
          <p:nvPr/>
        </p:nvSpPr>
        <p:spPr>
          <a:xfrm>
            <a:off x="3669123" y="1445119"/>
            <a:ext cx="2239716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Potential</a:t>
            </a:r>
          </a:p>
          <a:p>
            <a:r>
              <a:rPr kumimoji="1" lang="en-US" altLang="ja-JP" b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     from </a:t>
            </a:r>
            <a:r>
              <a:rPr kumimoji="1" lang="en-US" altLang="ja-JP" b="1" i="1" dirty="0">
                <a:solidFill>
                  <a:schemeClr val="accent1"/>
                </a:solidFill>
                <a:latin typeface="Georgia" panose="02040502050405020303" pitchFamily="18" charset="0"/>
                <a:ea typeface="Palatino" pitchFamily="2" charset="0"/>
                <a:cs typeface="Palatino"/>
              </a:rPr>
              <a:t>electrons</a:t>
            </a:r>
          </a:p>
        </p:txBody>
      </p:sp>
    </p:spTree>
    <p:extLst>
      <p:ext uri="{BB962C8B-B14F-4D97-AF65-F5344CB8AC3E}">
        <p14:creationId xmlns:p14="http://schemas.microsoft.com/office/powerpoint/2010/main" val="2651181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E2E1A1B-CCF8-1924-C73C-5702978BC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8BA6B71-F2FE-2687-C40C-0C1D6EB2E3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074"/>
          <a:stretch/>
        </p:blipFill>
        <p:spPr>
          <a:xfrm>
            <a:off x="76592" y="780458"/>
            <a:ext cx="5513533" cy="300206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5A90FEC-2F8F-BFCA-F8C4-184693CDD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7172" r="46328"/>
          <a:stretch/>
        </p:blipFill>
        <p:spPr>
          <a:xfrm>
            <a:off x="76592" y="3429000"/>
            <a:ext cx="5582796" cy="3429000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4E1A2D2C-70C8-508A-20F4-50CEF0CDC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Eigenvector of Unstable Modes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6006F6B-361A-11BC-F39D-0FCD7F4A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CC5D8C-17AF-7470-2714-13C39ABA86A3}"/>
              </a:ext>
            </a:extLst>
          </p:cNvPr>
          <p:cNvSpPr txBox="1"/>
          <p:nvPr/>
        </p:nvSpPr>
        <p:spPr>
          <a:xfrm>
            <a:off x="76592" y="64928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 arXiv:</a:t>
            </a:r>
            <a:r>
              <a:rPr lang="en-US" altLang="ja-JP" sz="14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Palatino"/>
              </a:rPr>
              <a:t>2502.09260</a:t>
            </a:r>
            <a:endParaRPr kumimoji="1" lang="ja-JP" altLang="en-US" sz="1400" b="1" i="1">
              <a:latin typeface="Palatino" pitchFamily="2" charset="0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91D1458A-CEE9-714F-0B1F-8DE60569F740}"/>
              </a:ext>
            </a:extLst>
          </p:cNvPr>
          <p:cNvCxnSpPr>
            <a:cxnSpLocks/>
          </p:cNvCxnSpPr>
          <p:nvPr/>
        </p:nvCxnSpPr>
        <p:spPr>
          <a:xfrm flipV="1">
            <a:off x="983756" y="1435367"/>
            <a:ext cx="701718" cy="385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E2A1FD5-F258-B91C-CFB8-4E83AEE7F616}"/>
              </a:ext>
            </a:extLst>
          </p:cNvPr>
          <p:cNvSpPr txBox="1"/>
          <p:nvPr/>
        </p:nvSpPr>
        <p:spPr>
          <a:xfrm rot="19860761">
            <a:off x="959909" y="1822099"/>
            <a:ext cx="1437291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  <a:cs typeface="ヒラギノ角ゴ Pro W3"/>
              </a:rPr>
              <a:t>Iso-energetic</a:t>
            </a:r>
            <a:endParaRPr kumimoji="1" lang="ja-JP" altLang="en-US" sz="1500" b="1">
              <a:latin typeface="Palatino" pitchFamily="2" charset="0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89FFE55-3520-EBC6-9AAE-32C49506F57B}"/>
              </a:ext>
            </a:extLst>
          </p:cNvPr>
          <p:cNvCxnSpPr>
            <a:cxnSpLocks/>
          </p:cNvCxnSpPr>
          <p:nvPr/>
        </p:nvCxnSpPr>
        <p:spPr>
          <a:xfrm flipV="1">
            <a:off x="1439583" y="4404569"/>
            <a:ext cx="491782" cy="5543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31E9C54-105D-C383-FECD-F243B7F61E55}"/>
              </a:ext>
            </a:extLst>
          </p:cNvPr>
          <p:cNvSpPr txBox="1"/>
          <p:nvPr/>
        </p:nvSpPr>
        <p:spPr>
          <a:xfrm rot="18815793">
            <a:off x="1120914" y="4824255"/>
            <a:ext cx="143729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  <a:cs typeface="ヒラギノ角ゴ Pro W3"/>
              </a:rPr>
              <a:t>Energy dependence</a:t>
            </a:r>
            <a:endParaRPr kumimoji="1" lang="ja-JP" altLang="en-US" sz="1500" b="1">
              <a:latin typeface="Palatino" pitchFamily="2" charset="0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C5D4C65-D4E1-D1E5-57FE-AF123605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468" y="2539599"/>
            <a:ext cx="2865713" cy="401387"/>
          </a:xfrm>
          <a:prstGeom prst="rect">
            <a:avLst/>
          </a:prstGeom>
        </p:spPr>
      </p:pic>
      <p:sp>
        <p:nvSpPr>
          <p:cNvPr id="25" name="フレーム 24">
            <a:extLst>
              <a:ext uri="{FF2B5EF4-FFF2-40B4-BE49-F238E27FC236}">
                <a16:creationId xmlns:a16="http://schemas.microsoft.com/office/drawing/2014/main" id="{A2D64A28-1DBD-C9B6-9C0E-5DE7AAA6C887}"/>
              </a:ext>
            </a:extLst>
          </p:cNvPr>
          <p:cNvSpPr/>
          <p:nvPr/>
        </p:nvSpPr>
        <p:spPr>
          <a:xfrm>
            <a:off x="6925758" y="2436725"/>
            <a:ext cx="587568" cy="595494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EAEBB56-E942-09E0-7E96-131461450D2D}"/>
              </a:ext>
            </a:extLst>
          </p:cNvPr>
          <p:cNvGrpSpPr/>
          <p:nvPr/>
        </p:nvGrpSpPr>
        <p:grpSpPr>
          <a:xfrm>
            <a:off x="3740727" y="3032219"/>
            <a:ext cx="5061857" cy="3770777"/>
            <a:chOff x="3740727" y="3032219"/>
            <a:chExt cx="5061857" cy="3770777"/>
          </a:xfrm>
        </p:grpSpPr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E727F068-5F07-22DC-0092-0370B0C2E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0727" y="3032219"/>
              <a:ext cx="5061857" cy="3770777"/>
            </a:xfrm>
            <a:prstGeom prst="rect">
              <a:avLst/>
            </a:prstGeom>
          </p:spPr>
        </p:pic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110BDEA-8A14-8C50-6AA3-F29AFF43C00A}"/>
                </a:ext>
              </a:extLst>
            </p:cNvPr>
            <p:cNvCxnSpPr>
              <a:cxnSpLocks/>
            </p:cNvCxnSpPr>
            <p:nvPr/>
          </p:nvCxnSpPr>
          <p:spPr>
            <a:xfrm>
              <a:off x="6507475" y="3596125"/>
              <a:ext cx="100585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84E7C4B-0FD2-E494-A926-5440381B71E5}"/>
                </a:ext>
              </a:extLst>
            </p:cNvPr>
            <p:cNvSpPr txBox="1"/>
            <p:nvPr/>
          </p:nvSpPr>
          <p:spPr>
            <a:xfrm rot="32374">
              <a:off x="6378721" y="3785352"/>
              <a:ext cx="143729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  <a:cs typeface="ヒラギノ角ゴ Pro W3"/>
                </a:rPr>
                <a:t>Iso-energetic</a:t>
              </a:r>
              <a:endParaRPr kumimoji="1" lang="ja-JP" altLang="en-US" sz="1500" b="1">
                <a:latin typeface="Palatino" pitchFamily="2" charset="0"/>
              </a:endParaRPr>
            </a:p>
          </p:txBody>
        </p:sp>
        <p:cxnSp>
          <p:nvCxnSpPr>
            <p:cNvPr id="18" name="直線矢印コネクタ 17">
              <a:extLst>
                <a:ext uri="{FF2B5EF4-FFF2-40B4-BE49-F238E27FC236}">
                  <a16:creationId xmlns:a16="http://schemas.microsoft.com/office/drawing/2014/main" id="{B877C274-6B72-7C27-FB14-7E50D71E09FD}"/>
                </a:ext>
              </a:extLst>
            </p:cNvPr>
            <p:cNvCxnSpPr>
              <a:cxnSpLocks/>
            </p:cNvCxnSpPr>
            <p:nvPr/>
          </p:nvCxnSpPr>
          <p:spPr>
            <a:xfrm>
              <a:off x="5126404" y="4413102"/>
              <a:ext cx="909411" cy="10156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CEF4ED77-1CF6-CEDD-2021-B11FBE678940}"/>
                </a:ext>
              </a:extLst>
            </p:cNvPr>
            <p:cNvSpPr txBox="1"/>
            <p:nvPr/>
          </p:nvSpPr>
          <p:spPr>
            <a:xfrm rot="21504636">
              <a:off x="5739504" y="4606319"/>
              <a:ext cx="143729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  <a:cs typeface="ヒラギノ角ゴ Pro W3"/>
                </a:rPr>
                <a:t>Low-energy</a:t>
              </a:r>
            </a:p>
            <a:p>
              <a:r>
                <a:rPr kumimoji="1" lang="en-US" altLang="ja-JP" sz="1500" b="1" dirty="0">
                  <a:latin typeface="Palatino" pitchFamily="2" charset="0"/>
                  <a:ea typeface="Palatino" pitchFamily="2" charset="0"/>
                </a:rPr>
                <a:t>Peak</a:t>
              </a:r>
              <a:endParaRPr kumimoji="1" lang="ja-JP" altLang="en-US" sz="1500" b="1">
                <a:latin typeface="Palatino" pitchFamily="2" charset="0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CF22E5A8-8550-A6F8-F684-4AD1E8F461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9669" y="895280"/>
            <a:ext cx="1462027" cy="29240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D8EAB572-0BF6-0272-C378-D575CFF500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7294" y="5936600"/>
            <a:ext cx="1462028" cy="29240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E75451D-1360-0E8F-4BC3-AC823D96A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7575" y="1704571"/>
            <a:ext cx="3078606" cy="5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95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9E746B-E318-CC3A-C177-678FCD69B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A469835-FF3D-2E7E-C81F-3D77AE80B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858" y="3076799"/>
            <a:ext cx="4592100" cy="3416074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74FF41C6-3080-CBF9-1C63-B5354179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Collisional Decoherence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354360A-D3B0-BEEA-7939-EA8C50368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3CA37BB-C6FE-10E3-07EF-9298042FDE26}"/>
              </a:ext>
            </a:extLst>
          </p:cNvPr>
          <p:cNvSpPr txBox="1"/>
          <p:nvPr/>
        </p:nvSpPr>
        <p:spPr>
          <a:xfrm>
            <a:off x="76592" y="64928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 arXiv:</a:t>
            </a:r>
            <a:r>
              <a:rPr lang="en-US" altLang="ja-JP" sz="14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Palatino"/>
              </a:rPr>
              <a:t>2502.09260</a:t>
            </a:r>
            <a:endParaRPr kumimoji="1" lang="ja-JP" altLang="en-US" sz="1400" b="1" i="1">
              <a:latin typeface="Palatino" pitchFamily="2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742DEB2-01C4-0987-B0E7-DAB4153ABB49}"/>
              </a:ext>
            </a:extLst>
          </p:cNvPr>
          <p:cNvSpPr txBox="1"/>
          <p:nvPr/>
        </p:nvSpPr>
        <p:spPr>
          <a:xfrm>
            <a:off x="488269" y="844642"/>
            <a:ext cx="8013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Degree of collisional decoherence with energy dependency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47318F4-4B7D-1AA4-E177-B9BA830A9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86" y="2104219"/>
            <a:ext cx="4537764" cy="86433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5EDBFEB-8749-38DD-AAAF-EC815BC1B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25" y="3125119"/>
            <a:ext cx="4659787" cy="3367755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3F0685F-0CAA-0629-F615-4F48DE2E8CBF}"/>
              </a:ext>
            </a:extLst>
          </p:cNvPr>
          <p:cNvCxnSpPr>
            <a:cxnSpLocks/>
          </p:cNvCxnSpPr>
          <p:nvPr/>
        </p:nvCxnSpPr>
        <p:spPr>
          <a:xfrm>
            <a:off x="3154189" y="3593299"/>
            <a:ext cx="0" cy="1168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11906A-3EEC-E69F-1F76-60D804B5EA1E}"/>
              </a:ext>
            </a:extLst>
          </p:cNvPr>
          <p:cNvSpPr txBox="1"/>
          <p:nvPr/>
        </p:nvSpPr>
        <p:spPr>
          <a:xfrm rot="21504636">
            <a:off x="2186570" y="4781700"/>
            <a:ext cx="1437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  <a:cs typeface="ヒラギノ角ゴ Pro W3"/>
              </a:rPr>
              <a:t>Strong decoherence</a:t>
            </a:r>
            <a:endParaRPr kumimoji="1" lang="ja-JP" altLang="en-US" sz="1500" b="1">
              <a:latin typeface="Palatino" pitchFamily="2" charset="0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1D0A514A-31FE-BBDE-23DD-A5D09AF335FC}"/>
              </a:ext>
            </a:extLst>
          </p:cNvPr>
          <p:cNvCxnSpPr>
            <a:cxnSpLocks/>
          </p:cNvCxnSpPr>
          <p:nvPr/>
        </p:nvCxnSpPr>
        <p:spPr>
          <a:xfrm>
            <a:off x="6001985" y="4536542"/>
            <a:ext cx="0" cy="1155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F359817-7DD6-F80E-F33F-EF9ACDC853A7}"/>
              </a:ext>
            </a:extLst>
          </p:cNvPr>
          <p:cNvSpPr txBox="1"/>
          <p:nvPr/>
        </p:nvSpPr>
        <p:spPr>
          <a:xfrm rot="21504636">
            <a:off x="5565703" y="3915003"/>
            <a:ext cx="14372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  <a:cs typeface="ヒラギノ角ゴ Pro W3"/>
              </a:rPr>
              <a:t>Weak decoherence</a:t>
            </a:r>
            <a:endParaRPr kumimoji="1" lang="ja-JP" altLang="en-US" sz="1500" b="1">
              <a:latin typeface="Palatino" pitchFamily="2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CF7F3F3-F879-7778-ECCE-A2C66627D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135" y="5619139"/>
            <a:ext cx="1462027" cy="29240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A658806-B029-5D74-1F9E-FAAC09F8A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7919" y="5619139"/>
            <a:ext cx="1462028" cy="29240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F1B3B58F-9654-F1D8-163C-F995FE723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0201" y="4101904"/>
            <a:ext cx="560565" cy="294656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232A5DDB-A263-9807-F2F2-B4EB5F87F2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4371" y="4691790"/>
            <a:ext cx="1647459" cy="292406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AE0C5DFA-8FC4-04D4-6D7A-BC2383DD6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735" y="1280487"/>
            <a:ext cx="3761588" cy="78269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029BDB8-83EF-3482-47D5-9116785978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1047" y="1399120"/>
            <a:ext cx="3586359" cy="50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2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4A1120B-098A-E20C-F348-937A6EF35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43B98648-2111-E4C0-8BF1-03C7D6B0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1" y="948602"/>
            <a:ext cx="5123757" cy="5372685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2B2C20A6-F9D9-3B54-9885-971E6BA6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Flavo</a:t>
            </a:r>
            <a:r>
              <a:rPr lang="en-US" altLang="ja-JP" b="1" dirty="0"/>
              <a:t>r Evolution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636ABE7-1C8F-6542-BD38-A4804A19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2" name="下矢印 21">
            <a:extLst>
              <a:ext uri="{FF2B5EF4-FFF2-40B4-BE49-F238E27FC236}">
                <a16:creationId xmlns:a16="http://schemas.microsoft.com/office/drawing/2014/main" id="{49E82196-1DBF-BB13-F450-1FF90306A31A}"/>
              </a:ext>
            </a:extLst>
          </p:cNvPr>
          <p:cNvSpPr/>
          <p:nvPr/>
        </p:nvSpPr>
        <p:spPr>
          <a:xfrm rot="16996717">
            <a:off x="2817416" y="4313850"/>
            <a:ext cx="246265" cy="979496"/>
          </a:xfrm>
          <a:prstGeom prst="downArrow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162D01-9701-840B-DC9E-B0E6D68653E1}"/>
              </a:ext>
            </a:extLst>
          </p:cNvPr>
          <p:cNvSpPr txBox="1"/>
          <p:nvPr/>
        </p:nvSpPr>
        <p:spPr>
          <a:xfrm>
            <a:off x="2419427" y="5130596"/>
            <a:ext cx="156490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  <a:cs typeface="ヒラギノ角ゴ Pro W3"/>
              </a:rPr>
              <a:t>Decay</a:t>
            </a:r>
          </a:p>
          <a:p>
            <a:r>
              <a:rPr kumimoji="1" lang="en-US" altLang="ja-JP" sz="1500" b="1" dirty="0">
                <a:latin typeface="Palatino" pitchFamily="2" charset="0"/>
                <a:ea typeface="Palatino" pitchFamily="2" charset="0"/>
              </a:rPr>
              <a:t> = Decoherence</a:t>
            </a:r>
            <a:endParaRPr kumimoji="1" lang="ja-JP" altLang="en-US" sz="1500" b="1">
              <a:latin typeface="Palatino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059CE5-9B1D-DCA6-FEDD-D2857BF84628}"/>
              </a:ext>
            </a:extLst>
          </p:cNvPr>
          <p:cNvSpPr txBox="1"/>
          <p:nvPr/>
        </p:nvSpPr>
        <p:spPr>
          <a:xfrm>
            <a:off x="76592" y="6492876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 arXiv:</a:t>
            </a:r>
            <a:r>
              <a:rPr lang="en-US" altLang="ja-JP" sz="1400" b="1" i="1" dirty="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Palatino"/>
              </a:rPr>
              <a:t>2502.09260</a:t>
            </a:r>
            <a:endParaRPr kumimoji="1" lang="ja-JP" altLang="en-US" sz="1400" b="1" i="1">
              <a:latin typeface="Palatino" pitchFamily="2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26DD50D-CA26-7586-1344-A0031011E09C}"/>
              </a:ext>
            </a:extLst>
          </p:cNvPr>
          <p:cNvSpPr txBox="1"/>
          <p:nvPr/>
        </p:nvSpPr>
        <p:spPr>
          <a:xfrm>
            <a:off x="1980245" y="1865812"/>
            <a:ext cx="2340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Strong decoherence</a:t>
            </a:r>
            <a:endParaRPr kumimoji="1" lang="ja-JP" altLang="en-US" b="1">
              <a:solidFill>
                <a:schemeClr val="accent2"/>
              </a:solidFill>
              <a:latin typeface="Palatino" pitchFamily="2" charset="0"/>
            </a:endParaRPr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CEB14008-05C7-DD77-2A76-4D7E1F15E016}"/>
              </a:ext>
            </a:extLst>
          </p:cNvPr>
          <p:cNvSpPr/>
          <p:nvPr/>
        </p:nvSpPr>
        <p:spPr>
          <a:xfrm rot="16200000">
            <a:off x="2840742" y="1859867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6B0DE26-3CDA-5AC8-54E9-D7AECF7AE6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328"/>
          <a:stretch/>
        </p:blipFill>
        <p:spPr>
          <a:xfrm>
            <a:off x="4405032" y="948602"/>
            <a:ext cx="4738968" cy="550974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2ECC3DB-192D-196C-6EFF-2180AFE69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42" y="1425652"/>
            <a:ext cx="1462027" cy="29240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449627C-CC51-5291-7E98-1FD1716200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0862" y="5583714"/>
            <a:ext cx="1462028" cy="292406"/>
          </a:xfrm>
          <a:prstGeom prst="rect">
            <a:avLst/>
          </a:prstGeom>
        </p:spPr>
      </p:pic>
      <p:sp>
        <p:nvSpPr>
          <p:cNvPr id="35" name="下矢印 34">
            <a:extLst>
              <a:ext uri="{FF2B5EF4-FFF2-40B4-BE49-F238E27FC236}">
                <a16:creationId xmlns:a16="http://schemas.microsoft.com/office/drawing/2014/main" id="{147BA868-05FB-21E4-130C-A54FBF2DE15E}"/>
              </a:ext>
            </a:extLst>
          </p:cNvPr>
          <p:cNvSpPr/>
          <p:nvPr/>
        </p:nvSpPr>
        <p:spPr>
          <a:xfrm rot="11019365">
            <a:off x="5810824" y="1792840"/>
            <a:ext cx="177951" cy="1061689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6D8ED43-8C06-F298-2792-E9D8727AD970}"/>
              </a:ext>
            </a:extLst>
          </p:cNvPr>
          <p:cNvSpPr txBox="1"/>
          <p:nvPr/>
        </p:nvSpPr>
        <p:spPr>
          <a:xfrm>
            <a:off x="6187153" y="2226051"/>
            <a:ext cx="20518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b="1" dirty="0">
                <a:solidFill>
                  <a:schemeClr val="accent2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Less decoherence</a:t>
            </a:r>
            <a:endParaRPr kumimoji="1" lang="ja-JP" altLang="en-US" b="1">
              <a:solidFill>
                <a:schemeClr val="accent2"/>
              </a:solidFill>
              <a:latin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461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D9E5B4D-D1FB-47A0-5E50-7BB3A8335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F3D76578-64A7-331A-532B-18CC12FADDD1}"/>
              </a:ext>
            </a:extLst>
          </p:cNvPr>
          <p:cNvGrpSpPr/>
          <p:nvPr/>
        </p:nvGrpSpPr>
        <p:grpSpPr>
          <a:xfrm>
            <a:off x="63951" y="3492213"/>
            <a:ext cx="5516895" cy="3240672"/>
            <a:chOff x="76592" y="1423605"/>
            <a:chExt cx="5060538" cy="2972604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60F858F6-0836-9736-9483-7297EEAC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52104"/>
            <a:stretch/>
          </p:blipFill>
          <p:spPr>
            <a:xfrm>
              <a:off x="76592" y="1423605"/>
              <a:ext cx="5060538" cy="2541566"/>
            </a:xfrm>
            <a:prstGeom prst="rect">
              <a:avLst/>
            </a:prstGeom>
          </p:spPr>
        </p:pic>
        <p:pic>
          <p:nvPicPr>
            <p:cNvPr id="25" name="図 24">
              <a:extLst>
                <a:ext uri="{FF2B5EF4-FFF2-40B4-BE49-F238E27FC236}">
                  <a16:creationId xmlns:a16="http://schemas.microsoft.com/office/drawing/2014/main" id="{77D83A62-6407-D5D5-89D6-CEC0AA8DB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437" y="3958592"/>
              <a:ext cx="3824395" cy="437617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74132DF-8482-62E2-4245-22798DDC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230D3829-978D-2DC4-1F39-651EC781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Local Simulation of CFI</a:t>
            </a:r>
            <a:endParaRPr kumimoji="1" lang="ja-JP" altLang="en-US" b="1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34B4D91-CEA8-B870-67DF-428037B96191}"/>
              </a:ext>
            </a:extLst>
          </p:cNvPr>
          <p:cNvSpPr txBox="1"/>
          <p:nvPr/>
        </p:nvSpPr>
        <p:spPr>
          <a:xfrm>
            <a:off x="1329930" y="4355519"/>
            <a:ext cx="257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equipartition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24" name="下矢印 23">
            <a:extLst>
              <a:ext uri="{FF2B5EF4-FFF2-40B4-BE49-F238E27FC236}">
                <a16:creationId xmlns:a16="http://schemas.microsoft.com/office/drawing/2014/main" id="{63822178-ECE6-E541-8B00-571A159DD870}"/>
              </a:ext>
            </a:extLst>
          </p:cNvPr>
          <p:cNvSpPr/>
          <p:nvPr/>
        </p:nvSpPr>
        <p:spPr>
          <a:xfrm rot="16200000">
            <a:off x="2190427" y="4349574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030DF8BA-8F21-9DF3-E816-FA8AC8205E4A}"/>
              </a:ext>
            </a:extLst>
          </p:cNvPr>
          <p:cNvSpPr txBox="1"/>
          <p:nvPr/>
        </p:nvSpPr>
        <p:spPr>
          <a:xfrm>
            <a:off x="5709881" y="5592074"/>
            <a:ext cx="33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Rich spectral diversity!</a:t>
            </a:r>
          </a:p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Not just equipartition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A58CDBA-4066-4F02-3FA1-32A90760844C}"/>
              </a:ext>
            </a:extLst>
          </p:cNvPr>
          <p:cNvGrpSpPr/>
          <p:nvPr/>
        </p:nvGrpSpPr>
        <p:grpSpPr>
          <a:xfrm>
            <a:off x="5679738" y="4349741"/>
            <a:ext cx="3067165" cy="429237"/>
            <a:chOff x="5631756" y="2781579"/>
            <a:chExt cx="3067165" cy="429237"/>
          </a:xfrm>
        </p:grpSpPr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4CD8C5F6-D1D1-33A0-819D-CBC64718C66E}"/>
                </a:ext>
              </a:extLst>
            </p:cNvPr>
            <p:cNvGrpSpPr/>
            <p:nvPr/>
          </p:nvGrpSpPr>
          <p:grpSpPr>
            <a:xfrm>
              <a:off x="5631756" y="2781579"/>
              <a:ext cx="1269678" cy="429237"/>
              <a:chOff x="6428543" y="3201122"/>
              <a:chExt cx="1269678" cy="429237"/>
            </a:xfrm>
          </p:grpSpPr>
          <p:grpSp>
            <p:nvGrpSpPr>
              <p:cNvPr id="33" name="グループ化 32">
                <a:extLst>
                  <a:ext uri="{FF2B5EF4-FFF2-40B4-BE49-F238E27FC236}">
                    <a16:creationId xmlns:a16="http://schemas.microsoft.com/office/drawing/2014/main" id="{074C8DC3-3CCD-9BD9-C354-4BF65B1A7FA4}"/>
                  </a:ext>
                </a:extLst>
              </p:cNvPr>
              <p:cNvGrpSpPr/>
              <p:nvPr/>
            </p:nvGrpSpPr>
            <p:grpSpPr>
              <a:xfrm>
                <a:off x="6428543" y="3203096"/>
                <a:ext cx="434421" cy="427263"/>
                <a:chOff x="-819609" y="3372838"/>
                <a:chExt cx="434421" cy="427263"/>
              </a:xfrm>
            </p:grpSpPr>
            <p:sp>
              <p:nvSpPr>
                <p:cNvPr id="38" name="円/楕円 37">
                  <a:extLst>
                    <a:ext uri="{FF2B5EF4-FFF2-40B4-BE49-F238E27FC236}">
                      <a16:creationId xmlns:a16="http://schemas.microsoft.com/office/drawing/2014/main" id="{8F26488F-118C-BC73-2E88-719B37012CD9}"/>
                    </a:ext>
                  </a:extLst>
                </p:cNvPr>
                <p:cNvSpPr/>
                <p:nvPr/>
              </p:nvSpPr>
              <p:spPr>
                <a:xfrm>
                  <a:off x="-819609" y="3379034"/>
                  <a:ext cx="421067" cy="421067"/>
                </a:xfrm>
                <a:prstGeom prst="ellipse">
                  <a:avLst/>
                </a:prstGeom>
                <a:solidFill>
                  <a:srgbClr val="FFA0A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500" b="1">
                    <a:solidFill>
                      <a:schemeClr val="tx1"/>
                    </a:solidFill>
                    <a:latin typeface="Palatino" pitchFamily="2" charset="0"/>
                  </a:endParaRPr>
                </a:p>
              </p:txBody>
            </p:sp>
            <p:sp>
              <p:nvSpPr>
                <p:cNvPr id="39" name="テキスト ボックス 38">
                  <a:extLst>
                    <a:ext uri="{FF2B5EF4-FFF2-40B4-BE49-F238E27FC236}">
                      <a16:creationId xmlns:a16="http://schemas.microsoft.com/office/drawing/2014/main" id="{B8C8C73A-2F57-BA1A-FEEB-4C5F4B3E787E}"/>
                    </a:ext>
                  </a:extLst>
                </p:cNvPr>
                <p:cNvSpPr txBox="1"/>
                <p:nvPr/>
              </p:nvSpPr>
              <p:spPr>
                <a:xfrm>
                  <a:off x="-789466" y="3372838"/>
                  <a:ext cx="4042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i="1" dirty="0" err="1">
                      <a:latin typeface="Palatino" pitchFamily="2" charset="0"/>
                      <a:ea typeface="Palatino" pitchFamily="2" charset="0"/>
                    </a:rPr>
                    <a:t>ν</a:t>
                  </a:r>
                  <a:r>
                    <a:rPr kumimoji="1" lang="en-US" altLang="ja-JP" sz="2000" b="1" i="1" baseline="-25000" dirty="0" err="1">
                      <a:latin typeface="Palatino" pitchFamily="2" charset="0"/>
                      <a:ea typeface="Palatino" pitchFamily="2" charset="0"/>
                    </a:rPr>
                    <a:t>e</a:t>
                  </a:r>
                  <a:endParaRPr kumimoji="1" lang="ja-JP" altLang="en-US" sz="2000" b="1" i="1" baseline="-25000">
                    <a:latin typeface="Palatino" pitchFamily="2" charset="0"/>
                  </a:endParaRPr>
                </a:p>
              </p:txBody>
            </p:sp>
          </p:grpSp>
          <p:grpSp>
            <p:nvGrpSpPr>
              <p:cNvPr id="34" name="グループ化 33">
                <a:extLst>
                  <a:ext uri="{FF2B5EF4-FFF2-40B4-BE49-F238E27FC236}">
                    <a16:creationId xmlns:a16="http://schemas.microsoft.com/office/drawing/2014/main" id="{7D1F6F5F-D8CC-D6F8-2E0E-276F36289DE7}"/>
                  </a:ext>
                </a:extLst>
              </p:cNvPr>
              <p:cNvGrpSpPr/>
              <p:nvPr/>
            </p:nvGrpSpPr>
            <p:grpSpPr>
              <a:xfrm>
                <a:off x="7247217" y="3201122"/>
                <a:ext cx="451004" cy="424612"/>
                <a:chOff x="6645357" y="2234733"/>
                <a:chExt cx="451004" cy="424612"/>
              </a:xfrm>
            </p:grpSpPr>
            <p:sp>
              <p:nvSpPr>
                <p:cNvPr id="36" name="円/楕円 35">
                  <a:extLst>
                    <a:ext uri="{FF2B5EF4-FFF2-40B4-BE49-F238E27FC236}">
                      <a16:creationId xmlns:a16="http://schemas.microsoft.com/office/drawing/2014/main" id="{B882CC83-684F-68FC-6B63-293C970FB95B}"/>
                    </a:ext>
                  </a:extLst>
                </p:cNvPr>
                <p:cNvSpPr/>
                <p:nvPr/>
              </p:nvSpPr>
              <p:spPr>
                <a:xfrm>
                  <a:off x="6645357" y="2238278"/>
                  <a:ext cx="421067" cy="421067"/>
                </a:xfrm>
                <a:prstGeom prst="ellipse">
                  <a:avLst/>
                </a:prstGeom>
                <a:solidFill>
                  <a:srgbClr val="B3A0F3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500" b="1">
                    <a:solidFill>
                      <a:schemeClr val="tx1"/>
                    </a:solidFill>
                    <a:latin typeface="Palatino" pitchFamily="2" charset="0"/>
                  </a:endParaRPr>
                </a:p>
              </p:txBody>
            </p:sp>
            <p:sp>
              <p:nvSpPr>
                <p:cNvPr id="37" name="テキスト ボックス 36">
                  <a:extLst>
                    <a:ext uri="{FF2B5EF4-FFF2-40B4-BE49-F238E27FC236}">
                      <a16:creationId xmlns:a16="http://schemas.microsoft.com/office/drawing/2014/main" id="{E60926A1-058F-400C-732D-6D3B54666B63}"/>
                    </a:ext>
                  </a:extLst>
                </p:cNvPr>
                <p:cNvSpPr txBox="1"/>
                <p:nvPr/>
              </p:nvSpPr>
              <p:spPr>
                <a:xfrm>
                  <a:off x="6671245" y="2234733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i="1" dirty="0" err="1">
                      <a:latin typeface="Palatino" pitchFamily="2" charset="0"/>
                      <a:ea typeface="Palatino" pitchFamily="2" charset="0"/>
                    </a:rPr>
                    <a:t>ν</a:t>
                  </a:r>
                  <a:r>
                    <a:rPr kumimoji="1" lang="en-US" altLang="ja-JP" sz="2000" b="1" i="1" baseline="-25000" dirty="0" err="1">
                      <a:latin typeface="Palatino" pitchFamily="2" charset="0"/>
                      <a:ea typeface="Palatino" pitchFamily="2" charset="0"/>
                    </a:rPr>
                    <a:t>μ</a:t>
                  </a:r>
                  <a:endParaRPr kumimoji="1" lang="ja-JP" altLang="en-US" sz="2000" b="1" i="1" baseline="-25000">
                    <a:latin typeface="Palatino" pitchFamily="2" charset="0"/>
                  </a:endParaRPr>
                </a:p>
              </p:txBody>
            </p:sp>
          </p:grpSp>
          <p:sp>
            <p:nvSpPr>
              <p:cNvPr id="35" name="コンテンツ プレースホルダー 8">
                <a:extLst>
                  <a:ext uri="{FF2B5EF4-FFF2-40B4-BE49-F238E27FC236}">
                    <a16:creationId xmlns:a16="http://schemas.microsoft.com/office/drawing/2014/main" id="{6AB86AAE-81DC-AF98-5829-2826FC73C66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95863" y="3250097"/>
                <a:ext cx="357333" cy="357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2000" b="1" dirty="0"/>
                  <a:t>=</a:t>
                </a:r>
                <a:endParaRPr lang="en-US" altLang="ja-JP" sz="1600" dirty="0"/>
              </a:p>
            </p:txBody>
          </p:sp>
        </p:grp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A7FFA237-C024-BB9C-EBE7-70294EB925C1}"/>
                </a:ext>
              </a:extLst>
            </p:cNvPr>
            <p:cNvSpPr txBox="1"/>
            <p:nvPr/>
          </p:nvSpPr>
          <p:spPr>
            <a:xfrm>
              <a:off x="7007641" y="2849984"/>
              <a:ext cx="16912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Equipartition</a:t>
              </a:r>
              <a:endParaRPr kumimoji="1" lang="ja-JP" altLang="en-US" sz="1500" b="1">
                <a:latin typeface="Georgia" panose="02040502050405020303" pitchFamily="18" charset="0"/>
              </a:endParaRPr>
            </a:p>
          </p:txBody>
        </p:sp>
      </p:grpSp>
      <p:pic>
        <p:nvPicPr>
          <p:cNvPr id="50" name="図 49">
            <a:extLst>
              <a:ext uri="{FF2B5EF4-FFF2-40B4-BE49-F238E27FC236}">
                <a16:creationId xmlns:a16="http://schemas.microsoft.com/office/drawing/2014/main" id="{B53FC6AF-4110-0065-F82E-D8CB5B17C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601" y="2791745"/>
            <a:ext cx="943711" cy="228555"/>
          </a:xfrm>
          <a:prstGeom prst="rect">
            <a:avLst/>
          </a:prstGeom>
        </p:spPr>
      </p:pic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A6FDFF3-2F48-4D39-8898-0FE472358900}"/>
              </a:ext>
            </a:extLst>
          </p:cNvPr>
          <p:cNvSpPr txBox="1"/>
          <p:nvPr/>
        </p:nvSpPr>
        <p:spPr>
          <a:xfrm>
            <a:off x="3790110" y="1578221"/>
            <a:ext cx="1563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Twisted</a:t>
            </a:r>
          </a:p>
          <a:p>
            <a:r>
              <a:rPr kumimoji="1" lang="en-US" altLang="ja-JP" sz="20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Hierarchy</a:t>
            </a:r>
            <a:endParaRPr kumimoji="1" lang="ja-JP" altLang="en-US" sz="2000" i="1">
              <a:latin typeface="Georgia" panose="02040502050405020303" pitchFamily="18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7085112C-E7C6-74E3-514E-9D0456D4B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71" y="1940803"/>
            <a:ext cx="2270537" cy="45410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C0D7BB2-B3C8-7249-6D0B-B9535CD21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748" y="1438644"/>
            <a:ext cx="1968984" cy="391099"/>
          </a:xfrm>
          <a:prstGeom prst="rect">
            <a:avLst/>
          </a:prstGeom>
        </p:spPr>
      </p:pic>
      <p:sp>
        <p:nvSpPr>
          <p:cNvPr id="57" name="フレーム 56">
            <a:extLst>
              <a:ext uri="{FF2B5EF4-FFF2-40B4-BE49-F238E27FC236}">
                <a16:creationId xmlns:a16="http://schemas.microsoft.com/office/drawing/2014/main" id="{26B9380B-8BF3-F25B-5D25-19ECD5BFB153}"/>
              </a:ext>
            </a:extLst>
          </p:cNvPr>
          <p:cNvSpPr/>
          <p:nvPr/>
        </p:nvSpPr>
        <p:spPr>
          <a:xfrm>
            <a:off x="816434" y="1162135"/>
            <a:ext cx="2828640" cy="1524326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F4D2C1E3-597B-84B6-9B90-700F3E088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418" y="2747078"/>
            <a:ext cx="1162682" cy="295711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89FF120-5A3C-F300-3CD6-7FF34A03800F}"/>
              </a:ext>
            </a:extLst>
          </p:cNvPr>
          <p:cNvSpPr txBox="1"/>
          <p:nvPr/>
        </p:nvSpPr>
        <p:spPr>
          <a:xfrm>
            <a:off x="230713" y="991848"/>
            <a:ext cx="107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Case 1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pic>
        <p:nvPicPr>
          <p:cNvPr id="68" name="図 67">
            <a:extLst>
              <a:ext uri="{FF2B5EF4-FFF2-40B4-BE49-F238E27FC236}">
                <a16:creationId xmlns:a16="http://schemas.microsoft.com/office/drawing/2014/main" id="{211519EE-1CC0-9896-21B9-E5010008ED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045" y="1555436"/>
            <a:ext cx="201590" cy="74622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7C5E17-26DC-0323-627B-AD65C4393655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D215C-BC76-6AE7-A88D-842F5C28E8F9}"/>
                  </a:ext>
                </a:extLst>
              </p:cNvPr>
              <p:cNvSpPr txBox="1"/>
              <p:nvPr/>
            </p:nvSpPr>
            <p:spPr>
              <a:xfrm>
                <a:off x="4899579" y="2469103"/>
                <a:ext cx="41433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000" b="1" i="1" dirty="0" smtClean="0">
                            <a:latin typeface="Cambria Math" panose="02040503050406030204" pitchFamily="18" charset="0"/>
                            <a:ea typeface="Palatino" pitchFamily="2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1" lang="en-US" altLang="ja-JP" sz="2000" b="1" i="1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ja-JP" sz="2000" b="1" i="1" baseline="-25000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E</m:t>
                        </m:r>
                      </m:e>
                    </m:d>
                  </m:oMath>
                </a14:m>
                <a:r>
                  <a:rPr kumimoji="1" lang="en-US" altLang="ja-JP" sz="20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:</a:t>
                </a:r>
                <a:r>
                  <a:rPr kumimoji="1" lang="en-US" altLang="ja-JP" sz="2000" b="1" i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</a:t>
                </a:r>
                <a:r>
                  <a:rPr kumimoji="1" lang="en-US" altLang="ja-JP" sz="20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Averaged reaction rates</a:t>
                </a:r>
              </a:p>
            </p:txBody>
          </p:sp>
        </mc:Choice>
        <mc:Fallback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4E5D215C-BC76-6AE7-A88D-842F5C28E8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579" y="2469103"/>
                <a:ext cx="4143310" cy="400110"/>
              </a:xfrm>
              <a:prstGeom prst="rect">
                <a:avLst/>
              </a:prstGeom>
              <a:blipFill>
                <a:blip r:embed="rId10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6003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65C31D8-CB92-A7F8-EF32-9A51EB834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745E6AF-A08B-C06A-C4A2-22667AD2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7F82E8F8-5DF1-0F85-A9DD-EEBF35266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Local Simulation of CFI</a:t>
            </a:r>
            <a:endParaRPr kumimoji="1" lang="ja-JP" altLang="en-US" b="1"/>
          </a:p>
        </p:txBody>
      </p:sp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DD86E1FF-BFA1-9E23-6E65-BEC314BFDCA0}"/>
              </a:ext>
            </a:extLst>
          </p:cNvPr>
          <p:cNvGrpSpPr/>
          <p:nvPr/>
        </p:nvGrpSpPr>
        <p:grpSpPr>
          <a:xfrm>
            <a:off x="-4121" y="3301892"/>
            <a:ext cx="5283203" cy="3403688"/>
            <a:chOff x="-112490" y="3171967"/>
            <a:chExt cx="5283203" cy="3403688"/>
          </a:xfrm>
        </p:grpSpPr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92E72F8A-E792-AA86-72DB-F7B0E5887692}"/>
                </a:ext>
              </a:extLst>
            </p:cNvPr>
            <p:cNvGrpSpPr/>
            <p:nvPr/>
          </p:nvGrpSpPr>
          <p:grpSpPr>
            <a:xfrm>
              <a:off x="-112490" y="3171967"/>
              <a:ext cx="5283203" cy="3403688"/>
              <a:chOff x="4492484" y="1381386"/>
              <a:chExt cx="4618567" cy="2975498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5090E098-2CBE-7402-AC8D-69F7E7391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46676" b="52195"/>
              <a:stretch/>
            </p:blipFill>
            <p:spPr>
              <a:xfrm>
                <a:off x="4492484" y="1381386"/>
                <a:ext cx="4618567" cy="2583785"/>
              </a:xfrm>
              <a:prstGeom prst="rect">
                <a:avLst/>
              </a:prstGeom>
            </p:spPr>
          </p:pic>
          <p:pic>
            <p:nvPicPr>
              <p:cNvPr id="28" name="図 27">
                <a:extLst>
                  <a:ext uri="{FF2B5EF4-FFF2-40B4-BE49-F238E27FC236}">
                    <a16:creationId xmlns:a16="http://schemas.microsoft.com/office/drawing/2014/main" id="{C4DA5290-8E48-4167-14CC-38EC776E1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1050" y="3968065"/>
                <a:ext cx="3397943" cy="388819"/>
              </a:xfrm>
              <a:prstGeom prst="rect">
                <a:avLst/>
              </a:prstGeom>
            </p:spPr>
          </p:pic>
        </p:grpSp>
        <p:sp>
          <p:nvSpPr>
            <p:cNvPr id="19" name="下矢印 18">
              <a:extLst>
                <a:ext uri="{FF2B5EF4-FFF2-40B4-BE49-F238E27FC236}">
                  <a16:creationId xmlns:a16="http://schemas.microsoft.com/office/drawing/2014/main" id="{DFE4FCF9-9E31-AC15-057A-7D614EAB25BC}"/>
                </a:ext>
              </a:extLst>
            </p:cNvPr>
            <p:cNvSpPr/>
            <p:nvPr/>
          </p:nvSpPr>
          <p:spPr>
            <a:xfrm rot="11019365">
              <a:off x="1495756" y="4229222"/>
              <a:ext cx="177951" cy="1061689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23A4E9BA-E2F5-19D6-EC44-F77614290446}"/>
                </a:ext>
              </a:extLst>
            </p:cNvPr>
            <p:cNvSpPr txBox="1"/>
            <p:nvPr/>
          </p:nvSpPr>
          <p:spPr>
            <a:xfrm>
              <a:off x="1679004" y="4791027"/>
              <a:ext cx="226669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b="1" dirty="0">
                  <a:solidFill>
                    <a:schemeClr val="accent2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Beyond equipartition</a:t>
              </a:r>
              <a:endParaRPr kumimoji="1" lang="ja-JP" altLang="en-US" sz="1400" b="1">
                <a:solidFill>
                  <a:schemeClr val="accent2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9ED9B365-DB6C-E0C0-1CA6-4292D527A4A6}"/>
                </a:ext>
              </a:extLst>
            </p:cNvPr>
            <p:cNvSpPr txBox="1"/>
            <p:nvPr/>
          </p:nvSpPr>
          <p:spPr>
            <a:xfrm>
              <a:off x="2570101" y="3908467"/>
              <a:ext cx="161359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chemeClr val="accent1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Flavor swap</a:t>
              </a:r>
              <a:endParaRPr kumimoji="1" lang="ja-JP" altLang="en-US" b="1">
                <a:solidFill>
                  <a:schemeClr val="accent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41" name="下矢印 40">
              <a:extLst>
                <a:ext uri="{FF2B5EF4-FFF2-40B4-BE49-F238E27FC236}">
                  <a16:creationId xmlns:a16="http://schemas.microsoft.com/office/drawing/2014/main" id="{630897D0-475C-1D6E-71C7-C5DD86BAC020}"/>
                </a:ext>
              </a:extLst>
            </p:cNvPr>
            <p:cNvSpPr/>
            <p:nvPr/>
          </p:nvSpPr>
          <p:spPr>
            <a:xfrm rot="16200000">
              <a:off x="2780406" y="3310661"/>
              <a:ext cx="172262" cy="92943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Georgia" panose="02040502050405020303" pitchFamily="18" charset="0"/>
              </a:endParaRP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EEDF769-E591-B524-186D-4DD9E693F352}"/>
              </a:ext>
            </a:extLst>
          </p:cNvPr>
          <p:cNvGrpSpPr/>
          <p:nvPr/>
        </p:nvGrpSpPr>
        <p:grpSpPr>
          <a:xfrm>
            <a:off x="5477167" y="4008439"/>
            <a:ext cx="3067165" cy="429237"/>
            <a:chOff x="5631756" y="5408906"/>
            <a:chExt cx="3067165" cy="429237"/>
          </a:xfrm>
        </p:grpSpPr>
        <p:grpSp>
          <p:nvGrpSpPr>
            <p:cNvPr id="42" name="グループ化 41">
              <a:extLst>
                <a:ext uri="{FF2B5EF4-FFF2-40B4-BE49-F238E27FC236}">
                  <a16:creationId xmlns:a16="http://schemas.microsoft.com/office/drawing/2014/main" id="{06D831FC-8112-5A15-DDEE-528D286074A9}"/>
                </a:ext>
              </a:extLst>
            </p:cNvPr>
            <p:cNvGrpSpPr/>
            <p:nvPr/>
          </p:nvGrpSpPr>
          <p:grpSpPr>
            <a:xfrm>
              <a:off x="5631756" y="5408906"/>
              <a:ext cx="1269678" cy="429237"/>
              <a:chOff x="6428543" y="3201122"/>
              <a:chExt cx="1269678" cy="429237"/>
            </a:xfrm>
          </p:grpSpPr>
          <p:grpSp>
            <p:nvGrpSpPr>
              <p:cNvPr id="43" name="グループ化 42">
                <a:extLst>
                  <a:ext uri="{FF2B5EF4-FFF2-40B4-BE49-F238E27FC236}">
                    <a16:creationId xmlns:a16="http://schemas.microsoft.com/office/drawing/2014/main" id="{863DCA43-83F0-71A9-28F4-5741F9868666}"/>
                  </a:ext>
                </a:extLst>
              </p:cNvPr>
              <p:cNvGrpSpPr/>
              <p:nvPr/>
            </p:nvGrpSpPr>
            <p:grpSpPr>
              <a:xfrm>
                <a:off x="6428543" y="3203096"/>
                <a:ext cx="434421" cy="427263"/>
                <a:chOff x="-819609" y="3372838"/>
                <a:chExt cx="434421" cy="427263"/>
              </a:xfrm>
            </p:grpSpPr>
            <p:sp>
              <p:nvSpPr>
                <p:cNvPr id="48" name="円/楕円 47">
                  <a:extLst>
                    <a:ext uri="{FF2B5EF4-FFF2-40B4-BE49-F238E27FC236}">
                      <a16:creationId xmlns:a16="http://schemas.microsoft.com/office/drawing/2014/main" id="{CA000637-221D-32FA-5623-31AA5D592FE5}"/>
                    </a:ext>
                  </a:extLst>
                </p:cNvPr>
                <p:cNvSpPr/>
                <p:nvPr/>
              </p:nvSpPr>
              <p:spPr>
                <a:xfrm>
                  <a:off x="-819609" y="3379034"/>
                  <a:ext cx="421067" cy="421067"/>
                </a:xfrm>
                <a:prstGeom prst="ellipse">
                  <a:avLst/>
                </a:prstGeom>
                <a:solidFill>
                  <a:srgbClr val="FFA0A0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500" b="1">
                    <a:solidFill>
                      <a:schemeClr val="tx1"/>
                    </a:solidFill>
                    <a:latin typeface="Palatino" pitchFamily="2" charset="0"/>
                  </a:endParaRPr>
                </a:p>
              </p:txBody>
            </p:sp>
            <p:sp>
              <p:nvSpPr>
                <p:cNvPr id="49" name="テキスト ボックス 48">
                  <a:extLst>
                    <a:ext uri="{FF2B5EF4-FFF2-40B4-BE49-F238E27FC236}">
                      <a16:creationId xmlns:a16="http://schemas.microsoft.com/office/drawing/2014/main" id="{E82C54E5-65CA-00DA-8F81-2980D20D89D9}"/>
                    </a:ext>
                  </a:extLst>
                </p:cNvPr>
                <p:cNvSpPr txBox="1"/>
                <p:nvPr/>
              </p:nvSpPr>
              <p:spPr>
                <a:xfrm>
                  <a:off x="-789466" y="3372838"/>
                  <a:ext cx="40427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i="1" dirty="0" err="1">
                      <a:latin typeface="Palatino" pitchFamily="2" charset="0"/>
                      <a:ea typeface="Palatino" pitchFamily="2" charset="0"/>
                    </a:rPr>
                    <a:t>ν</a:t>
                  </a:r>
                  <a:r>
                    <a:rPr kumimoji="1" lang="en-US" altLang="ja-JP" sz="2000" b="1" i="1" baseline="-25000" dirty="0" err="1">
                      <a:latin typeface="Palatino" pitchFamily="2" charset="0"/>
                      <a:ea typeface="Palatino" pitchFamily="2" charset="0"/>
                    </a:rPr>
                    <a:t>e</a:t>
                  </a:r>
                  <a:endParaRPr kumimoji="1" lang="ja-JP" altLang="en-US" sz="2000" b="1" i="1" baseline="-25000">
                    <a:latin typeface="Palatino" pitchFamily="2" charset="0"/>
                  </a:endParaRPr>
                </a:p>
              </p:txBody>
            </p:sp>
          </p:grpSp>
          <p:grpSp>
            <p:nvGrpSpPr>
              <p:cNvPr id="44" name="グループ化 43">
                <a:extLst>
                  <a:ext uri="{FF2B5EF4-FFF2-40B4-BE49-F238E27FC236}">
                    <a16:creationId xmlns:a16="http://schemas.microsoft.com/office/drawing/2014/main" id="{FC8644AF-2231-4901-01EC-09A60666D9D4}"/>
                  </a:ext>
                </a:extLst>
              </p:cNvPr>
              <p:cNvGrpSpPr/>
              <p:nvPr/>
            </p:nvGrpSpPr>
            <p:grpSpPr>
              <a:xfrm>
                <a:off x="7247217" y="3201122"/>
                <a:ext cx="451004" cy="424612"/>
                <a:chOff x="6645357" y="2234733"/>
                <a:chExt cx="451004" cy="424612"/>
              </a:xfrm>
            </p:grpSpPr>
            <p:sp>
              <p:nvSpPr>
                <p:cNvPr id="46" name="円/楕円 45">
                  <a:extLst>
                    <a:ext uri="{FF2B5EF4-FFF2-40B4-BE49-F238E27FC236}">
                      <a16:creationId xmlns:a16="http://schemas.microsoft.com/office/drawing/2014/main" id="{F36326F2-DB2E-B466-B94D-7DCD7CC8B762}"/>
                    </a:ext>
                  </a:extLst>
                </p:cNvPr>
                <p:cNvSpPr/>
                <p:nvPr/>
              </p:nvSpPr>
              <p:spPr>
                <a:xfrm>
                  <a:off x="6645357" y="2238278"/>
                  <a:ext cx="421067" cy="421067"/>
                </a:xfrm>
                <a:prstGeom prst="ellipse">
                  <a:avLst/>
                </a:prstGeom>
                <a:solidFill>
                  <a:srgbClr val="B3A0F3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500" b="1">
                    <a:solidFill>
                      <a:schemeClr val="tx1"/>
                    </a:solidFill>
                    <a:latin typeface="Palatino" pitchFamily="2" charset="0"/>
                  </a:endParaRPr>
                </a:p>
              </p:txBody>
            </p:sp>
            <p:sp>
              <p:nvSpPr>
                <p:cNvPr id="47" name="テキスト ボックス 46">
                  <a:extLst>
                    <a:ext uri="{FF2B5EF4-FFF2-40B4-BE49-F238E27FC236}">
                      <a16:creationId xmlns:a16="http://schemas.microsoft.com/office/drawing/2014/main" id="{9F2979CD-AE9D-D518-75F4-6769BA42316B}"/>
                    </a:ext>
                  </a:extLst>
                </p:cNvPr>
                <p:cNvSpPr txBox="1"/>
                <p:nvPr/>
              </p:nvSpPr>
              <p:spPr>
                <a:xfrm>
                  <a:off x="6671245" y="2234733"/>
                  <a:ext cx="4251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en-US" altLang="ja-JP" sz="2000" b="1" i="1" dirty="0" err="1">
                      <a:latin typeface="Palatino" pitchFamily="2" charset="0"/>
                      <a:ea typeface="Palatino" pitchFamily="2" charset="0"/>
                    </a:rPr>
                    <a:t>ν</a:t>
                  </a:r>
                  <a:r>
                    <a:rPr kumimoji="1" lang="en-US" altLang="ja-JP" sz="2000" b="1" i="1" baseline="-25000" dirty="0" err="1">
                      <a:latin typeface="Palatino" pitchFamily="2" charset="0"/>
                      <a:ea typeface="Palatino" pitchFamily="2" charset="0"/>
                    </a:rPr>
                    <a:t>μ</a:t>
                  </a:r>
                  <a:endParaRPr kumimoji="1" lang="ja-JP" altLang="en-US" sz="2000" b="1" i="1" baseline="-25000">
                    <a:latin typeface="Palatino" pitchFamily="2" charset="0"/>
                  </a:endParaRPr>
                </a:p>
              </p:txBody>
            </p:sp>
          </p:grpSp>
          <p:sp>
            <p:nvSpPr>
              <p:cNvPr id="45" name="コンテンツ プレースホルダー 8">
                <a:extLst>
                  <a:ext uri="{FF2B5EF4-FFF2-40B4-BE49-F238E27FC236}">
                    <a16:creationId xmlns:a16="http://schemas.microsoft.com/office/drawing/2014/main" id="{FEC87483-9B70-91FB-7BB0-2546B62BAB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74091" y="3250097"/>
                <a:ext cx="357333" cy="35780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ja-JP" altLang="en-US" sz="2000" b="1"/>
                  <a:t>↔︎</a:t>
                </a:r>
                <a:endParaRPr lang="en-US" altLang="ja-JP" sz="1600" dirty="0"/>
              </a:p>
            </p:txBody>
          </p:sp>
        </p:grp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AE7C5F53-E942-0AD3-AEF6-38281D993702}"/>
                </a:ext>
              </a:extLst>
            </p:cNvPr>
            <p:cNvSpPr txBox="1"/>
            <p:nvPr/>
          </p:nvSpPr>
          <p:spPr>
            <a:xfrm>
              <a:off x="7007641" y="5471475"/>
              <a:ext cx="169128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500" b="1" dirty="0">
                  <a:solidFill>
                    <a:schemeClr val="accent1"/>
                  </a:solidFill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Swap</a:t>
              </a:r>
              <a:endParaRPr kumimoji="1" lang="ja-JP" altLang="en-US" sz="1500" b="1">
                <a:solidFill>
                  <a:schemeClr val="accent1"/>
                </a:solidFill>
                <a:latin typeface="Georgia" panose="02040502050405020303" pitchFamily="18" charset="0"/>
              </a:endParaRPr>
            </a:p>
          </p:txBody>
        </p:sp>
      </p:grpSp>
      <p:pic>
        <p:nvPicPr>
          <p:cNvPr id="51" name="図 50">
            <a:extLst>
              <a:ext uri="{FF2B5EF4-FFF2-40B4-BE49-F238E27FC236}">
                <a16:creationId xmlns:a16="http://schemas.microsoft.com/office/drawing/2014/main" id="{6BD831BE-067F-417F-0082-A54AAF7806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91" y="2798750"/>
            <a:ext cx="928965" cy="228555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12E7C1A0-4617-79CA-D783-5DB62E2B33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8349" y="2772091"/>
            <a:ext cx="1418933" cy="28378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67AB00-821D-81DD-3672-E543DD5C7BA6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10" name="フレーム 9">
            <a:extLst>
              <a:ext uri="{FF2B5EF4-FFF2-40B4-BE49-F238E27FC236}">
                <a16:creationId xmlns:a16="http://schemas.microsoft.com/office/drawing/2014/main" id="{F6779F91-BEA1-4336-CDAA-688F616F2EC6}"/>
              </a:ext>
            </a:extLst>
          </p:cNvPr>
          <p:cNvSpPr/>
          <p:nvPr/>
        </p:nvSpPr>
        <p:spPr>
          <a:xfrm>
            <a:off x="816434" y="1162135"/>
            <a:ext cx="2828640" cy="1524326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E8F3F1A-D24E-F474-930C-D78756539E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748" y="1438644"/>
            <a:ext cx="1968984" cy="39109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0D4EF59-6257-9256-DA6C-701C08B99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092" y="1933035"/>
            <a:ext cx="2284416" cy="45688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E187D68-C5BC-EA49-1736-5D076A1FF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045" y="1555436"/>
            <a:ext cx="201590" cy="746220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9872D1E-8450-089E-86E8-2D993998BA3E}"/>
              </a:ext>
            </a:extLst>
          </p:cNvPr>
          <p:cNvSpPr txBox="1"/>
          <p:nvPr/>
        </p:nvSpPr>
        <p:spPr>
          <a:xfrm>
            <a:off x="3782364" y="1578693"/>
            <a:ext cx="1616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Same</a:t>
            </a:r>
          </a:p>
          <a:p>
            <a:r>
              <a:rPr kumimoji="1" lang="en-US" altLang="ja-JP" sz="20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 Hierarchy</a:t>
            </a:r>
            <a:endParaRPr kumimoji="1" lang="ja-JP" altLang="en-US" sz="2000" i="1"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C96F3C-F56D-EF2C-8BD3-B0493A763183}"/>
              </a:ext>
            </a:extLst>
          </p:cNvPr>
          <p:cNvSpPr txBox="1"/>
          <p:nvPr/>
        </p:nvSpPr>
        <p:spPr>
          <a:xfrm>
            <a:off x="230713" y="991848"/>
            <a:ext cx="107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Case 2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02AAFE5-F2DA-96E0-235B-1E5525C2D05C}"/>
              </a:ext>
            </a:extLst>
          </p:cNvPr>
          <p:cNvSpPr txBox="1"/>
          <p:nvPr/>
        </p:nvSpPr>
        <p:spPr>
          <a:xfrm>
            <a:off x="5709881" y="5592074"/>
            <a:ext cx="33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Rich spectral diversity!</a:t>
            </a:r>
          </a:p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Not just equipartition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65A844CE-39EB-6E2F-B941-77F4E9B4A430}"/>
                  </a:ext>
                </a:extLst>
              </p:cNvPr>
              <p:cNvSpPr txBox="1"/>
              <p:nvPr/>
            </p:nvSpPr>
            <p:spPr>
              <a:xfrm>
                <a:off x="4899579" y="2469103"/>
                <a:ext cx="41433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kumimoji="1" lang="en-US" altLang="ja-JP" sz="2000" b="1" i="1" dirty="0" smtClean="0">
                            <a:latin typeface="Cambria Math" panose="02040503050406030204" pitchFamily="18" charset="0"/>
                            <a:ea typeface="Palatino" pitchFamily="2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kumimoji="1" lang="en-US" altLang="ja-JP" sz="2000" b="1" i="1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R</m:t>
                        </m:r>
                        <m:r>
                          <m:rPr>
                            <m:nor/>
                          </m:rPr>
                          <a:rPr kumimoji="1" lang="en-US" altLang="ja-JP" sz="2000" b="1" i="1" baseline="-25000" dirty="0">
                            <a:latin typeface="Georgia" panose="02040502050405020303" pitchFamily="18" charset="0"/>
                            <a:ea typeface="Palatino" pitchFamily="2" charset="0"/>
                            <a:cs typeface="ヒラギノ角ゴ Pro W3"/>
                          </a:rPr>
                          <m:t>E</m:t>
                        </m:r>
                      </m:e>
                    </m:d>
                  </m:oMath>
                </a14:m>
                <a:r>
                  <a:rPr kumimoji="1" lang="en-US" altLang="ja-JP" sz="20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:</a:t>
                </a:r>
                <a:r>
                  <a:rPr kumimoji="1" lang="en-US" altLang="ja-JP" sz="2000" b="1" i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 </a:t>
                </a:r>
                <a:r>
                  <a:rPr kumimoji="1" lang="en-US" altLang="ja-JP" sz="2000" b="1" dirty="0">
                    <a:latin typeface="Georgia" panose="02040502050405020303" pitchFamily="18" charset="0"/>
                    <a:ea typeface="Palatino" pitchFamily="2" charset="0"/>
                    <a:cs typeface="ヒラギノ角ゴ Pro W3"/>
                  </a:rPr>
                  <a:t>Averaged reaction rates</a:t>
                </a:r>
              </a:p>
            </p:txBody>
          </p:sp>
        </mc:Choice>
        <mc:Fallback>
          <p:sp>
            <p:nvSpPr>
              <p:cNvPr id="58" name="テキスト ボックス 57">
                <a:extLst>
                  <a:ext uri="{FF2B5EF4-FFF2-40B4-BE49-F238E27FC236}">
                    <a16:creationId xmlns:a16="http://schemas.microsoft.com/office/drawing/2014/main" id="{65A844CE-39EB-6E2F-B941-77F4E9B4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579" y="2469103"/>
                <a:ext cx="4143310" cy="400110"/>
              </a:xfrm>
              <a:prstGeom prst="rect">
                <a:avLst/>
              </a:prstGeom>
              <a:blipFill>
                <a:blip r:embed="rId10"/>
                <a:stretch>
                  <a:fillRect t="-6061" b="-242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15969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7350343-A483-AF48-65E8-2ECCA8720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3FB492FA-9459-7711-4B8B-45ACAB313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153" y="998053"/>
            <a:ext cx="5375321" cy="582989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716671F-08B4-6FEE-055D-30EFB15FD4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3" t="483" r="66939" b="51124"/>
          <a:stretch>
            <a:fillRect/>
          </a:stretch>
        </p:blipFill>
        <p:spPr>
          <a:xfrm>
            <a:off x="173116" y="2203529"/>
            <a:ext cx="2976543" cy="2869119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12B4C6E1-7380-45AB-A069-B30D19319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 + Classical </a:t>
            </a:r>
            <a:r>
              <a:rPr kumimoji="1" lang="en-US" altLang="ja-JP" b="1" i="1" dirty="0"/>
              <a:t>β</a:t>
            </a:r>
            <a:r>
              <a:rPr lang="en-US" altLang="ja-JP" b="1" dirty="0"/>
              <a:t>-Equilibrium (Feedback)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81AAC95-A05B-60E3-D508-5FC0FB145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76415374-0465-419A-00E5-1BBAC311A344}"/>
              </a:ext>
            </a:extLst>
          </p:cNvPr>
          <p:cNvSpPr/>
          <p:nvPr/>
        </p:nvSpPr>
        <p:spPr>
          <a:xfrm rot="16200000">
            <a:off x="3366775" y="3269837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D2726D-AAD0-A4DE-4C11-39B0A064BD8B}"/>
              </a:ext>
            </a:extLst>
          </p:cNvPr>
          <p:cNvSpPr txBox="1"/>
          <p:nvPr/>
        </p:nvSpPr>
        <p:spPr>
          <a:xfrm>
            <a:off x="1106595" y="1565351"/>
            <a:ext cx="271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Swap</a:t>
            </a:r>
          </a:p>
          <a:p>
            <a:r>
              <a:rPr kumimoji="1" lang="en-US" altLang="ja-JP" b="1" i="1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</a:t>
            </a:r>
            <a:r>
              <a:rPr kumimoji="1" lang="en-US" altLang="ja-JP" b="1" i="1" baseline="-25000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</a:t>
            </a:r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1.0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1EC56F-56EC-F83E-BC4E-6A6A57670AA2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0BE299A-C02C-C26F-44C4-269655195A47}"/>
              </a:ext>
            </a:extLst>
          </p:cNvPr>
          <p:cNvSpPr txBox="1"/>
          <p:nvPr/>
        </p:nvSpPr>
        <p:spPr>
          <a:xfrm>
            <a:off x="114925" y="905860"/>
            <a:ext cx="107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Case 2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1C118AD-52B0-A610-43D7-7728F4300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802634" y="2348523"/>
            <a:ext cx="2030158" cy="3425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7647428-2D2F-3A4C-6D75-9ABCCA94BA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806433" y="4901379"/>
            <a:ext cx="2030160" cy="342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下矢印 16">
            <a:extLst>
              <a:ext uri="{FF2B5EF4-FFF2-40B4-BE49-F238E27FC236}">
                <a16:creationId xmlns:a16="http://schemas.microsoft.com/office/drawing/2014/main" id="{6EF3BC03-977F-BFC3-B5AF-C7FC6D5175E8}"/>
              </a:ext>
            </a:extLst>
          </p:cNvPr>
          <p:cNvSpPr/>
          <p:nvPr/>
        </p:nvSpPr>
        <p:spPr>
          <a:xfrm rot="12361091">
            <a:off x="5250658" y="4437783"/>
            <a:ext cx="283843" cy="906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AEBB785-5BEC-2949-596E-019686D408F6}"/>
              </a:ext>
            </a:extLst>
          </p:cNvPr>
          <p:cNvSpPr txBox="1"/>
          <p:nvPr/>
        </p:nvSpPr>
        <p:spPr>
          <a:xfrm>
            <a:off x="5511386" y="4869558"/>
            <a:ext cx="277827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Additional </a:t>
            </a:r>
          </a:p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emission ( = cooling)</a:t>
            </a:r>
          </a:p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</a:rPr>
              <a:t> of electron neutrinos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CCDBDC49-0DB7-2EA8-519A-D4A9283AB7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162" y="5299731"/>
            <a:ext cx="2077835" cy="77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18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3C31ED1-7C4A-240B-7D6C-ADA9D2019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19E44CBA-9F10-525D-72C3-3FB29925F4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757"/>
          <a:stretch>
            <a:fillRect/>
          </a:stretch>
        </p:blipFill>
        <p:spPr>
          <a:xfrm>
            <a:off x="4249160" y="887023"/>
            <a:ext cx="4675591" cy="58289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1ABDAD-1584-D008-AB6F-289C4CB5C5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33" t="483" r="66939" b="51124"/>
          <a:stretch>
            <a:fillRect/>
          </a:stretch>
        </p:blipFill>
        <p:spPr>
          <a:xfrm>
            <a:off x="173116" y="2203529"/>
            <a:ext cx="2976543" cy="2869119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A6900F3A-8707-0005-3293-7FE59238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 + Classical </a:t>
            </a:r>
            <a:r>
              <a:rPr kumimoji="1" lang="en-US" altLang="ja-JP" b="1" i="1" dirty="0"/>
              <a:t>β</a:t>
            </a:r>
            <a:r>
              <a:rPr lang="en-US" altLang="ja-JP" b="1" dirty="0"/>
              <a:t>-Equilibrium (Feedback)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ABF70B-215F-CE1F-DD60-12AF65932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20" name="下矢印 19">
            <a:extLst>
              <a:ext uri="{FF2B5EF4-FFF2-40B4-BE49-F238E27FC236}">
                <a16:creationId xmlns:a16="http://schemas.microsoft.com/office/drawing/2014/main" id="{3D4714C2-755D-E64D-59E8-497BFD19E2ED}"/>
              </a:ext>
            </a:extLst>
          </p:cNvPr>
          <p:cNvSpPr/>
          <p:nvPr/>
        </p:nvSpPr>
        <p:spPr>
          <a:xfrm rot="16200000">
            <a:off x="3366775" y="3269837"/>
            <a:ext cx="172262" cy="929438"/>
          </a:xfrm>
          <a:prstGeom prst="down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33BAC1-1DAB-E41D-C407-B7D33C3BD1F7}"/>
              </a:ext>
            </a:extLst>
          </p:cNvPr>
          <p:cNvSpPr txBox="1"/>
          <p:nvPr/>
        </p:nvSpPr>
        <p:spPr>
          <a:xfrm>
            <a:off x="1106595" y="1565351"/>
            <a:ext cx="2711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Flavor Swap</a:t>
            </a:r>
          </a:p>
          <a:p>
            <a:r>
              <a:rPr kumimoji="1" lang="en-US" altLang="ja-JP" b="1" i="1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P</a:t>
            </a:r>
            <a:r>
              <a:rPr kumimoji="1" lang="en-US" altLang="ja-JP" b="1" i="1" baseline="-25000" dirty="0" err="1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ex</a:t>
            </a:r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1.0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3D75BB0-9AD1-A4C7-65BF-35D298A04DB1}"/>
              </a:ext>
            </a:extLst>
          </p:cNvPr>
          <p:cNvSpPr txBox="1"/>
          <p:nvPr/>
        </p:nvSpPr>
        <p:spPr>
          <a:xfrm>
            <a:off x="-1216" y="6551692"/>
            <a:ext cx="2638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PRD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926E5D8-4DF5-D4EC-843B-66497C1B01B7}"/>
              </a:ext>
            </a:extLst>
          </p:cNvPr>
          <p:cNvSpPr txBox="1"/>
          <p:nvPr/>
        </p:nvSpPr>
        <p:spPr>
          <a:xfrm>
            <a:off x="114925" y="905860"/>
            <a:ext cx="10705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Case 2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: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17" name="下矢印 16">
            <a:extLst>
              <a:ext uri="{FF2B5EF4-FFF2-40B4-BE49-F238E27FC236}">
                <a16:creationId xmlns:a16="http://schemas.microsoft.com/office/drawing/2014/main" id="{DDB7052B-1BC8-EE77-003F-2E3F478154F4}"/>
              </a:ext>
            </a:extLst>
          </p:cNvPr>
          <p:cNvSpPr/>
          <p:nvPr/>
        </p:nvSpPr>
        <p:spPr>
          <a:xfrm rot="12017796">
            <a:off x="5424633" y="1586429"/>
            <a:ext cx="283843" cy="906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0216E83-791D-B126-7A88-B2BE2ECCF6EF}"/>
              </a:ext>
            </a:extLst>
          </p:cNvPr>
          <p:cNvSpPr txBox="1"/>
          <p:nvPr/>
        </p:nvSpPr>
        <p:spPr>
          <a:xfrm>
            <a:off x="5684935" y="2276324"/>
            <a:ext cx="277827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Additional </a:t>
            </a:r>
          </a:p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emission ( = cooling)</a:t>
            </a:r>
          </a:p>
          <a:p>
            <a:r>
              <a:rPr kumimoji="1" lang="en-US" altLang="ja-JP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</a:rPr>
              <a:t> of electron neutrinos</a:t>
            </a:r>
            <a:endParaRPr kumimoji="1" lang="ja-JP" altLang="en-US" b="1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84F6C3BA-5306-BEE9-F340-0F38289D6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162" y="5299731"/>
            <a:ext cx="2077835" cy="77918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33955562-D817-AF03-5F9C-158416F80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246607" y="2298666"/>
            <a:ext cx="2030158" cy="34253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168B79A-13CF-8AA0-15D8-1B6AF13C4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246665" y="4867577"/>
            <a:ext cx="2078982" cy="34370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FB7F5B52-1985-A7A1-E88D-657D2D75D0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4794" y="861970"/>
            <a:ext cx="928965" cy="22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700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B7DA456-1B88-0163-148E-3E0475E5D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0B282A6-8CE9-9E27-CA28-984846498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/>
              <a:t>Back to Classical Transport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322E77F-44F6-FD18-2A3D-06CA54E8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707FDF3-A5CE-0BFE-A164-82DF45A18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67" y="1180966"/>
            <a:ext cx="6553200" cy="469900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6D8A3E1A-FDA6-F6E8-CFD4-0C2215958F94}"/>
              </a:ext>
            </a:extLst>
          </p:cNvPr>
          <p:cNvGrpSpPr/>
          <p:nvPr/>
        </p:nvGrpSpPr>
        <p:grpSpPr>
          <a:xfrm>
            <a:off x="6510867" y="1691977"/>
            <a:ext cx="2229856" cy="583445"/>
            <a:chOff x="6781800" y="1673061"/>
            <a:chExt cx="2229856" cy="583445"/>
          </a:xfrm>
        </p:grpSpPr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E73FB8E2-8B3A-DA0F-BCC5-217353BA2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8056" y="1860580"/>
              <a:ext cx="2133600" cy="395926"/>
            </a:xfrm>
            <a:prstGeom prst="rect">
              <a:avLst/>
            </a:prstGeom>
          </p:spPr>
        </p:pic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D9502B18-BFAB-45C1-740A-FF1A63ED6EE6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673061"/>
              <a:ext cx="1210733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下矢印 19">
            <a:extLst>
              <a:ext uri="{FF2B5EF4-FFF2-40B4-BE49-F238E27FC236}">
                <a16:creationId xmlns:a16="http://schemas.microsoft.com/office/drawing/2014/main" id="{BA0408AC-3435-12B9-E0F8-C7C8A2223D2D}"/>
              </a:ext>
            </a:extLst>
          </p:cNvPr>
          <p:cNvSpPr/>
          <p:nvPr/>
        </p:nvSpPr>
        <p:spPr>
          <a:xfrm>
            <a:off x="4147113" y="2193016"/>
            <a:ext cx="283843" cy="90680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Georgia" panose="02040502050405020303" pitchFamily="18" charset="0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6D247D8-9CEA-324C-614B-22E5B3113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17" y="3191136"/>
            <a:ext cx="7023100" cy="1168400"/>
          </a:xfrm>
          <a:prstGeom prst="rect">
            <a:avLst/>
          </a:prstGeom>
        </p:spPr>
      </p:pic>
      <p:sp>
        <p:nvSpPr>
          <p:cNvPr id="27" name="フレーム 26">
            <a:extLst>
              <a:ext uri="{FF2B5EF4-FFF2-40B4-BE49-F238E27FC236}">
                <a16:creationId xmlns:a16="http://schemas.microsoft.com/office/drawing/2014/main" id="{33711B20-285C-F878-9E15-F1274A84C930}"/>
              </a:ext>
            </a:extLst>
          </p:cNvPr>
          <p:cNvSpPr/>
          <p:nvPr/>
        </p:nvSpPr>
        <p:spPr>
          <a:xfrm>
            <a:off x="5863745" y="3302839"/>
            <a:ext cx="841856" cy="761086"/>
          </a:xfrm>
          <a:prstGeom prst="frame">
            <a:avLst>
              <a:gd name="adj1" fmla="val 208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158596B-3D09-2A10-B707-206178C33EC5}"/>
              </a:ext>
            </a:extLst>
          </p:cNvPr>
          <p:cNvSpPr txBox="1"/>
          <p:nvPr/>
        </p:nvSpPr>
        <p:spPr>
          <a:xfrm>
            <a:off x="6548763" y="5180012"/>
            <a:ext cx="2736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Modeling of</a:t>
            </a:r>
          </a:p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Asymptotic states</a:t>
            </a:r>
            <a:endParaRPr kumimoji="1" lang="en-US" altLang="ja-JP" sz="2000" b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AC3352C5-82EE-56E2-0769-4626E099DCFE}"/>
              </a:ext>
            </a:extLst>
          </p:cNvPr>
          <p:cNvCxnSpPr>
            <a:cxnSpLocks/>
          </p:cNvCxnSpPr>
          <p:nvPr/>
        </p:nvCxnSpPr>
        <p:spPr>
          <a:xfrm flipH="1" flipV="1">
            <a:off x="6265334" y="4184516"/>
            <a:ext cx="745066" cy="88279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9AA3E65-4517-4896-76AA-11EBD280C989}"/>
              </a:ext>
            </a:extLst>
          </p:cNvPr>
          <p:cNvSpPr txBox="1"/>
          <p:nvPr/>
        </p:nvSpPr>
        <p:spPr>
          <a:xfrm>
            <a:off x="1853852" y="4993115"/>
            <a:ext cx="2736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For all</a:t>
            </a:r>
          </a:p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flavor instabilities</a:t>
            </a:r>
            <a:endParaRPr kumimoji="1" lang="en-US" altLang="ja-JP" sz="2000" b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6F4E2C6-15E2-539A-B225-195D7B95E992}"/>
              </a:ext>
            </a:extLst>
          </p:cNvPr>
          <p:cNvCxnSpPr>
            <a:cxnSpLocks/>
          </p:cNvCxnSpPr>
          <p:nvPr/>
        </p:nvCxnSpPr>
        <p:spPr>
          <a:xfrm flipV="1">
            <a:off x="3224521" y="4463592"/>
            <a:ext cx="565254" cy="71642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D21CF015-F8E1-F21C-73CB-FA22BF540B05}"/>
              </a:ext>
            </a:extLst>
          </p:cNvPr>
          <p:cNvSpPr txBox="1"/>
          <p:nvPr/>
        </p:nvSpPr>
        <p:spPr>
          <a:xfrm>
            <a:off x="413359" y="5899806"/>
            <a:ext cx="8317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We’ll obtain more accurate </a:t>
            </a:r>
            <a:r>
              <a:rPr kumimoji="1" lang="en-US" altLang="ja-JP" sz="2000" b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ν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-transport implementing Quantum Kinetics w/o direct computation.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165A76F-769E-9D2A-BE54-4A71A587291F}"/>
              </a:ext>
            </a:extLst>
          </p:cNvPr>
          <p:cNvSpPr txBox="1"/>
          <p:nvPr/>
        </p:nvSpPr>
        <p:spPr>
          <a:xfrm>
            <a:off x="1680849" y="2095752"/>
            <a:ext cx="2478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Relaxation-Time</a:t>
            </a:r>
          </a:p>
          <a:p>
            <a:r>
              <a:rPr kumimoji="1" lang="en-US" altLang="ja-JP" sz="2000" b="1" i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 Approximation</a:t>
            </a:r>
            <a:endParaRPr kumimoji="1" lang="en-US" altLang="ja-JP" sz="2000" b="1" i="1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2EF6CC5-664C-C134-61EC-CABDC596982B}"/>
              </a:ext>
            </a:extLst>
          </p:cNvPr>
          <p:cNvCxnSpPr>
            <a:cxnSpLocks/>
          </p:cNvCxnSpPr>
          <p:nvPr/>
        </p:nvCxnSpPr>
        <p:spPr>
          <a:xfrm>
            <a:off x="7092169" y="3959186"/>
            <a:ext cx="82460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EE1C1F3D-97D5-B19A-F44F-E6A2B41BB0A4}"/>
              </a:ext>
            </a:extLst>
          </p:cNvPr>
          <p:cNvCxnSpPr>
            <a:cxnSpLocks/>
          </p:cNvCxnSpPr>
          <p:nvPr/>
        </p:nvCxnSpPr>
        <p:spPr>
          <a:xfrm>
            <a:off x="7992206" y="2312323"/>
            <a:ext cx="824609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0BEAC7C8-F27A-FBAA-B24C-86C1F6447B5A}"/>
              </a:ext>
            </a:extLst>
          </p:cNvPr>
          <p:cNvCxnSpPr>
            <a:cxnSpLocks/>
          </p:cNvCxnSpPr>
          <p:nvPr/>
        </p:nvCxnSpPr>
        <p:spPr>
          <a:xfrm>
            <a:off x="4147113" y="1728073"/>
            <a:ext cx="219140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D688D391-4606-CB87-13D5-3FAA840129E0}"/>
              </a:ext>
            </a:extLst>
          </p:cNvPr>
          <p:cNvCxnSpPr>
            <a:cxnSpLocks/>
          </p:cNvCxnSpPr>
          <p:nvPr/>
        </p:nvCxnSpPr>
        <p:spPr>
          <a:xfrm flipH="1">
            <a:off x="6510867" y="2417823"/>
            <a:ext cx="1566333" cy="82770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DD40CA39-45B1-FF40-596A-4C1B733CF68B}"/>
              </a:ext>
            </a:extLst>
          </p:cNvPr>
          <p:cNvCxnSpPr>
            <a:cxnSpLocks/>
          </p:cNvCxnSpPr>
          <p:nvPr/>
        </p:nvCxnSpPr>
        <p:spPr>
          <a:xfrm>
            <a:off x="5863745" y="1838384"/>
            <a:ext cx="447109" cy="140714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2693956-C308-52B3-E555-294077D0AEEE}"/>
              </a:ext>
            </a:extLst>
          </p:cNvPr>
          <p:cNvSpPr txBox="1"/>
          <p:nvPr/>
        </p:nvSpPr>
        <p:spPr>
          <a:xfrm>
            <a:off x="1291844" y="2783956"/>
            <a:ext cx="285526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c.f.,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Nagakura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, </a:t>
            </a:r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MZ+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 PRD ’24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16E8765-C2FD-629D-3C57-4CDE7E1AC640}"/>
              </a:ext>
            </a:extLst>
          </p:cNvPr>
          <p:cNvSpPr txBox="1"/>
          <p:nvPr/>
        </p:nvSpPr>
        <p:spPr>
          <a:xfrm>
            <a:off x="7116233" y="4040210"/>
            <a:ext cx="220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4"/>
                </a:solidFill>
                <a:latin typeface="Palatino" pitchFamily="2" charset="0"/>
                <a:ea typeface="Palatino" pitchFamily="2" charset="0"/>
                <a:cs typeface="ヒラギノ角ゴ Pro W3"/>
              </a:rPr>
              <a:t>Supply the number density.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CCA02AD-1C82-1697-857A-75AD77B6C8C9}"/>
              </a:ext>
            </a:extLst>
          </p:cNvPr>
          <p:cNvSpPr txBox="1"/>
          <p:nvPr/>
        </p:nvSpPr>
        <p:spPr>
          <a:xfrm>
            <a:off x="4724244" y="5266117"/>
            <a:ext cx="182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accent2"/>
                </a:solidFill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Growth rate</a:t>
            </a: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0E3AA11D-4A30-9A1B-25D4-331D2A1AC2DB}"/>
              </a:ext>
            </a:extLst>
          </p:cNvPr>
          <p:cNvCxnSpPr>
            <a:cxnSpLocks/>
          </p:cNvCxnSpPr>
          <p:nvPr/>
        </p:nvCxnSpPr>
        <p:spPr>
          <a:xfrm flipH="1" flipV="1">
            <a:off x="4823868" y="4240224"/>
            <a:ext cx="530359" cy="9397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8698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ja-JP" b="1" dirty="0"/>
              <a:t>Mean-Field Approximation</a:t>
            </a:r>
            <a:endParaRPr lang="ja-JP" altLang="en-US" b="1" dirty="0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>
          <a:xfrm>
            <a:off x="7010400" y="0"/>
            <a:ext cx="2133600" cy="365125"/>
          </a:xfrm>
        </p:spPr>
        <p:txBody>
          <a:bodyPr/>
          <a:lstStyle/>
          <a:p>
            <a:fld id="{DD077C28-26E1-AB44-B240-48F0E448315A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D22961B-9730-B882-E9B4-C04FF5BF03CA}"/>
              </a:ext>
            </a:extLst>
          </p:cNvPr>
          <p:cNvSpPr txBox="1"/>
          <p:nvPr/>
        </p:nvSpPr>
        <p:spPr>
          <a:xfrm>
            <a:off x="157737" y="849497"/>
            <a:ext cx="6093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Neutrino flux :</a:t>
            </a:r>
            <a:r>
              <a:rPr kumimoji="1" lang="en-US" altLang="ja-JP" sz="2000" i="1" dirty="0">
                <a:latin typeface="Palatino" pitchFamily="2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000" i="1" dirty="0" err="1">
                <a:latin typeface="Palatino" pitchFamily="2" charset="0"/>
                <a:ea typeface="Palatino" pitchFamily="2" charset="0"/>
                <a:cs typeface="ヒラギノ角ゴ Pro W3"/>
              </a:rPr>
              <a:t>N</a:t>
            </a:r>
            <a:r>
              <a:rPr kumimoji="1" lang="en-US" altLang="ja-JP" sz="2000" i="1" baseline="-25000" dirty="0" err="1">
                <a:latin typeface="Palatino" pitchFamily="2" charset="0"/>
                <a:ea typeface="Palatino" pitchFamily="2" charset="0"/>
                <a:cs typeface="ヒラギノ角ゴ Pro W3"/>
              </a:rPr>
              <a:t>ν</a:t>
            </a:r>
            <a:r>
              <a:rPr kumimoji="1" lang="en-US" altLang="ja-JP" sz="2000" i="1" baseline="-25000" dirty="0">
                <a:latin typeface="Palatino" pitchFamily="2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~ 10</a:t>
            </a:r>
            <a:r>
              <a:rPr kumimoji="1" lang="en-US" altLang="ja-JP" sz="2000" baseline="30000" dirty="0">
                <a:latin typeface="Palatino" pitchFamily="2" charset="0"/>
                <a:ea typeface="Palatino" pitchFamily="2" charset="0"/>
                <a:cs typeface="ヒラギノ角ゴ Pro W3"/>
              </a:rPr>
              <a:t>58</a:t>
            </a:r>
            <a:r>
              <a:rPr kumimoji="1" lang="en-US" altLang="ja-JP" sz="1500" baseline="30000" dirty="0">
                <a:latin typeface="Palatino" pitchFamily="2" charset="0"/>
                <a:ea typeface="Palatino" pitchFamily="2" charset="0"/>
                <a:cs typeface="ヒラギノ角ゴ Pro W3"/>
              </a:rPr>
              <a:t>   </a:t>
            </a:r>
            <a:r>
              <a:rPr kumimoji="1" lang="en-US" altLang="ja-JP" sz="1500" dirty="0">
                <a:latin typeface="Palatino" pitchFamily="2" charset="0"/>
                <a:ea typeface="Palatino" pitchFamily="2" charset="0"/>
                <a:cs typeface="ヒラギノ角ゴ Pro W3"/>
              </a:rPr>
              <a:t>(L ~ 10</a:t>
            </a:r>
            <a:r>
              <a:rPr kumimoji="1" lang="en-US" altLang="ja-JP" sz="1500" baseline="30000" dirty="0">
                <a:latin typeface="Palatino" pitchFamily="2" charset="0"/>
                <a:ea typeface="Palatino" pitchFamily="2" charset="0"/>
                <a:cs typeface="ヒラギノ角ゴ Pro W3"/>
              </a:rPr>
              <a:t>53</a:t>
            </a:r>
            <a:r>
              <a:rPr kumimoji="1" lang="en-US" altLang="ja-JP" sz="1500" dirty="0">
                <a:latin typeface="Palatino" pitchFamily="2" charset="0"/>
                <a:ea typeface="Palatino" pitchFamily="2" charset="0"/>
                <a:cs typeface="ヒラギノ角ゴ Pro W3"/>
              </a:rPr>
              <a:t>erg/s)</a:t>
            </a:r>
            <a:endParaRPr kumimoji="1" lang="en-US" altLang="ja-JP" sz="2000" dirty="0">
              <a:latin typeface="Palatino" pitchFamily="2" charset="0"/>
              <a:ea typeface="Palatino" pitchFamily="2" charset="0"/>
              <a:cs typeface="ヒラギノ角ゴ Pro W3"/>
            </a:endParaRPr>
          </a:p>
          <a:p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	</a:t>
            </a:r>
            <a:r>
              <a:rPr kumimoji="1" lang="ja-JP" altLang="en-US" sz="2000">
                <a:latin typeface="Palatino" pitchFamily="2" charset="0"/>
                <a:ea typeface="Palatino" pitchFamily="2" charset="0"/>
                <a:cs typeface="ヒラギノ角ゴ Pro W3"/>
              </a:rPr>
              <a:t>→</a:t>
            </a: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 Highly </a:t>
            </a:r>
            <a:r>
              <a:rPr kumimoji="1" lang="en-US" altLang="ja-JP" sz="2000" b="1" dirty="0">
                <a:latin typeface="Palatino" pitchFamily="2" charset="0"/>
                <a:ea typeface="Palatino" pitchFamily="2" charset="0"/>
                <a:cs typeface="ヒラギノ角ゴ Pro W3"/>
              </a:rPr>
              <a:t>non-linear many-body problem</a:t>
            </a:r>
            <a:r>
              <a:rPr kumimoji="1" lang="en-US" altLang="ja-JP" sz="2000" dirty="0">
                <a:latin typeface="Palatino" pitchFamily="2" charset="0"/>
                <a:ea typeface="Palatino" pitchFamily="2" charset="0"/>
                <a:cs typeface="ヒラギノ角ゴ Pro W3"/>
              </a:rPr>
              <a:t>.</a:t>
            </a:r>
            <a:endParaRPr kumimoji="1" lang="ja-JP" altLang="en-US" sz="2000">
              <a:latin typeface="Palatino" pitchFamily="2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672BBF2-5717-7D33-660C-5FFEA8998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19" y="2217011"/>
            <a:ext cx="4798633" cy="416208"/>
          </a:xfrm>
          <a:prstGeom prst="rect">
            <a:avLst/>
          </a:prstGeom>
          <a:noFill/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451A6E5-9353-7334-EB84-27A687949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539" y="4431039"/>
            <a:ext cx="2121933" cy="11808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04455B0-9C6E-7574-625E-7D06CC203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203" y="1572864"/>
            <a:ext cx="1781489" cy="1416430"/>
          </a:xfrm>
          <a:prstGeom prst="rect">
            <a:avLst/>
          </a:prstGeom>
        </p:spPr>
      </p:pic>
      <p:sp>
        <p:nvSpPr>
          <p:cNvPr id="14" name="下矢印 13">
            <a:extLst>
              <a:ext uri="{FF2B5EF4-FFF2-40B4-BE49-F238E27FC236}">
                <a16:creationId xmlns:a16="http://schemas.microsoft.com/office/drawing/2014/main" id="{DFEDB929-D457-6D02-2310-D3F7761448A5}"/>
              </a:ext>
            </a:extLst>
          </p:cNvPr>
          <p:cNvSpPr/>
          <p:nvPr/>
        </p:nvSpPr>
        <p:spPr>
          <a:xfrm>
            <a:off x="7082490" y="3120743"/>
            <a:ext cx="302033" cy="10332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227E390-A4A9-221C-F285-4139D60203A3}"/>
              </a:ext>
            </a:extLst>
          </p:cNvPr>
          <p:cNvSpPr txBox="1"/>
          <p:nvPr/>
        </p:nvSpPr>
        <p:spPr>
          <a:xfrm>
            <a:off x="6889919" y="1246161"/>
            <a:ext cx="20381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500" dirty="0">
                <a:latin typeface="Palatino" pitchFamily="2" charset="0"/>
                <a:ea typeface="Palatino" pitchFamily="2" charset="0"/>
              </a:rPr>
              <a:t>Momentum exchange</a:t>
            </a:r>
            <a:endParaRPr lang="ja-JP" altLang="en-US" sz="1500">
              <a:latin typeface="Palatino" pitchFamily="2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F55AB9E-89EB-76A9-91CC-1705EB4837E3}"/>
              </a:ext>
            </a:extLst>
          </p:cNvPr>
          <p:cNvSpPr txBox="1"/>
          <p:nvPr/>
        </p:nvSpPr>
        <p:spPr>
          <a:xfrm>
            <a:off x="4022059" y="2841156"/>
            <a:ext cx="1946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(e.g., </a:t>
            </a:r>
            <a:r>
              <a:rPr kumimoji="1" lang="en-US" altLang="ja-JP" sz="1400" b="1" i="1" dirty="0" err="1">
                <a:latin typeface="Palatino" pitchFamily="2" charset="0"/>
                <a:ea typeface="Palatino" pitchFamily="2" charset="0"/>
                <a:cs typeface="ヒラギノ角ゴ Pro W3"/>
              </a:rPr>
              <a:t>Balantekin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+ ’06</a:t>
            </a:r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)</a:t>
            </a:r>
            <a:endParaRPr kumimoji="1" lang="ja-JP" altLang="en-US" sz="1400">
              <a:latin typeface="Palatino" pitchFamily="2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79C10DF-823C-A0D4-FB69-3A68508464C8}"/>
              </a:ext>
            </a:extLst>
          </p:cNvPr>
          <p:cNvSpPr txBox="1"/>
          <p:nvPr/>
        </p:nvSpPr>
        <p:spPr>
          <a:xfrm>
            <a:off x="6781585" y="5727283"/>
            <a:ext cx="225480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500" b="1" dirty="0">
                <a:latin typeface="Palatino" pitchFamily="2" charset="0"/>
                <a:ea typeface="Palatino" pitchFamily="2" charset="0"/>
              </a:rPr>
              <a:t>One-body </a:t>
            </a:r>
            <a:r>
              <a:rPr lang="en-US" altLang="ja-JP" sz="1500" b="1" dirty="0" err="1">
                <a:latin typeface="Palatino" pitchFamily="2" charset="0"/>
                <a:ea typeface="Palatino" pitchFamily="2" charset="0"/>
              </a:rPr>
              <a:t>ν</a:t>
            </a:r>
            <a:r>
              <a:rPr lang="en-US" altLang="ja-JP" sz="1500" b="1" dirty="0">
                <a:latin typeface="Palatino" pitchFamily="2" charset="0"/>
                <a:ea typeface="Palatino" pitchFamily="2" charset="0"/>
              </a:rPr>
              <a:t>-interaction</a:t>
            </a:r>
            <a:endParaRPr lang="ja-JP" altLang="en-US" sz="1500" b="1">
              <a:latin typeface="Palatino" pitchFamily="2" charset="0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69BF2515-E090-3FB8-E76A-F2BE5738F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428" y="4372289"/>
            <a:ext cx="4873499" cy="359731"/>
          </a:xfrm>
          <a:prstGeom prst="rect">
            <a:avLst/>
          </a:prstGeom>
          <a:noFill/>
        </p:spPr>
      </p:pic>
      <p:sp>
        <p:nvSpPr>
          <p:cNvPr id="27" name="下矢印 26">
            <a:extLst>
              <a:ext uri="{FF2B5EF4-FFF2-40B4-BE49-F238E27FC236}">
                <a16:creationId xmlns:a16="http://schemas.microsoft.com/office/drawing/2014/main" id="{3BCCC530-C40C-6B45-41DB-23FA098931DC}"/>
              </a:ext>
            </a:extLst>
          </p:cNvPr>
          <p:cNvSpPr/>
          <p:nvPr/>
        </p:nvSpPr>
        <p:spPr>
          <a:xfrm>
            <a:off x="2272490" y="3017173"/>
            <a:ext cx="302033" cy="103326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B74BF77-510F-B430-675F-825913D59E4C}"/>
              </a:ext>
            </a:extLst>
          </p:cNvPr>
          <p:cNvSpPr txBox="1"/>
          <p:nvPr/>
        </p:nvSpPr>
        <p:spPr>
          <a:xfrm>
            <a:off x="2791001" y="3487221"/>
            <a:ext cx="3990584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700" b="1" dirty="0">
                <a:latin typeface="Palatino" pitchFamily="2" charset="0"/>
                <a:ea typeface="Palatino" pitchFamily="2" charset="0"/>
              </a:rPr>
              <a:t>Mean-Field (MF) Approximation</a:t>
            </a:r>
            <a:endParaRPr lang="ja-JP" altLang="en-US" sz="1700" b="1">
              <a:latin typeface="Palatino" pitchFamily="2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CBDD775-1261-4281-5DB1-7D778E0FAD3C}"/>
              </a:ext>
            </a:extLst>
          </p:cNvPr>
          <p:cNvSpPr txBox="1"/>
          <p:nvPr/>
        </p:nvSpPr>
        <p:spPr>
          <a:xfrm>
            <a:off x="660098" y="5039654"/>
            <a:ext cx="3828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Palatino" pitchFamily="2" charset="0"/>
                <a:ea typeface="Palatino" pitchFamily="2" charset="0"/>
              </a:rPr>
              <a:t>Two-body problem to a one-body.</a:t>
            </a:r>
            <a:endParaRPr lang="ja-JP" altLang="en-US" b="1">
              <a:latin typeface="Palatino" pitchFamily="2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E6DBE5-B749-6812-E673-0B8DCF90E1EB}"/>
              </a:ext>
            </a:extLst>
          </p:cNvPr>
          <p:cNvSpPr txBox="1"/>
          <p:nvPr/>
        </p:nvSpPr>
        <p:spPr>
          <a:xfrm>
            <a:off x="606179" y="2838079"/>
            <a:ext cx="1423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Palatino" pitchFamily="2" charset="0"/>
                <a:ea typeface="Palatino" pitchFamily="2" charset="0"/>
              </a:rPr>
              <a:t>Size : 3</a:t>
            </a:r>
            <a:r>
              <a:rPr lang="en-US" altLang="ja-JP" sz="2000" b="1" i="1" baseline="30000" dirty="0">
                <a:latin typeface="Palatino" pitchFamily="2" charset="0"/>
                <a:ea typeface="Palatino" pitchFamily="2" charset="0"/>
              </a:rPr>
              <a:t>N</a:t>
            </a:r>
            <a:endParaRPr lang="ja-JP" altLang="en-US" sz="2000" b="1" i="1" baseline="30000">
              <a:latin typeface="Palatino" pitchFamily="2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A136479-471B-6791-84F0-EB5933987F06}"/>
              </a:ext>
            </a:extLst>
          </p:cNvPr>
          <p:cNvSpPr txBox="1"/>
          <p:nvPr/>
        </p:nvSpPr>
        <p:spPr>
          <a:xfrm>
            <a:off x="606179" y="3864600"/>
            <a:ext cx="1423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Palatino" pitchFamily="2" charset="0"/>
                <a:ea typeface="Palatino" pitchFamily="2" charset="0"/>
              </a:rPr>
              <a:t>Size : 3</a:t>
            </a:r>
            <a:r>
              <a:rPr lang="en-US" altLang="ja-JP" sz="2000" b="1" i="1" dirty="0">
                <a:latin typeface="Palatino" pitchFamily="2" charset="0"/>
                <a:ea typeface="Palatino" pitchFamily="2" charset="0"/>
              </a:rPr>
              <a:t>N</a:t>
            </a:r>
            <a:endParaRPr lang="ja-JP" altLang="en-US" sz="2000" b="1" i="1">
              <a:latin typeface="Palatino" pitchFamily="2" charset="0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AB2536D-3AB6-F99C-57B5-8FD6B9029622}"/>
              </a:ext>
            </a:extLst>
          </p:cNvPr>
          <p:cNvSpPr txBox="1"/>
          <p:nvPr/>
        </p:nvSpPr>
        <p:spPr>
          <a:xfrm>
            <a:off x="7539251" y="3543564"/>
            <a:ext cx="1497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(e.g., 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Volpe+ ’13</a:t>
            </a:r>
            <a:r>
              <a:rPr kumimoji="1" lang="en-US" altLang="ja-JP" sz="1400" dirty="0">
                <a:latin typeface="Palatino" pitchFamily="2" charset="0"/>
                <a:ea typeface="Palatino" pitchFamily="2" charset="0"/>
                <a:cs typeface="ヒラギノ角ゴ Pro W3"/>
              </a:rPr>
              <a:t>)</a:t>
            </a:r>
            <a:endParaRPr kumimoji="1" lang="ja-JP" altLang="en-US" sz="1400">
              <a:latin typeface="Palatino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FB54D8-06C9-5367-BDCA-F34BA14F8B26}"/>
              </a:ext>
            </a:extLst>
          </p:cNvPr>
          <p:cNvSpPr txBox="1"/>
          <p:nvPr/>
        </p:nvSpPr>
        <p:spPr>
          <a:xfrm>
            <a:off x="2139577" y="5716620"/>
            <a:ext cx="38288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Treatable.</a:t>
            </a:r>
          </a:p>
          <a:p>
            <a:r>
              <a:rPr lang="en-US" altLang="ja-JP" sz="2000" b="1" i="1" dirty="0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      Mean field is our Friends!!</a:t>
            </a:r>
            <a:endParaRPr lang="ja-JP" altLang="en-US" sz="2000" b="1" i="1">
              <a:solidFill>
                <a:srgbClr val="FF0000"/>
              </a:solidFill>
              <a:latin typeface="Palatino" pitchFamily="2" charset="0"/>
            </a:endParaRPr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CCF634C0-3B85-4DE0-7F45-5FFEBEE0E52F}"/>
              </a:ext>
            </a:extLst>
          </p:cNvPr>
          <p:cNvSpPr txBox="1">
            <a:spLocks/>
          </p:cNvSpPr>
          <p:nvPr/>
        </p:nvSpPr>
        <p:spPr>
          <a:xfrm>
            <a:off x="7074074" y="646282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DF745-7D3F-47F4-83A3-874385CFAA6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625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Collisional Flavor Instability (CFI)</a:t>
            </a:r>
            <a:endParaRPr kumimoji="1" lang="ja-JP" altLang="en-US" dirty="0"/>
          </a:p>
        </p:txBody>
      </p:sp>
      <p:sp>
        <p:nvSpPr>
          <p:cNvPr id="2" name="スライド番号プレースホルダー 2">
            <a:extLst>
              <a:ext uri="{FF2B5EF4-FFF2-40B4-BE49-F238E27FC236}">
                <a16:creationId xmlns:a16="http://schemas.microsoft.com/office/drawing/2014/main" id="{C4C18208-F519-1C45-5FA9-D6FC1CE9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A53065F5-036B-00CE-803A-48A183F1EC73}"/>
              </a:ext>
            </a:extLst>
          </p:cNvPr>
          <p:cNvSpPr txBox="1">
            <a:spLocks/>
          </p:cNvSpPr>
          <p:nvPr/>
        </p:nvSpPr>
        <p:spPr>
          <a:xfrm>
            <a:off x="347948" y="816075"/>
            <a:ext cx="8554752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/>
              <a:t>Quantum Kinetic Equation: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E399EA4-AE43-E7DB-2AC9-8BAF3A5B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1329346"/>
            <a:ext cx="4705350" cy="31827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D0B4FC6-B82C-4AE3-A3C5-3B52D8BF2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40" y="4166054"/>
            <a:ext cx="7772400" cy="588261"/>
          </a:xfrm>
          <a:prstGeom prst="rect">
            <a:avLst/>
          </a:prstGeom>
        </p:spPr>
      </p:pic>
      <p:sp>
        <p:nvSpPr>
          <p:cNvPr id="16" name="コンテンツ プレースホルダー 8">
            <a:extLst>
              <a:ext uri="{FF2B5EF4-FFF2-40B4-BE49-F238E27FC236}">
                <a16:creationId xmlns:a16="http://schemas.microsoft.com/office/drawing/2014/main" id="{4097E3B8-450A-1C79-6FEE-F06666C22580}"/>
              </a:ext>
            </a:extLst>
          </p:cNvPr>
          <p:cNvSpPr txBox="1">
            <a:spLocks/>
          </p:cNvSpPr>
          <p:nvPr/>
        </p:nvSpPr>
        <p:spPr>
          <a:xfrm>
            <a:off x="279088" y="3706699"/>
            <a:ext cx="3538252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/>
              <a:t>Off-diagonal components: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392BEC4E-681E-3364-6ADE-797549862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826" y="2052529"/>
            <a:ext cx="1719860" cy="58677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E17CC0E-BEE5-7D50-595B-698471DC9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826" y="2726826"/>
            <a:ext cx="3422148" cy="489824"/>
          </a:xfrm>
          <a:prstGeom prst="rect">
            <a:avLst/>
          </a:prstGeom>
        </p:spPr>
      </p:pic>
      <p:sp>
        <p:nvSpPr>
          <p:cNvPr id="33" name="下矢印 32">
            <a:extLst>
              <a:ext uri="{FF2B5EF4-FFF2-40B4-BE49-F238E27FC236}">
                <a16:creationId xmlns:a16="http://schemas.microsoft.com/office/drawing/2014/main" id="{F8A3030C-70D0-60D5-9408-D29DD668E3B4}"/>
              </a:ext>
            </a:extLst>
          </p:cNvPr>
          <p:cNvSpPr/>
          <p:nvPr/>
        </p:nvSpPr>
        <p:spPr>
          <a:xfrm>
            <a:off x="4737101" y="1981842"/>
            <a:ext cx="304800" cy="184999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コンテンツ プレースホルダー 8">
                <a:extLst>
                  <a:ext uri="{FF2B5EF4-FFF2-40B4-BE49-F238E27FC236}">
                    <a16:creationId xmlns:a16="http://schemas.microsoft.com/office/drawing/2014/main" id="{2BA00AA3-11B1-AE4C-9A81-5026C7C59C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81942" y="5245256"/>
                <a:ext cx="4224052" cy="3721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2000" dirty="0"/>
                  <a:t>differential effect between </a:t>
                </a:r>
                <a14:m>
                  <m:oMath xmlns:m="http://schemas.openxmlformats.org/officeDocument/2006/math">
                    <m:r>
                      <a:rPr lang="en-US" altLang="ja-JP" sz="2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sz="2000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ja-JP" sz="2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endParaRPr lang="en-US" altLang="ja-JP" sz="2000" dirty="0"/>
              </a:p>
            </p:txBody>
          </p:sp>
        </mc:Choice>
        <mc:Fallback xmlns="">
          <p:sp>
            <p:nvSpPr>
              <p:cNvPr id="35" name="コンテンツ プレースホルダー 8">
                <a:extLst>
                  <a:ext uri="{FF2B5EF4-FFF2-40B4-BE49-F238E27FC236}">
                    <a16:creationId xmlns:a16="http://schemas.microsoft.com/office/drawing/2014/main" id="{2BA00AA3-11B1-AE4C-9A81-5026C7C59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1942" y="5245256"/>
                <a:ext cx="4224052" cy="372194"/>
              </a:xfrm>
              <a:prstGeom prst="rect">
                <a:avLst/>
              </a:prstGeom>
              <a:blipFill>
                <a:blip r:embed="rId7"/>
                <a:stretch>
                  <a:fillRect l="-1198" t="-9677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U ターン矢印 36">
            <a:extLst>
              <a:ext uri="{FF2B5EF4-FFF2-40B4-BE49-F238E27FC236}">
                <a16:creationId xmlns:a16="http://schemas.microsoft.com/office/drawing/2014/main" id="{03F860F2-DA25-DB9A-B8C6-BE594E1D1270}"/>
              </a:ext>
            </a:extLst>
          </p:cNvPr>
          <p:cNvSpPr/>
          <p:nvPr/>
        </p:nvSpPr>
        <p:spPr>
          <a:xfrm rot="10800000">
            <a:off x="6061414" y="4754315"/>
            <a:ext cx="1803400" cy="372194"/>
          </a:xfrm>
          <a:prstGeom prst="uturnArrow">
            <a:avLst>
              <a:gd name="adj1" fmla="val 13096"/>
              <a:gd name="adj2" fmla="val 25000"/>
              <a:gd name="adj3" fmla="val 36904"/>
              <a:gd name="adj4" fmla="val 43750"/>
              <a:gd name="adj5" fmla="val 10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38" name="下矢印 37">
            <a:extLst>
              <a:ext uri="{FF2B5EF4-FFF2-40B4-BE49-F238E27FC236}">
                <a16:creationId xmlns:a16="http://schemas.microsoft.com/office/drawing/2014/main" id="{513ED4F5-EFE4-4E89-7229-09B230CE81A9}"/>
              </a:ext>
            </a:extLst>
          </p:cNvPr>
          <p:cNvSpPr/>
          <p:nvPr/>
        </p:nvSpPr>
        <p:spPr>
          <a:xfrm rot="16200000">
            <a:off x="4613403" y="5698596"/>
            <a:ext cx="205887" cy="7725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Palatino" pitchFamily="2" charset="0"/>
            </a:endParaRPr>
          </a:p>
        </p:txBody>
      </p:sp>
      <p:sp>
        <p:nvSpPr>
          <p:cNvPr id="39" name="コンテンツ プレースホルダー 8">
            <a:extLst>
              <a:ext uri="{FF2B5EF4-FFF2-40B4-BE49-F238E27FC236}">
                <a16:creationId xmlns:a16="http://schemas.microsoft.com/office/drawing/2014/main" id="{A3C7DFF9-06DE-DD10-BF60-EA4A90924739}"/>
              </a:ext>
            </a:extLst>
          </p:cNvPr>
          <p:cNvSpPr txBox="1">
            <a:spLocks/>
          </p:cNvSpPr>
          <p:nvPr/>
        </p:nvSpPr>
        <p:spPr>
          <a:xfrm>
            <a:off x="5115343" y="5830960"/>
            <a:ext cx="2639677" cy="734711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Flavor instability</a:t>
            </a:r>
          </a:p>
          <a:p>
            <a:pPr marL="0" indent="0">
              <a:buNone/>
            </a:pPr>
            <a:r>
              <a:rPr lang="en-US" altLang="ja-JP" sz="1500" dirty="0"/>
              <a:t>(Relatively slower scale)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0C85332-6A2E-4480-BAD9-B934E5A97752}"/>
              </a:ext>
            </a:extLst>
          </p:cNvPr>
          <p:cNvSpPr txBox="1"/>
          <p:nvPr/>
        </p:nvSpPr>
        <p:spPr>
          <a:xfrm>
            <a:off x="6712271" y="6533221"/>
            <a:ext cx="1888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Johns ‘21 &amp; PRL ‘23</a:t>
            </a:r>
            <a:endParaRPr kumimoji="1" lang="ja-JP" altLang="en-US" sz="1400" b="1" i="1">
              <a:latin typeface="Palatino" pitchFamily="2" charset="0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1D406B2D-89F7-681D-E838-F9B466FDC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4452" y="5606591"/>
            <a:ext cx="718146" cy="307777"/>
          </a:xfrm>
          <a:prstGeom prst="rect">
            <a:avLst/>
          </a:prstGeom>
        </p:spPr>
      </p:pic>
      <p:sp>
        <p:nvSpPr>
          <p:cNvPr id="42" name="フレーム 41">
            <a:extLst>
              <a:ext uri="{FF2B5EF4-FFF2-40B4-BE49-F238E27FC236}">
                <a16:creationId xmlns:a16="http://schemas.microsoft.com/office/drawing/2014/main" id="{3D213693-C626-174D-F5C0-E93C8A3320B1}"/>
              </a:ext>
            </a:extLst>
          </p:cNvPr>
          <p:cNvSpPr/>
          <p:nvPr/>
        </p:nvSpPr>
        <p:spPr>
          <a:xfrm>
            <a:off x="5782384" y="1157284"/>
            <a:ext cx="1344301" cy="659820"/>
          </a:xfrm>
          <a:prstGeom prst="frame">
            <a:avLst>
              <a:gd name="adj1" fmla="val 1389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5" name="コンテンツ プレースホルダー 8">
            <a:extLst>
              <a:ext uri="{FF2B5EF4-FFF2-40B4-BE49-F238E27FC236}">
                <a16:creationId xmlns:a16="http://schemas.microsoft.com/office/drawing/2014/main" id="{27887CD4-AD04-7CB5-E52A-654159AC1907}"/>
              </a:ext>
            </a:extLst>
          </p:cNvPr>
          <p:cNvSpPr txBox="1">
            <a:spLocks/>
          </p:cNvSpPr>
          <p:nvPr/>
        </p:nvSpPr>
        <p:spPr>
          <a:xfrm>
            <a:off x="315026" y="1962074"/>
            <a:ext cx="4091875" cy="89343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800" dirty="0"/>
              <a:t>Collision decoheres neutrinos.</a:t>
            </a:r>
          </a:p>
          <a:p>
            <a:pPr marL="0" indent="0">
              <a:buNone/>
            </a:pPr>
            <a:r>
              <a:rPr lang="en-US" altLang="ja-JP" sz="1800" dirty="0"/>
              <a:t> </a:t>
            </a:r>
            <a:r>
              <a:rPr lang="ja-JP" altLang="en-US" sz="1800"/>
              <a:t>→</a:t>
            </a:r>
            <a:r>
              <a:rPr lang="en-US" altLang="ja-JP" sz="1800" dirty="0"/>
              <a:t> Usually suppress flavor instability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4DB77C0-5FCA-0852-0906-E54EA82BAA78}"/>
              </a:ext>
            </a:extLst>
          </p:cNvPr>
          <p:cNvSpPr txBox="1"/>
          <p:nvPr/>
        </p:nvSpPr>
        <p:spPr>
          <a:xfrm>
            <a:off x="918834" y="2734523"/>
            <a:ext cx="3062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Palatino" pitchFamily="2" charset="0"/>
                <a:ea typeface="Palatino" pitchFamily="2" charset="0"/>
                <a:cs typeface="ヒラギノ角ゴ Pro W3"/>
              </a:rPr>
              <a:t>Shalgar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  <a:cs typeface="ヒラギノ角ゴ Pro W3"/>
              </a:rPr>
              <a:t>+ ‘21, Kato+ ’21, Sasaki+ ‘22</a:t>
            </a:r>
          </a:p>
          <a:p>
            <a:r>
              <a:rPr kumimoji="1" lang="en-US" altLang="ja-JP" sz="1400" b="1" i="1" dirty="0">
                <a:latin typeface="Palatino" pitchFamily="2" charset="0"/>
                <a:ea typeface="Palatino" pitchFamily="2" charset="0"/>
              </a:rPr>
              <a:t>Martin+ ‘21, </a:t>
            </a:r>
            <a:r>
              <a:rPr kumimoji="1" lang="en-US" altLang="ja-JP" sz="1400" b="1" i="1" dirty="0" err="1">
                <a:latin typeface="Palatino" pitchFamily="2" charset="0"/>
                <a:ea typeface="Palatino" pitchFamily="2" charset="0"/>
              </a:rPr>
              <a:t>Sigl</a:t>
            </a:r>
            <a:r>
              <a:rPr kumimoji="1" lang="en-US" altLang="ja-JP" sz="1400" b="1" i="1" dirty="0">
                <a:latin typeface="Palatino" pitchFamily="2" charset="0"/>
                <a:ea typeface="Palatino" pitchFamily="2" charset="0"/>
              </a:rPr>
              <a:t> ‘22, Johns+ ‘22</a:t>
            </a:r>
            <a:endParaRPr kumimoji="1" lang="ja-JP" altLang="en-US" sz="1400" b="1">
              <a:latin typeface="Palatin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17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E2DEC6D-6E4F-14FA-8552-C561D11444A1}"/>
              </a:ext>
            </a:extLst>
          </p:cNvPr>
          <p:cNvGrpSpPr/>
          <p:nvPr/>
        </p:nvGrpSpPr>
        <p:grpSpPr>
          <a:xfrm>
            <a:off x="5182785" y="1093306"/>
            <a:ext cx="3782577" cy="5622428"/>
            <a:chOff x="5208737" y="1143657"/>
            <a:chExt cx="3673210" cy="545986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F110D5B0-60E4-7D49-ACC2-6D164A1EC468}"/>
                </a:ext>
              </a:extLst>
            </p:cNvPr>
            <p:cNvGrpSpPr/>
            <p:nvPr/>
          </p:nvGrpSpPr>
          <p:grpSpPr>
            <a:xfrm>
              <a:off x="5208737" y="1143657"/>
              <a:ext cx="3673210" cy="5459865"/>
              <a:chOff x="5389924" y="1075065"/>
              <a:chExt cx="3343752" cy="4970158"/>
            </a:xfrm>
          </p:grpSpPr>
          <p:pic>
            <p:nvPicPr>
              <p:cNvPr id="22" name="図 21">
                <a:extLst>
                  <a:ext uri="{FF2B5EF4-FFF2-40B4-BE49-F238E27FC236}">
                    <a16:creationId xmlns:a16="http://schemas.microsoft.com/office/drawing/2014/main" id="{CDCBDCEE-8BF7-45B9-BCF3-E983DCF37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14472" y="1075065"/>
                <a:ext cx="3319204" cy="2695461"/>
              </a:xfrm>
              <a:prstGeom prst="rect">
                <a:avLst/>
              </a:prstGeom>
            </p:spPr>
          </p:pic>
          <p:pic>
            <p:nvPicPr>
              <p:cNvPr id="23" name="図 22">
                <a:extLst>
                  <a:ext uri="{FF2B5EF4-FFF2-40B4-BE49-F238E27FC236}">
                    <a16:creationId xmlns:a16="http://schemas.microsoft.com/office/drawing/2014/main" id="{444CF4E1-566D-437B-B28A-7819632DB1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89924" y="3349762"/>
                <a:ext cx="3319204" cy="2695461"/>
              </a:xfrm>
              <a:prstGeom prst="rect">
                <a:avLst/>
              </a:prstGeom>
            </p:spPr>
          </p:pic>
        </p:grpSp>
        <p:sp>
          <p:nvSpPr>
            <p:cNvPr id="31" name="コンテンツ プレースホルダー 8">
              <a:extLst>
                <a:ext uri="{FF2B5EF4-FFF2-40B4-BE49-F238E27FC236}">
                  <a16:creationId xmlns:a16="http://schemas.microsoft.com/office/drawing/2014/main" id="{1E0C1B9D-6A8F-0305-9C2E-8A9E53D4B372}"/>
                </a:ext>
              </a:extLst>
            </p:cNvPr>
            <p:cNvSpPr txBox="1">
              <a:spLocks/>
            </p:cNvSpPr>
            <p:nvPr/>
          </p:nvSpPr>
          <p:spPr>
            <a:xfrm>
              <a:off x="6647502" y="1572515"/>
              <a:ext cx="1405168" cy="5060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b="1" dirty="0">
                  <a:latin typeface="Georgia" panose="02040502050405020303" pitchFamily="18" charset="0"/>
                </a:rPr>
                <a:t>PNS ~ 6 sec</a:t>
              </a:r>
              <a:endParaRPr lang="en-US" altLang="ja-JP" sz="1600" b="1" baseline="30000" dirty="0">
                <a:latin typeface="Georgia" panose="02040502050405020303" pitchFamily="18" charset="0"/>
              </a:endParaRPr>
            </a:p>
          </p:txBody>
        </p:sp>
        <p:sp>
          <p:nvSpPr>
            <p:cNvPr id="32" name="コンテンツ プレースホルダー 8">
              <a:extLst>
                <a:ext uri="{FF2B5EF4-FFF2-40B4-BE49-F238E27FC236}">
                  <a16:creationId xmlns:a16="http://schemas.microsoft.com/office/drawing/2014/main" id="{4B0D1F39-621E-A02E-CD72-01D9839D42B4}"/>
                </a:ext>
              </a:extLst>
            </p:cNvPr>
            <p:cNvSpPr txBox="1">
              <a:spLocks/>
            </p:cNvSpPr>
            <p:nvPr/>
          </p:nvSpPr>
          <p:spPr>
            <a:xfrm>
              <a:off x="6561829" y="4062498"/>
              <a:ext cx="1490840" cy="5060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b="1" dirty="0">
                  <a:latin typeface="Georgia" panose="02040502050405020303" pitchFamily="18" charset="0"/>
                </a:rPr>
                <a:t>PNS ~ 30 sec</a:t>
              </a:r>
              <a:endParaRPr lang="en-US" altLang="ja-JP" sz="1600" b="1" baseline="30000" dirty="0">
                <a:latin typeface="Georgia" panose="02040502050405020303" pitchFamily="18" charset="0"/>
              </a:endParaRPr>
            </a:p>
          </p:txBody>
        </p:sp>
      </p:grpSp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Possibility Search of Flavor Conversion</a:t>
            </a:r>
          </a:p>
        </p:txBody>
      </p:sp>
      <p:sp>
        <p:nvSpPr>
          <p:cNvPr id="15" name="スライド番号プレースホルダー 2">
            <a:extLst>
              <a:ext uri="{FF2B5EF4-FFF2-40B4-BE49-F238E27FC236}">
                <a16:creationId xmlns:a16="http://schemas.microsoft.com/office/drawing/2014/main" id="{7B6D9352-0AA3-7255-DB42-EF6ACB488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78ED933-71E4-7171-4DEC-F930553A3F91}"/>
              </a:ext>
            </a:extLst>
          </p:cNvPr>
          <p:cNvSpPr txBox="1"/>
          <p:nvPr/>
        </p:nvSpPr>
        <p:spPr>
          <a:xfrm>
            <a:off x="-32427" y="6551288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Akaho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, </a:t>
            </a:r>
            <a:r>
              <a:rPr kumimoji="1" lang="en-US" altLang="ja-JP" sz="1400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MZ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+ PRD ‘24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70F44D8F-AD8F-B80D-06E5-003D48C629AD}"/>
              </a:ext>
            </a:extLst>
          </p:cNvPr>
          <p:cNvGrpSpPr/>
          <p:nvPr/>
        </p:nvGrpSpPr>
        <p:grpSpPr>
          <a:xfrm>
            <a:off x="668872" y="901751"/>
            <a:ext cx="4104226" cy="5926196"/>
            <a:chOff x="482848" y="847789"/>
            <a:chExt cx="4104226" cy="5926196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06E96630-0820-CF63-D9E4-9CEDB7F3FE09}"/>
                </a:ext>
              </a:extLst>
            </p:cNvPr>
            <p:cNvGrpSpPr/>
            <p:nvPr/>
          </p:nvGrpSpPr>
          <p:grpSpPr>
            <a:xfrm>
              <a:off x="482848" y="847789"/>
              <a:ext cx="4104226" cy="5926196"/>
              <a:chOff x="482848" y="931804"/>
              <a:chExt cx="4104226" cy="5926196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3ACBC827-8D3F-2A2F-71F8-8AACE78D0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848" y="931804"/>
                <a:ext cx="4104226" cy="5926196"/>
              </a:xfrm>
              <a:prstGeom prst="rect">
                <a:avLst/>
              </a:prstGeom>
            </p:spPr>
          </p:pic>
          <p:sp>
            <p:nvSpPr>
              <p:cNvPr id="2" name="コンテンツ プレースホルダー 8">
                <a:extLst>
                  <a:ext uri="{FF2B5EF4-FFF2-40B4-BE49-F238E27FC236}">
                    <a16:creationId xmlns:a16="http://schemas.microsoft.com/office/drawing/2014/main" id="{71F94BEC-651E-872B-2998-BF1C84001F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6411" y="1227672"/>
                <a:ext cx="1277596" cy="506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6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10 </a:t>
                </a:r>
                <a:r>
                  <a:rPr lang="en-US" altLang="ja-JP" sz="16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g/cm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3</a:t>
                </a:r>
              </a:p>
            </p:txBody>
          </p:sp>
          <p:sp>
            <p:nvSpPr>
              <p:cNvPr id="3" name="コンテンツ プレースホルダー 8">
                <a:extLst>
                  <a:ext uri="{FF2B5EF4-FFF2-40B4-BE49-F238E27FC236}">
                    <a16:creationId xmlns:a16="http://schemas.microsoft.com/office/drawing/2014/main" id="{9ACD4E70-6F68-1322-319B-111E975FE2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85543" y="1717878"/>
                <a:ext cx="687080" cy="506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6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11</a:t>
                </a:r>
              </a:p>
            </p:txBody>
          </p:sp>
          <p:sp>
            <p:nvSpPr>
              <p:cNvPr id="4" name="コンテンツ プレースホルダー 8">
                <a:extLst>
                  <a:ext uri="{FF2B5EF4-FFF2-40B4-BE49-F238E27FC236}">
                    <a16:creationId xmlns:a16="http://schemas.microsoft.com/office/drawing/2014/main" id="{512A2904-FB9F-066B-D0BD-E873F8F46B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73229" y="2283892"/>
                <a:ext cx="687080" cy="506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6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12</a:t>
                </a:r>
              </a:p>
            </p:txBody>
          </p:sp>
          <p:sp>
            <p:nvSpPr>
              <p:cNvPr id="5" name="コンテンツ プレースホルダー 8">
                <a:extLst>
                  <a:ext uri="{FF2B5EF4-FFF2-40B4-BE49-F238E27FC236}">
                    <a16:creationId xmlns:a16="http://schemas.microsoft.com/office/drawing/2014/main" id="{D3DEB744-A6DC-8A7D-2E92-7D4C63AE25A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89611" y="2834980"/>
                <a:ext cx="687080" cy="5060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342903" indent="-342903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1pPr>
                <a:lvl2pPr marL="742955" indent="-28575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2pPr>
                <a:lvl3pPr marL="1143008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3pPr>
                <a:lvl4pPr marL="1600210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4pPr>
                <a:lvl5pPr marL="205741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b="0" i="0" kern="1200">
                    <a:solidFill>
                      <a:schemeClr val="tx1"/>
                    </a:solidFill>
                    <a:latin typeface="Palatino" pitchFamily="2" charset="0"/>
                    <a:ea typeface="Palatino" pitchFamily="2" charset="0"/>
                    <a:cs typeface="+mn-cs"/>
                  </a:defRPr>
                </a:lvl5pPr>
                <a:lvl6pPr marL="2514617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19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23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25" indent="-228602" algn="l" defTabSz="457203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ja-JP" sz="1600" b="1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10</a:t>
                </a:r>
                <a:r>
                  <a:rPr lang="en-US" altLang="ja-JP" sz="1600" b="1" baseline="30000" dirty="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13</a:t>
                </a:r>
              </a:p>
            </p:txBody>
          </p:sp>
        </p:grpSp>
        <p:sp>
          <p:nvSpPr>
            <p:cNvPr id="20" name="コンテンツ プレースホルダー 8">
              <a:extLst>
                <a:ext uri="{FF2B5EF4-FFF2-40B4-BE49-F238E27FC236}">
                  <a16:creationId xmlns:a16="http://schemas.microsoft.com/office/drawing/2014/main" id="{C4A4D34D-83EC-22C5-40F2-5D147436CF59}"/>
                </a:ext>
              </a:extLst>
            </p:cNvPr>
            <p:cNvSpPr txBox="1">
              <a:spLocks/>
            </p:cNvSpPr>
            <p:nvPr/>
          </p:nvSpPr>
          <p:spPr>
            <a:xfrm>
              <a:off x="1699537" y="5016509"/>
              <a:ext cx="1277596" cy="506028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3" indent="-342903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32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1pPr>
              <a:lvl2pPr marL="742955" indent="-28575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8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2pPr>
              <a:lvl3pPr marL="1143008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4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3pPr>
              <a:lvl4pPr marL="1600210" indent="-228602" algn="l" defTabSz="457203" rtl="0" eaLnBrk="1" latinLnBrk="0" hangingPunct="1">
                <a:spcBef>
                  <a:spcPct val="20000"/>
                </a:spcBef>
                <a:buFont typeface="Arial"/>
                <a:buChar char="–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4pPr>
              <a:lvl5pPr marL="2057413" indent="-228602" algn="l" defTabSz="457203" rtl="0" eaLnBrk="1" latinLnBrk="0" hangingPunct="1">
                <a:spcBef>
                  <a:spcPct val="20000"/>
                </a:spcBef>
                <a:buFont typeface="Arial"/>
                <a:buChar char="»"/>
                <a:defRPr kumimoji="1" sz="2000" b="0" i="0" kern="1200">
                  <a:solidFill>
                    <a:schemeClr val="tx1"/>
                  </a:solidFill>
                  <a:latin typeface="Palatino" pitchFamily="2" charset="0"/>
                  <a:ea typeface="Palatino" pitchFamily="2" charset="0"/>
                  <a:cs typeface="+mn-cs"/>
                </a:defRPr>
              </a:lvl5pPr>
              <a:lvl6pPr marL="2514617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19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23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25" indent="-228602" algn="l" defTabSz="457203" rtl="0" eaLnBrk="1" latinLnBrk="0" hangingPunct="1">
                <a:spcBef>
                  <a:spcPct val="20000"/>
                </a:spcBef>
                <a:buFont typeface="Arial"/>
                <a:buChar char="•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ja-JP" sz="16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10</a:t>
              </a:r>
              <a:r>
                <a:rPr lang="en-US" altLang="ja-JP" sz="1600" b="1" baseline="30000" dirty="0">
                  <a:solidFill>
                    <a:schemeClr val="bg1"/>
                  </a:solidFill>
                  <a:latin typeface="Georgia" panose="02040502050405020303" pitchFamily="18" charset="0"/>
                </a:rPr>
                <a:t>10 </a:t>
              </a:r>
              <a:r>
                <a:rPr lang="en-US" altLang="ja-JP" sz="16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g/cm</a:t>
              </a:r>
              <a:r>
                <a:rPr lang="en-US" altLang="ja-JP" sz="1600" b="1" baseline="30000" dirty="0">
                  <a:solidFill>
                    <a:schemeClr val="bg1"/>
                  </a:solidFill>
                  <a:latin typeface="Georgia" panose="02040502050405020303" pitchFamily="18" charset="0"/>
                </a:rPr>
                <a:t>3</a:t>
              </a:r>
            </a:p>
          </p:txBody>
        </p:sp>
      </p:grp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00509DA-4D8E-D591-B6BF-DAC9399D28F2}"/>
              </a:ext>
            </a:extLst>
          </p:cNvPr>
          <p:cNvSpPr txBox="1"/>
          <p:nvPr/>
        </p:nvSpPr>
        <p:spPr>
          <a:xfrm>
            <a:off x="4960074" y="6518005"/>
            <a:ext cx="183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Barrio+ </a:t>
            </a:r>
            <a:r>
              <a:rPr kumimoji="1" lang="en-US" altLang="ja-JP" sz="1400" b="1" i="1" dirty="0" err="1">
                <a:latin typeface="Georgia" panose="02040502050405020303" pitchFamily="18" charset="0"/>
                <a:ea typeface="Palatino" pitchFamily="2" charset="0"/>
              </a:rPr>
              <a:t>arXiv</a:t>
            </a:r>
            <a:r>
              <a:rPr kumimoji="1" lang="en-US" altLang="ja-JP" sz="1400" b="1" i="1" dirty="0">
                <a:latin typeface="Georgia" panose="02040502050405020303" pitchFamily="18" charset="0"/>
                <a:ea typeface="Palatino" pitchFamily="2" charset="0"/>
              </a:rPr>
              <a:t> ‘25</a:t>
            </a:r>
            <a:endParaRPr kumimoji="1" lang="ja-JP" altLang="en-US" sz="1400" b="1" i="1">
              <a:latin typeface="Georgia" panose="02040502050405020303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6AC9D70-C070-0BA0-3EAB-5E11603E69B8}"/>
              </a:ext>
            </a:extLst>
          </p:cNvPr>
          <p:cNvSpPr txBox="1"/>
          <p:nvPr/>
        </p:nvSpPr>
        <p:spPr>
          <a:xfrm>
            <a:off x="5541507" y="770947"/>
            <a:ext cx="276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Rotating PNS Cooling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BFC4FC4-F9EA-2A94-D0F7-9AE3A4D37006}"/>
              </a:ext>
            </a:extLst>
          </p:cNvPr>
          <p:cNvSpPr txBox="1"/>
          <p:nvPr/>
        </p:nvSpPr>
        <p:spPr>
          <a:xfrm>
            <a:off x="2276467" y="774325"/>
            <a:ext cx="12827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2D-CCSN</a:t>
            </a:r>
            <a:endParaRPr kumimoji="1" lang="ja-JP" altLang="en-US" b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060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図 38">
            <a:extLst>
              <a:ext uri="{FF2B5EF4-FFF2-40B4-BE49-F238E27FC236}">
                <a16:creationId xmlns:a16="http://schemas.microsoft.com/office/drawing/2014/main" id="{5414153E-66A7-B3C0-11BD-3F61E36B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20334"/>
            <a:ext cx="7772400" cy="1753867"/>
          </a:xfrm>
          <a:prstGeom prst="rect">
            <a:avLst/>
          </a:prstGeo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637D1B30-1B79-7F43-BFE4-2B2A5A5F9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Go Back to Stability Analysis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732669B-E2F7-AE45-85BC-8ED43BB7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F96F8C92-8EAE-0020-0742-4A46E6F6A5B5}"/>
              </a:ext>
            </a:extLst>
          </p:cNvPr>
          <p:cNvSpPr txBox="1">
            <a:spLocks/>
          </p:cNvSpPr>
          <p:nvPr/>
        </p:nvSpPr>
        <p:spPr>
          <a:xfrm>
            <a:off x="347948" y="816075"/>
            <a:ext cx="7544707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/>
              <a:t>Governing equation for the off-diagonal components.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10F478-0EE6-0C72-4097-DB4F9F76594F}"/>
              </a:ext>
            </a:extLst>
          </p:cNvPr>
          <p:cNvSpPr txBox="1"/>
          <p:nvPr/>
        </p:nvSpPr>
        <p:spPr>
          <a:xfrm>
            <a:off x="5806512" y="3477532"/>
            <a:ext cx="26516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500" dirty="0">
                <a:latin typeface="Palatino" pitchFamily="2" charset="0"/>
                <a:ea typeface="Palatino" pitchFamily="2" charset="0"/>
              </a:rPr>
              <a:t>Convolution between </a:t>
            </a:r>
            <a:r>
              <a:rPr kumimoji="1" lang="en-US" altLang="ja-JP" sz="1500" b="1" i="1" dirty="0" err="1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s</a:t>
            </a:r>
            <a:r>
              <a:rPr kumimoji="1" lang="en-US" altLang="ja-JP" sz="1500" b="1" i="1" baseline="-25000" dirty="0" err="1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v</a:t>
            </a:r>
            <a:r>
              <a:rPr kumimoji="1" lang="en-US" altLang="ja-JP" sz="1500" dirty="0">
                <a:latin typeface="Palatino" pitchFamily="2" charset="0"/>
                <a:ea typeface="Palatino" pitchFamily="2" charset="0"/>
              </a:rPr>
              <a:t> &amp; </a:t>
            </a:r>
            <a:r>
              <a:rPr kumimoji="1" lang="en-US" altLang="ja-JP" sz="1500" b="1" i="1" dirty="0" err="1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S</a:t>
            </a:r>
            <a:r>
              <a:rPr kumimoji="1" lang="en-US" altLang="ja-JP" sz="1500" b="1" i="1" baseline="-25000" dirty="0" err="1">
                <a:solidFill>
                  <a:srgbClr val="FF0000"/>
                </a:solidFill>
                <a:latin typeface="Palatino" pitchFamily="2" charset="0"/>
                <a:ea typeface="Palatino" pitchFamily="2" charset="0"/>
              </a:rPr>
              <a:t>v</a:t>
            </a:r>
            <a:endParaRPr kumimoji="1" lang="en-US" altLang="ja-JP" sz="1500" b="1" i="1" baseline="-25000" dirty="0">
              <a:solidFill>
                <a:srgbClr val="FF0000"/>
              </a:solidFill>
              <a:latin typeface="Palatino" pitchFamily="2" charset="0"/>
              <a:ea typeface="Palatino" pitchFamily="2" charset="0"/>
            </a:endParaRPr>
          </a:p>
          <a:p>
            <a:r>
              <a:rPr kumimoji="1" lang="en-US" altLang="ja-JP" sz="1500" dirty="0">
                <a:latin typeface="Palatino" pitchFamily="2" charset="0"/>
                <a:ea typeface="Palatino" pitchFamily="2" charset="0"/>
              </a:rPr>
              <a:t>in </a:t>
            </a:r>
            <a:r>
              <a:rPr kumimoji="1" lang="en-US" altLang="ja-JP" sz="1500" b="1" dirty="0">
                <a:latin typeface="Palatino" pitchFamily="2" charset="0"/>
                <a:ea typeface="Palatino" pitchFamily="2" charset="0"/>
              </a:rPr>
              <a:t>nonlinear</a:t>
            </a:r>
            <a:r>
              <a:rPr kumimoji="1" lang="en-US" altLang="ja-JP" sz="1500" dirty="0">
                <a:latin typeface="Palatino" pitchFamily="2" charset="0"/>
                <a:ea typeface="Palatino" pitchFamily="2" charset="0"/>
              </a:rPr>
              <a:t> regime.</a:t>
            </a:r>
            <a:endParaRPr kumimoji="1" lang="ja-JP" altLang="en-US" sz="1500">
              <a:latin typeface="Palatino" pitchFamily="2" charset="0"/>
            </a:endParaRPr>
          </a:p>
        </p:txBody>
      </p:sp>
      <p:sp>
        <p:nvSpPr>
          <p:cNvPr id="14" name="下矢印 13">
            <a:extLst>
              <a:ext uri="{FF2B5EF4-FFF2-40B4-BE49-F238E27FC236}">
                <a16:creationId xmlns:a16="http://schemas.microsoft.com/office/drawing/2014/main" id="{2AE52F43-0A19-98CD-4F89-26BFAF194313}"/>
              </a:ext>
            </a:extLst>
          </p:cNvPr>
          <p:cNvSpPr/>
          <p:nvPr/>
        </p:nvSpPr>
        <p:spPr>
          <a:xfrm>
            <a:off x="5406221" y="3280290"/>
            <a:ext cx="249494" cy="9704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5800446-0BD4-A5AB-27BA-976CB42971F3}"/>
              </a:ext>
            </a:extLst>
          </p:cNvPr>
          <p:cNvSpPr txBox="1"/>
          <p:nvPr/>
        </p:nvSpPr>
        <p:spPr>
          <a:xfrm>
            <a:off x="4442125" y="5519976"/>
            <a:ext cx="417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Palatino" pitchFamily="2" charset="0"/>
                <a:ea typeface="Palatino" pitchFamily="2" charset="0"/>
              </a:rPr>
              <a:t>Main obstacles</a:t>
            </a:r>
          </a:p>
          <a:p>
            <a:r>
              <a:rPr kumimoji="1" lang="en-US" altLang="ja-JP" dirty="0">
                <a:latin typeface="Palatino" pitchFamily="2" charset="0"/>
                <a:ea typeface="Palatino" pitchFamily="2" charset="0"/>
              </a:rPr>
              <a:t>      in fully nonlinear stability analysis.</a:t>
            </a:r>
            <a:endParaRPr kumimoji="1" lang="ja-JP" altLang="en-US" b="1" i="1" baseline="-25000">
              <a:solidFill>
                <a:srgbClr val="FF0000"/>
              </a:solidFill>
              <a:latin typeface="Palatino" pitchFamily="2" charset="0"/>
            </a:endParaRPr>
          </a:p>
        </p:txBody>
      </p: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DC90E89A-79F1-E3EC-80D6-E7756BBD7BE2}"/>
              </a:ext>
            </a:extLst>
          </p:cNvPr>
          <p:cNvCxnSpPr>
            <a:cxnSpLocks/>
          </p:cNvCxnSpPr>
          <p:nvPr/>
        </p:nvCxnSpPr>
        <p:spPr>
          <a:xfrm>
            <a:off x="3723848" y="3068745"/>
            <a:ext cx="336474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CFAD0E6-ADBC-7876-440F-B43C1FE3F7E2}"/>
              </a:ext>
            </a:extLst>
          </p:cNvPr>
          <p:cNvSpPr txBox="1"/>
          <p:nvPr/>
        </p:nvSpPr>
        <p:spPr>
          <a:xfrm>
            <a:off x="239053" y="3885574"/>
            <a:ext cx="349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latin typeface="Palatino" pitchFamily="2" charset="0"/>
              </a:rPr>
              <a:t>Assumptions</a:t>
            </a:r>
            <a:r>
              <a:rPr kumimoji="1" lang="en-US" altLang="ja-JP" sz="2000" dirty="0">
                <a:latin typeface="Palatino" pitchFamily="2" charset="0"/>
              </a:rPr>
              <a:t>:</a:t>
            </a:r>
          </a:p>
          <a:p>
            <a:r>
              <a:rPr kumimoji="1" lang="en-US" altLang="ja-JP" sz="2000" i="1" dirty="0">
                <a:latin typeface="Palatino" pitchFamily="2" charset="0"/>
              </a:rPr>
              <a:t>    - |S|</a:t>
            </a:r>
            <a:r>
              <a:rPr kumimoji="1" lang="en-US" altLang="ja-JP" sz="2000" dirty="0">
                <a:latin typeface="Palatino" pitchFamily="2" charset="0"/>
              </a:rPr>
              <a:t> &lt;&lt;  </a:t>
            </a:r>
            <a:r>
              <a:rPr kumimoji="1" lang="en-US" altLang="ja-JP" sz="2000" i="1" dirty="0">
                <a:latin typeface="Palatino" pitchFamily="2" charset="0"/>
              </a:rPr>
              <a:t>s ~ </a:t>
            </a:r>
            <a:r>
              <a:rPr kumimoji="1" lang="en-US" altLang="ja-JP" sz="2000" dirty="0">
                <a:latin typeface="Palatino" pitchFamily="2" charset="0"/>
              </a:rPr>
              <a:t>1</a:t>
            </a:r>
            <a:r>
              <a:rPr kumimoji="1" lang="en-US" altLang="ja-JP" sz="2000" i="1" dirty="0">
                <a:latin typeface="Palatino" pitchFamily="2" charset="0"/>
              </a:rPr>
              <a:t>.</a:t>
            </a:r>
          </a:p>
          <a:p>
            <a:r>
              <a:rPr kumimoji="1" lang="en-US" altLang="ja-JP" sz="2000" i="1" dirty="0">
                <a:latin typeface="Palatino" pitchFamily="2" charset="0"/>
              </a:rPr>
              <a:t>    - </a:t>
            </a:r>
            <a:r>
              <a:rPr kumimoji="1" lang="en-US" altLang="ja-JP" sz="2000" dirty="0">
                <a:latin typeface="Palatino" pitchFamily="2" charset="0"/>
              </a:rPr>
              <a:t>Ignore mode couplings.</a:t>
            </a:r>
          </a:p>
          <a:p>
            <a:r>
              <a:rPr kumimoji="1" lang="en-US" altLang="ja-JP" sz="2000" b="1" dirty="0">
                <a:solidFill>
                  <a:schemeClr val="accent2"/>
                </a:solidFill>
                <a:latin typeface="Palatino" pitchFamily="2" charset="0"/>
              </a:rPr>
              <a:t>= Linearization</a:t>
            </a:r>
          </a:p>
        </p:txBody>
      </p:sp>
      <p:sp>
        <p:nvSpPr>
          <p:cNvPr id="46" name="下矢印 45">
            <a:extLst>
              <a:ext uri="{FF2B5EF4-FFF2-40B4-BE49-F238E27FC236}">
                <a16:creationId xmlns:a16="http://schemas.microsoft.com/office/drawing/2014/main" id="{873E0533-2CF0-31CC-4137-FC78CFBC3A69}"/>
              </a:ext>
            </a:extLst>
          </p:cNvPr>
          <p:cNvSpPr/>
          <p:nvPr/>
        </p:nvSpPr>
        <p:spPr>
          <a:xfrm>
            <a:off x="1255215" y="2133034"/>
            <a:ext cx="237919" cy="1628109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A5DFD6CD-DEDE-E89C-E976-C9D9761A4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122" y="4418632"/>
            <a:ext cx="2467692" cy="756381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D08DF303-8255-48E4-659A-4CD893305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186" y="4960331"/>
            <a:ext cx="2052938" cy="493815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EB4D9C20-2918-F6A9-291C-683EA76FD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943" y="6032219"/>
            <a:ext cx="2770674" cy="5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4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スライド番号プレースホルダー 23">
            <a:extLst>
              <a:ext uri="{FF2B5EF4-FFF2-40B4-BE49-F238E27FC236}">
                <a16:creationId xmlns:a16="http://schemas.microsoft.com/office/drawing/2014/main" id="{15BA6E5C-AEC6-7E85-B00F-8B4C6E671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8B19F6BB-7137-E24E-4C12-D6DB55FA7132}"/>
              </a:ext>
            </a:extLst>
          </p:cNvPr>
          <p:cNvGrpSpPr/>
          <p:nvPr/>
        </p:nvGrpSpPr>
        <p:grpSpPr>
          <a:xfrm>
            <a:off x="4780054" y="777302"/>
            <a:ext cx="3943854" cy="3025463"/>
            <a:chOff x="4642446" y="1113237"/>
            <a:chExt cx="3943854" cy="3025463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996CD48F-C4A5-AC3C-217B-2275805FB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2446" y="1584751"/>
              <a:ext cx="3943854" cy="2553949"/>
            </a:xfrm>
            <a:prstGeom prst="rect">
              <a:avLst/>
            </a:prstGeom>
          </p:spPr>
        </p:pic>
        <p:sp>
          <p:nvSpPr>
            <p:cNvPr id="8" name="下カーブ矢印 7">
              <a:extLst>
                <a:ext uri="{FF2B5EF4-FFF2-40B4-BE49-F238E27FC236}">
                  <a16:creationId xmlns:a16="http://schemas.microsoft.com/office/drawing/2014/main" id="{3F2C9CFF-318C-A029-2419-8E470328F40D}"/>
                </a:ext>
              </a:extLst>
            </p:cNvPr>
            <p:cNvSpPr/>
            <p:nvPr/>
          </p:nvSpPr>
          <p:spPr>
            <a:xfrm>
              <a:off x="5826369" y="1480722"/>
              <a:ext cx="2028093" cy="644769"/>
            </a:xfrm>
            <a:prstGeom prst="curvedDown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6F5BEF9-471B-84FC-6148-D3647402B45B}"/>
                </a:ext>
              </a:extLst>
            </p:cNvPr>
            <p:cNvSpPr txBox="1"/>
            <p:nvPr/>
          </p:nvSpPr>
          <p:spPr>
            <a:xfrm>
              <a:off x="6018715" y="1113237"/>
              <a:ext cx="18501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b="1" dirty="0">
                  <a:latin typeface="Georgia" panose="02040502050405020303" pitchFamily="18" charset="0"/>
                  <a:ea typeface="Palatino" pitchFamily="2" charset="0"/>
                  <a:cs typeface="ヒラギノ角ゴ Pro W3"/>
                </a:rPr>
                <a:t>Flavor conversion</a:t>
              </a:r>
              <a:endParaRPr kumimoji="1" lang="ja-JP" altLang="en-US" sz="1400" b="1">
                <a:latin typeface="Georgia" panose="02040502050405020303" pitchFamily="18" charset="0"/>
              </a:endParaRPr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FDF7EC3-6A86-9331-1BAE-60F51749785B}"/>
              </a:ext>
            </a:extLst>
          </p:cNvPr>
          <p:cNvGrpSpPr/>
          <p:nvPr/>
        </p:nvGrpSpPr>
        <p:grpSpPr>
          <a:xfrm>
            <a:off x="0" y="957143"/>
            <a:ext cx="4711282" cy="5412693"/>
            <a:chOff x="0" y="957143"/>
            <a:chExt cx="4711282" cy="541269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3A670C4D-BF36-BCCF-46C4-33911C36751A}"/>
                </a:ext>
              </a:extLst>
            </p:cNvPr>
            <p:cNvGrpSpPr/>
            <p:nvPr/>
          </p:nvGrpSpPr>
          <p:grpSpPr>
            <a:xfrm>
              <a:off x="0" y="957143"/>
              <a:ext cx="4711282" cy="5412693"/>
              <a:chOff x="279408" y="799598"/>
              <a:chExt cx="3946805" cy="4534401"/>
            </a:xfrm>
          </p:grpSpPr>
          <p:pic>
            <p:nvPicPr>
              <p:cNvPr id="66" name="図 65">
                <a:extLst>
                  <a:ext uri="{FF2B5EF4-FFF2-40B4-BE49-F238E27FC236}">
                    <a16:creationId xmlns:a16="http://schemas.microsoft.com/office/drawing/2014/main" id="{D0C364B4-68AC-9B67-AA80-E6AFCAFB2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5565" r="34087" b="53230"/>
              <a:stretch/>
            </p:blipFill>
            <p:spPr>
              <a:xfrm>
                <a:off x="839762" y="799598"/>
                <a:ext cx="3282462" cy="2139533"/>
              </a:xfrm>
              <a:prstGeom prst="rect">
                <a:avLst/>
              </a:prstGeom>
            </p:spPr>
          </p:pic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3A4E0CC4-C0AE-4118-6826-E87C924450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65913" r="-1" b="53230"/>
              <a:stretch/>
            </p:blipFill>
            <p:spPr>
              <a:xfrm>
                <a:off x="539139" y="2740742"/>
                <a:ext cx="3687074" cy="2139533"/>
              </a:xfrm>
              <a:prstGeom prst="rect">
                <a:avLst/>
              </a:prstGeom>
            </p:spPr>
          </p:pic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84C6AFEF-3F6D-458C-15D1-BC8B24053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7575" y="1721046"/>
                <a:ext cx="654320" cy="1104900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28F0B040-9787-0BF1-B36E-A5A880BE49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408" y="889336"/>
                <a:ext cx="583509" cy="2139534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AF0E5357-D08B-07D1-077B-CF95946884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8038" y="4888514"/>
                <a:ext cx="3330531" cy="445485"/>
              </a:xfrm>
              <a:prstGeom prst="rect">
                <a:avLst/>
              </a:prstGeom>
            </p:spPr>
          </p:pic>
        </p:grp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AC4BB970-3374-4DD1-BEC4-B06C9983C1ED}"/>
                </a:ext>
              </a:extLst>
            </p:cNvPr>
            <p:cNvSpPr txBox="1"/>
            <p:nvPr/>
          </p:nvSpPr>
          <p:spPr>
            <a:xfrm>
              <a:off x="765304" y="1182118"/>
              <a:ext cx="914033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Georgia" panose="02040502050405020303" pitchFamily="18" charset="0"/>
                  <a:ea typeface="Palatino" pitchFamily="2" charset="0"/>
                </a:rPr>
                <a:t>11.2 </a:t>
              </a:r>
              <a:r>
                <a:rPr kumimoji="1" lang="en-US" altLang="ja-JP" sz="1600" i="1" dirty="0">
                  <a:latin typeface="Georgia" panose="02040502050405020303" pitchFamily="18" charset="0"/>
                  <a:ea typeface="Palatino" pitchFamily="2" charset="0"/>
                </a:rPr>
                <a:t>M</a:t>
              </a:r>
              <a:r>
                <a:rPr kumimoji="1" lang="en-US" altLang="ja-JP" sz="1600" baseline="-25000" dirty="0">
                  <a:latin typeface="Georgia" panose="02040502050405020303" pitchFamily="18" charset="0"/>
                  <a:ea typeface="Palatino" pitchFamily="2" charset="0"/>
                </a:rPr>
                <a:t>⦿</a:t>
              </a:r>
              <a:endParaRPr kumimoji="1" lang="ja-JP" altLang="en-US" sz="1600" b="1" baseline="-2500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E92B1FF-1640-B755-6F2E-B9F9F2FCF568}"/>
                </a:ext>
              </a:extLst>
            </p:cNvPr>
            <p:cNvSpPr txBox="1"/>
            <p:nvPr/>
          </p:nvSpPr>
          <p:spPr>
            <a:xfrm>
              <a:off x="774247" y="5410034"/>
              <a:ext cx="803425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>
                  <a:latin typeface="Georgia" panose="02040502050405020303" pitchFamily="18" charset="0"/>
                  <a:ea typeface="Palatino" pitchFamily="2" charset="0"/>
                </a:rPr>
                <a:t>20 </a:t>
              </a:r>
              <a:r>
                <a:rPr kumimoji="1" lang="en-US" altLang="ja-JP" sz="1600" i="1" dirty="0">
                  <a:latin typeface="Georgia" panose="02040502050405020303" pitchFamily="18" charset="0"/>
                  <a:ea typeface="Palatino" pitchFamily="2" charset="0"/>
                </a:rPr>
                <a:t>M</a:t>
              </a:r>
              <a:r>
                <a:rPr kumimoji="1" lang="en-US" altLang="ja-JP" sz="1600" baseline="-25000" dirty="0">
                  <a:latin typeface="Georgia" panose="02040502050405020303" pitchFamily="18" charset="0"/>
                  <a:ea typeface="Palatino" pitchFamily="2" charset="0"/>
                </a:rPr>
                <a:t>⦿</a:t>
              </a:r>
              <a:endParaRPr kumimoji="1" lang="ja-JP" altLang="en-US" sz="1600" b="1" baseline="-25000">
                <a:solidFill>
                  <a:srgbClr val="FF0000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D2588D4-104A-6EB5-631C-3F1FC6A85511}"/>
              </a:ext>
            </a:extLst>
          </p:cNvPr>
          <p:cNvSpPr txBox="1"/>
          <p:nvPr/>
        </p:nvSpPr>
        <p:spPr>
          <a:xfrm>
            <a:off x="837565" y="6425697"/>
            <a:ext cx="3797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(</a:t>
            </a:r>
            <a:r>
              <a:rPr kumimoji="1" lang="en-US" altLang="ja-JP" sz="1400" b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noFC</a:t>
            </a:r>
            <a:r>
              <a:rPr kumimoji="1" lang="en-US" altLang="ja-JP" sz="14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= traditional moment transport)</a:t>
            </a:r>
            <a:endParaRPr kumimoji="1" lang="ja-JP" altLang="en-US" sz="1400" b="1">
              <a:latin typeface="Georgia" panose="02040502050405020303" pitchFamily="18" charset="0"/>
            </a:endParaRPr>
          </a:p>
        </p:txBody>
      </p:sp>
      <p:sp>
        <p:nvSpPr>
          <p:cNvPr id="15" name="タイトル 14">
            <a:extLst>
              <a:ext uri="{FF2B5EF4-FFF2-40B4-BE49-F238E27FC236}">
                <a16:creationId xmlns:a16="http://schemas.microsoft.com/office/drawing/2014/main" id="{63677C7C-8878-4F89-ADD2-1D578E916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Phenomenological Approach in 1D/2D</a:t>
            </a:r>
            <a:endParaRPr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7EF10BD-13ED-1218-E1E9-8CAB718B4423}"/>
              </a:ext>
            </a:extLst>
          </p:cNvPr>
          <p:cNvSpPr txBox="1"/>
          <p:nvPr/>
        </p:nvSpPr>
        <p:spPr>
          <a:xfrm>
            <a:off x="4927213" y="4195854"/>
            <a:ext cx="41016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Simple prescriptions:</a:t>
            </a:r>
          </a:p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- Flavor equipartition</a:t>
            </a:r>
          </a:p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				 below </a:t>
            </a:r>
            <a:r>
              <a:rPr kumimoji="1" lang="en-US" altLang="ja-JP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&lt; </a:t>
            </a:r>
            <a:r>
              <a:rPr kumimoji="1" lang="en-US" altLang="ja-JP" b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b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crit</a:t>
            </a:r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kumimoji="1" lang="en-US" altLang="ja-JP" sz="1600" dirty="0">
              <a:latin typeface="Georgia" panose="02040502050405020303" pitchFamily="18" charset="0"/>
              <a:ea typeface="Palatino" pitchFamily="2" charset="0"/>
              <a:cs typeface="ヒラギノ角ゴ Pro W3"/>
            </a:endParaRPr>
          </a:p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This may over-/under-estimate the impact but can change the shock dynamics.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B9545D4-DCB0-EEFB-DFF7-9FC993240CF7}"/>
              </a:ext>
            </a:extLst>
          </p:cNvPr>
          <p:cNvSpPr txBox="1"/>
          <p:nvPr/>
        </p:nvSpPr>
        <p:spPr>
          <a:xfrm>
            <a:off x="7349105" y="3743932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Georgia" panose="02040502050405020303" pitchFamily="18" charset="0"/>
                <a:ea typeface="Palatino" pitchFamily="2" charset="0"/>
              </a:rPr>
              <a:t>Equipartition</a:t>
            </a:r>
            <a:endParaRPr kumimoji="1" lang="ja-JP" altLang="en-US" sz="1400" b="1">
              <a:latin typeface="Georgia" panose="02040502050405020303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80272B2-E43A-F373-24C6-60693A4D75DA}"/>
              </a:ext>
            </a:extLst>
          </p:cNvPr>
          <p:cNvSpPr txBox="1"/>
          <p:nvPr/>
        </p:nvSpPr>
        <p:spPr>
          <a:xfrm>
            <a:off x="5796025" y="6458007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Ehring+ PRD &amp; PRL ‘23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27" name="上矢印 26">
            <a:extLst>
              <a:ext uri="{FF2B5EF4-FFF2-40B4-BE49-F238E27FC236}">
                <a16:creationId xmlns:a16="http://schemas.microsoft.com/office/drawing/2014/main" id="{C773CA5F-0BE5-8C1B-EE2B-3139A36693C8}"/>
              </a:ext>
            </a:extLst>
          </p:cNvPr>
          <p:cNvSpPr/>
          <p:nvPr/>
        </p:nvSpPr>
        <p:spPr>
          <a:xfrm rot="16200000">
            <a:off x="3219822" y="1365935"/>
            <a:ext cx="164966" cy="67255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C5D3550-4922-7231-9DDA-2D5DD005045D}"/>
              </a:ext>
            </a:extLst>
          </p:cNvPr>
          <p:cNvSpPr txBox="1"/>
          <p:nvPr/>
        </p:nvSpPr>
        <p:spPr>
          <a:xfrm>
            <a:off x="2945211" y="772477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enhance</a:t>
            </a:r>
            <a:endParaRPr kumimoji="1" lang="ja-JP" altLang="en-US" b="1" baseline="300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705EA-9176-65C2-0531-409816E5B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>
            <a:extLst>
              <a:ext uri="{FF2B5EF4-FFF2-40B4-BE49-F238E27FC236}">
                <a16:creationId xmlns:a16="http://schemas.microsoft.com/office/drawing/2014/main" id="{CA1474BD-8DFA-5D23-8EBC-412F5D30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Phenomenological Approach for GW</a:t>
            </a:r>
            <a:endParaRPr kumimoji="1" lang="ja-JP" altLang="en-US" dirty="0"/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CD531035-2C89-1114-7205-C8E00374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5846262-878C-4DFF-4510-3A6A04F748F0}"/>
              </a:ext>
            </a:extLst>
          </p:cNvPr>
          <p:cNvGrpSpPr/>
          <p:nvPr/>
        </p:nvGrpSpPr>
        <p:grpSpPr>
          <a:xfrm>
            <a:off x="808562" y="1129927"/>
            <a:ext cx="2858188" cy="2927540"/>
            <a:chOff x="3351651" y="3892159"/>
            <a:chExt cx="2230712" cy="2284839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675E79E9-E45F-B96F-21F6-732234FEB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3834"/>
            <a:stretch>
              <a:fillRect/>
            </a:stretch>
          </p:blipFill>
          <p:spPr>
            <a:xfrm>
              <a:off x="3351651" y="4094198"/>
              <a:ext cx="2076075" cy="2082800"/>
            </a:xfrm>
            <a:prstGeom prst="rect">
              <a:avLst/>
            </a:prstGeom>
          </p:spPr>
        </p:pic>
        <p:pic>
          <p:nvPicPr>
            <p:cNvPr id="16" name="図 15">
              <a:extLst>
                <a:ext uri="{FF2B5EF4-FFF2-40B4-BE49-F238E27FC236}">
                  <a16:creationId xmlns:a16="http://schemas.microsoft.com/office/drawing/2014/main" id="{AA1EFCAA-07EB-11CF-2C2A-EF1D9C501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0765" b="-24477"/>
            <a:stretch>
              <a:fillRect/>
            </a:stretch>
          </p:blipFill>
          <p:spPr>
            <a:xfrm>
              <a:off x="4271740" y="3892159"/>
              <a:ext cx="1310623" cy="316172"/>
            </a:xfrm>
            <a:prstGeom prst="rect">
              <a:avLst/>
            </a:prstGeom>
          </p:spPr>
        </p:pic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765D627-05EB-254D-D200-40912CA29D11}"/>
              </a:ext>
            </a:extLst>
          </p:cNvPr>
          <p:cNvSpPr txBox="1"/>
          <p:nvPr/>
        </p:nvSpPr>
        <p:spPr>
          <a:xfrm>
            <a:off x="1109668" y="784617"/>
            <a:ext cx="2571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sz="2000" b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crit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10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13-14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g cm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-3</a:t>
            </a:r>
            <a:endParaRPr kumimoji="1" lang="ja-JP" altLang="en-US" sz="2000" b="1" baseline="30000">
              <a:latin typeface="Georgia" panose="02040502050405020303" pitchFamily="18" charset="0"/>
            </a:endParaRP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235A99B-A9E7-04A0-9F70-207B6C186152}"/>
              </a:ext>
            </a:extLst>
          </p:cNvPr>
          <p:cNvGrpSpPr/>
          <p:nvPr/>
        </p:nvGrpSpPr>
        <p:grpSpPr>
          <a:xfrm>
            <a:off x="12526" y="3825251"/>
            <a:ext cx="4765822" cy="2927540"/>
            <a:chOff x="5372499" y="3892159"/>
            <a:chExt cx="3719552" cy="2284839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EF471C47-1EE9-252E-1C27-880598D04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5204"/>
            <a:stretch>
              <a:fillRect/>
            </a:stretch>
          </p:blipFill>
          <p:spPr>
            <a:xfrm>
              <a:off x="5372499" y="4094198"/>
              <a:ext cx="3719552" cy="2082800"/>
            </a:xfrm>
            <a:prstGeom prst="rect">
              <a:avLst/>
            </a:prstGeom>
          </p:spPr>
        </p:pic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82EA759E-CDC2-3398-20CF-2005E4491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2779" b="-24477"/>
            <a:stretch>
              <a:fillRect/>
            </a:stretch>
          </p:blipFill>
          <p:spPr>
            <a:xfrm>
              <a:off x="5741268" y="3892159"/>
              <a:ext cx="3013572" cy="316172"/>
            </a:xfrm>
            <a:prstGeom prst="rect">
              <a:avLst/>
            </a:prstGeom>
          </p:spPr>
        </p:pic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C4872EBE-BDD2-9A40-0FEB-D4BE56AE4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7037" y="1611278"/>
            <a:ext cx="4134437" cy="4620841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03C4766-B990-91AD-9861-2FB9C39DFCAA}"/>
              </a:ext>
            </a:extLst>
          </p:cNvPr>
          <p:cNvSpPr txBox="1"/>
          <p:nvPr/>
        </p:nvSpPr>
        <p:spPr>
          <a:xfrm>
            <a:off x="6044145" y="784617"/>
            <a:ext cx="2589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ρ</a:t>
            </a:r>
            <a:r>
              <a:rPr kumimoji="1" lang="en-US" altLang="ja-JP" sz="2000" b="1" baseline="-25000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crit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~ 10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10-12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g cm</a:t>
            </a:r>
            <a:r>
              <a:rPr kumimoji="1" lang="en-US" altLang="ja-JP" sz="2000" b="1" baseline="300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-3</a:t>
            </a:r>
            <a:endParaRPr kumimoji="1" lang="ja-JP" altLang="en-US" sz="2000" b="1" baseline="30000">
              <a:latin typeface="Georgia" panose="02040502050405020303" pitchFamily="18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42BBE7-72D4-501A-EC29-93F5914B1E1C}"/>
              </a:ext>
            </a:extLst>
          </p:cNvPr>
          <p:cNvSpPr txBox="1"/>
          <p:nvPr/>
        </p:nvSpPr>
        <p:spPr>
          <a:xfrm>
            <a:off x="6748397" y="6458615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Mori+ PASJ ‘25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79C207-FBD1-3184-5D9E-1CE9571354B6}"/>
              </a:ext>
            </a:extLst>
          </p:cNvPr>
          <p:cNvSpPr txBox="1"/>
          <p:nvPr/>
        </p:nvSpPr>
        <p:spPr>
          <a:xfrm>
            <a:off x="30987" y="6464084"/>
            <a:ext cx="23503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Ehring+ </a:t>
            </a:r>
            <a:r>
              <a:rPr kumimoji="1" lang="en-US" altLang="ja-JP" b="1" i="1" dirty="0" err="1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arXiv</a:t>
            </a:r>
            <a:r>
              <a:rPr kumimoji="1" lang="en-US" altLang="ja-JP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 ‘24</a:t>
            </a:r>
            <a:endParaRPr kumimoji="1" lang="ja-JP" altLang="en-US" b="1" i="1">
              <a:latin typeface="Georgia" panose="02040502050405020303" pitchFamily="18" charset="0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C2DF5B0-F0A5-DC0F-822A-6BF2DFD5E9BF}"/>
              </a:ext>
            </a:extLst>
          </p:cNvPr>
          <p:cNvSpPr txBox="1"/>
          <p:nvPr/>
        </p:nvSpPr>
        <p:spPr>
          <a:xfrm>
            <a:off x="8368659" y="1551274"/>
            <a:ext cx="529312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</a:rPr>
              <a:t>3-D</a:t>
            </a:r>
            <a:endParaRPr kumimoji="1" lang="ja-JP" altLang="en-US" sz="1600" b="1" baseline="-250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6DD0892-1400-F569-2705-EFC8ED186D9A}"/>
              </a:ext>
            </a:extLst>
          </p:cNvPr>
          <p:cNvSpPr txBox="1"/>
          <p:nvPr/>
        </p:nvSpPr>
        <p:spPr>
          <a:xfrm>
            <a:off x="30987" y="1553869"/>
            <a:ext cx="530915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</a:rPr>
              <a:t>2-D</a:t>
            </a:r>
            <a:endParaRPr kumimoji="1" lang="ja-JP" altLang="en-US" sz="1600" b="1" baseline="-250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39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7E433-B98B-8881-7E7A-E83B06957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24FA9185-C2C8-2114-D37A-2921D9C8E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679" y="2175684"/>
            <a:ext cx="1432445" cy="959075"/>
          </a:xfrm>
          <a:prstGeom prst="rect">
            <a:avLst/>
          </a:prstGeom>
        </p:spPr>
      </p:pic>
      <p:sp>
        <p:nvSpPr>
          <p:cNvPr id="41" name="パイ 40">
            <a:extLst>
              <a:ext uri="{FF2B5EF4-FFF2-40B4-BE49-F238E27FC236}">
                <a16:creationId xmlns:a16="http://schemas.microsoft.com/office/drawing/2014/main" id="{D06355E7-7FC2-F272-3BC2-50FEE9A3EBAF}"/>
              </a:ext>
            </a:extLst>
          </p:cNvPr>
          <p:cNvSpPr/>
          <p:nvPr/>
        </p:nvSpPr>
        <p:spPr>
          <a:xfrm>
            <a:off x="-8961557" y="-1278312"/>
            <a:ext cx="17936496" cy="16272624"/>
          </a:xfrm>
          <a:prstGeom prst="pie">
            <a:avLst>
              <a:gd name="adj1" fmla="val 16196069"/>
              <a:gd name="adj2" fmla="val 222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21" name="パイ 20">
            <a:extLst>
              <a:ext uri="{FF2B5EF4-FFF2-40B4-BE49-F238E27FC236}">
                <a16:creationId xmlns:a16="http://schemas.microsoft.com/office/drawing/2014/main" id="{2E62A7B6-0098-240C-3BD4-8D1B4B21B9AF}"/>
              </a:ext>
            </a:extLst>
          </p:cNvPr>
          <p:cNvSpPr/>
          <p:nvPr/>
        </p:nvSpPr>
        <p:spPr>
          <a:xfrm>
            <a:off x="-6373091" y="613565"/>
            <a:ext cx="12746182" cy="12488870"/>
          </a:xfrm>
          <a:prstGeom prst="pie">
            <a:avLst>
              <a:gd name="adj1" fmla="val 16196069"/>
              <a:gd name="adj2" fmla="val 2228"/>
            </a:avLst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8900000" scaled="1"/>
            <a:tileRect/>
          </a:gra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5E4C0658-8178-672E-2167-D3D39ECF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b="1" dirty="0"/>
              <a:t>Quantum Kinetic Neutrino Transport</a:t>
            </a:r>
            <a:endParaRPr kumimoji="1" lang="ja-JP" altLang="en-US" b="1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489294E-058A-C959-93B6-60540AA3F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パイ 6">
            <a:extLst>
              <a:ext uri="{FF2B5EF4-FFF2-40B4-BE49-F238E27FC236}">
                <a16:creationId xmlns:a16="http://schemas.microsoft.com/office/drawing/2014/main" id="{D5CB6169-004C-8260-E6F0-04659ED819ED}"/>
              </a:ext>
            </a:extLst>
          </p:cNvPr>
          <p:cNvSpPr/>
          <p:nvPr/>
        </p:nvSpPr>
        <p:spPr>
          <a:xfrm>
            <a:off x="-4610392" y="2568737"/>
            <a:ext cx="9144000" cy="8655482"/>
          </a:xfrm>
          <a:prstGeom prst="pie">
            <a:avLst>
              <a:gd name="adj1" fmla="val 16195960"/>
              <a:gd name="adj2" fmla="val 3898"/>
            </a:avLst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8900000" scaled="1"/>
            <a:tileRect/>
          </a:gradFill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17" name="パイ 16">
            <a:extLst>
              <a:ext uri="{FF2B5EF4-FFF2-40B4-BE49-F238E27FC236}">
                <a16:creationId xmlns:a16="http://schemas.microsoft.com/office/drawing/2014/main" id="{98A696CC-1028-E1EC-6F2F-A7013D856DA2}"/>
              </a:ext>
            </a:extLst>
          </p:cNvPr>
          <p:cNvSpPr/>
          <p:nvPr/>
        </p:nvSpPr>
        <p:spPr>
          <a:xfrm>
            <a:off x="-1127516" y="5824777"/>
            <a:ext cx="2229632" cy="2091844"/>
          </a:xfrm>
          <a:prstGeom prst="pie">
            <a:avLst>
              <a:gd name="adj1" fmla="val 16195960"/>
              <a:gd name="adj2" fmla="val 3898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6498C13-5C43-5142-2DDC-1590843E1FE9}"/>
              </a:ext>
            </a:extLst>
          </p:cNvPr>
          <p:cNvSpPr/>
          <p:nvPr/>
        </p:nvSpPr>
        <p:spPr>
          <a:xfrm>
            <a:off x="-91418" y="6173549"/>
            <a:ext cx="116814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PNS</a:t>
            </a:r>
          </a:p>
          <a:p>
            <a:pPr algn="ctr"/>
            <a:r>
              <a:rPr kumimoji="1" lang="en-US" altLang="ja-JP" sz="1600" i="1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R</a:t>
            </a:r>
            <a:r>
              <a:rPr kumimoji="1" lang="en-US" altLang="ja-JP" sz="1600" dirty="0">
                <a:solidFill>
                  <a:schemeClr val="bg1"/>
                </a:solidFill>
                <a:latin typeface="Georgia" panose="02040502050405020303" pitchFamily="18" charset="0"/>
                <a:ea typeface="Palatino" pitchFamily="2" charset="0"/>
              </a:rPr>
              <a:t> ~ 10 km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3BD13AB3-16C9-23E1-93D9-972F31DE0396}"/>
              </a:ext>
            </a:extLst>
          </p:cNvPr>
          <p:cNvCxnSpPr>
            <a:cxnSpLocks/>
          </p:cNvCxnSpPr>
          <p:nvPr/>
        </p:nvCxnSpPr>
        <p:spPr>
          <a:xfrm flipV="1">
            <a:off x="2084132" y="3555816"/>
            <a:ext cx="378671" cy="94750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60A4AA2-D07D-2A30-84DD-F175CDB454E1}"/>
              </a:ext>
            </a:extLst>
          </p:cNvPr>
          <p:cNvCxnSpPr>
            <a:cxnSpLocks/>
          </p:cNvCxnSpPr>
          <p:nvPr/>
        </p:nvCxnSpPr>
        <p:spPr>
          <a:xfrm flipV="1">
            <a:off x="492652" y="5593794"/>
            <a:ext cx="2393448" cy="7373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CC5E7DE-0250-6FB0-E7E0-EEA7D892E5DE}"/>
              </a:ext>
            </a:extLst>
          </p:cNvPr>
          <p:cNvSpPr txBox="1"/>
          <p:nvPr/>
        </p:nvSpPr>
        <p:spPr>
          <a:xfrm>
            <a:off x="4533900" y="6219719"/>
            <a:ext cx="137890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Stalled shock</a:t>
            </a:r>
          </a:p>
          <a:p>
            <a:pPr algn="ctr"/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  <a:cs typeface="Palatino"/>
              </a:rPr>
              <a:t>r ~ </a:t>
            </a:r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200 km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E77E3DB0-C47B-7D43-8EDF-4FA756F5DD9E}"/>
              </a:ext>
            </a:extLst>
          </p:cNvPr>
          <p:cNvSpPr/>
          <p:nvPr/>
        </p:nvSpPr>
        <p:spPr>
          <a:xfrm>
            <a:off x="2278106" y="3252815"/>
            <a:ext cx="421067" cy="4210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n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A64AC0C-0A52-7E1D-364D-5D7091236ED8}"/>
              </a:ext>
            </a:extLst>
          </p:cNvPr>
          <p:cNvSpPr/>
          <p:nvPr/>
        </p:nvSpPr>
        <p:spPr>
          <a:xfrm>
            <a:off x="283247" y="3181906"/>
            <a:ext cx="244007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Absorption</a:t>
            </a: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437D62CE-6CA4-B32C-44F6-275BA38D2116}"/>
              </a:ext>
            </a:extLst>
          </p:cNvPr>
          <p:cNvCxnSpPr>
            <a:cxnSpLocks/>
          </p:cNvCxnSpPr>
          <p:nvPr/>
        </p:nvCxnSpPr>
        <p:spPr>
          <a:xfrm flipV="1">
            <a:off x="3034783" y="3561293"/>
            <a:ext cx="3371740" cy="150856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33682AB6-C341-0A40-9D14-5A7F17E2A5E5}"/>
              </a:ext>
            </a:extLst>
          </p:cNvPr>
          <p:cNvSpPr/>
          <p:nvPr/>
        </p:nvSpPr>
        <p:spPr>
          <a:xfrm>
            <a:off x="1357173" y="5740162"/>
            <a:ext cx="2839211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</a:rPr>
              <a:t>Neutrino Flavor Conversion</a:t>
            </a:r>
          </a:p>
          <a:p>
            <a:pPr algn="ctr"/>
            <a:r>
              <a:rPr kumimoji="1" lang="en-US" altLang="ja-JP" sz="2000" b="1" i="1" dirty="0" err="1">
                <a:latin typeface="Georgia" panose="02040502050405020303" pitchFamily="18" charset="0"/>
                <a:ea typeface="Palatino" pitchFamily="2" charset="0"/>
              </a:rPr>
              <a:t>l</a:t>
            </a:r>
            <a:r>
              <a:rPr kumimoji="1" lang="en-US" altLang="ja-JP" sz="2000" b="1" baseline="-25000" dirty="0" err="1">
                <a:latin typeface="Georgia" panose="02040502050405020303" pitchFamily="18" charset="0"/>
                <a:ea typeface="Palatino" pitchFamily="2" charset="0"/>
              </a:rPr>
              <a:t>osc</a:t>
            </a:r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</a:rPr>
              <a:t> ~ O(</a:t>
            </a:r>
            <a:r>
              <a:rPr kumimoji="1" lang="en-US" altLang="ja-JP" sz="2000" b="1" dirty="0">
                <a:latin typeface="Georgia" panose="02040502050405020303" pitchFamily="18" charset="0"/>
                <a:ea typeface="Palatino" pitchFamily="2" charset="0"/>
              </a:rPr>
              <a:t>cm</a:t>
            </a:r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</a:rPr>
              <a:t>)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A98F6F1-C3ED-010B-2076-6D335F082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3860" y="2529064"/>
            <a:ext cx="1601416" cy="546365"/>
          </a:xfrm>
          <a:prstGeom prst="rect">
            <a:avLst/>
          </a:prstGeom>
        </p:spPr>
      </p:pic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0F0D43DD-7A2E-B1D9-9622-45844829F4E7}"/>
              </a:ext>
            </a:extLst>
          </p:cNvPr>
          <p:cNvSpPr txBox="1"/>
          <p:nvPr/>
        </p:nvSpPr>
        <p:spPr>
          <a:xfrm>
            <a:off x="2042736" y="2138576"/>
            <a:ext cx="221567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  <a:cs typeface="Palatino"/>
              </a:rPr>
              <a:t>Neutrino heating</a:t>
            </a:r>
            <a:endParaRPr kumimoji="1" lang="ja-JP" altLang="en-US" b="1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84E100B9-B829-C62E-914F-7F24BF6D8135}"/>
              </a:ext>
            </a:extLst>
          </p:cNvPr>
          <p:cNvCxnSpPr>
            <a:cxnSpLocks/>
          </p:cNvCxnSpPr>
          <p:nvPr/>
        </p:nvCxnSpPr>
        <p:spPr>
          <a:xfrm flipV="1">
            <a:off x="6794146" y="2609085"/>
            <a:ext cx="1671572" cy="787234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CE507E80-B928-1B45-A071-F4C3C0A4253C}"/>
              </a:ext>
            </a:extLst>
          </p:cNvPr>
          <p:cNvSpPr/>
          <p:nvPr/>
        </p:nvSpPr>
        <p:spPr>
          <a:xfrm>
            <a:off x="5692618" y="3757482"/>
            <a:ext cx="266636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chemeClr val="accent4"/>
                </a:solidFill>
                <a:latin typeface="Georgia" panose="02040502050405020303" pitchFamily="18" charset="0"/>
                <a:ea typeface="Palatino" pitchFamily="2" charset="0"/>
              </a:rPr>
              <a:t>MSW resonance</a:t>
            </a:r>
            <a:br>
              <a:rPr kumimoji="1" lang="en-US" altLang="ja-JP" sz="1600" b="1" dirty="0">
                <a:solidFill>
                  <a:schemeClr val="accent4"/>
                </a:solidFill>
                <a:latin typeface="Georgia" panose="02040502050405020303" pitchFamily="18" charset="0"/>
                <a:ea typeface="Palatino" pitchFamily="2" charset="0"/>
              </a:rPr>
            </a:br>
            <a:r>
              <a:rPr kumimoji="1" lang="en-US" altLang="ja-JP" sz="1600" b="1" dirty="0">
                <a:solidFill>
                  <a:schemeClr val="accent4"/>
                </a:solidFill>
                <a:latin typeface="Georgia" panose="02040502050405020303" pitchFamily="18" charset="0"/>
                <a:ea typeface="Palatino" pitchFamily="2" charset="0"/>
              </a:rPr>
              <a:t>(Matter + Vacuum </a:t>
            </a:r>
            <a:r>
              <a:rPr kumimoji="1" lang="en-US" altLang="ja-JP" sz="1600" b="1" dirty="0" err="1">
                <a:solidFill>
                  <a:schemeClr val="accent4"/>
                </a:solidFill>
                <a:latin typeface="Georgia" panose="02040502050405020303" pitchFamily="18" charset="0"/>
                <a:ea typeface="Palatino" pitchFamily="2" charset="0"/>
              </a:rPr>
              <a:t>osc</a:t>
            </a:r>
            <a:r>
              <a:rPr kumimoji="1" lang="en-US" altLang="ja-JP" sz="1600" b="1" dirty="0">
                <a:solidFill>
                  <a:schemeClr val="accent4"/>
                </a:solidFill>
                <a:latin typeface="Georgia" panose="02040502050405020303" pitchFamily="18" charset="0"/>
                <a:ea typeface="Palatino" pitchFamily="2" charset="0"/>
              </a:rPr>
              <a:t>.)</a:t>
            </a: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82DE6A0A-1AA0-5168-1D74-F2B7DD6E0CDB}"/>
              </a:ext>
            </a:extLst>
          </p:cNvPr>
          <p:cNvSpPr/>
          <p:nvPr/>
        </p:nvSpPr>
        <p:spPr>
          <a:xfrm>
            <a:off x="7207988" y="1813230"/>
            <a:ext cx="1858043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Georgia" panose="02040502050405020303" pitchFamily="18" charset="0"/>
                <a:ea typeface="Palatino" pitchFamily="2" charset="0"/>
              </a:rPr>
              <a:t>Observation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B74F9616-C782-0280-0C5C-7992B396557B}"/>
              </a:ext>
            </a:extLst>
          </p:cNvPr>
          <p:cNvSpPr txBox="1"/>
          <p:nvPr/>
        </p:nvSpPr>
        <p:spPr>
          <a:xfrm>
            <a:off x="7248349" y="6209322"/>
            <a:ext cx="1723549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Envelope</a:t>
            </a:r>
          </a:p>
          <a:p>
            <a:pPr algn="ctr"/>
            <a:r>
              <a:rPr kumimoji="1" lang="en-US" altLang="ja-JP" sz="1600" i="1" dirty="0">
                <a:latin typeface="Georgia" panose="02040502050405020303" pitchFamily="18" charset="0"/>
                <a:ea typeface="Palatino" pitchFamily="2" charset="0"/>
                <a:cs typeface="Palatino"/>
              </a:rPr>
              <a:t>  r ~ O</a:t>
            </a:r>
            <a:r>
              <a:rPr kumimoji="1" lang="en-US" altLang="ja-JP" sz="1600" dirty="0">
                <a:latin typeface="Georgia" panose="02040502050405020303" pitchFamily="18" charset="0"/>
                <a:ea typeface="Palatino" pitchFamily="2" charset="0"/>
                <a:cs typeface="Palatino"/>
              </a:rPr>
              <a:t>(1000) km</a:t>
            </a:r>
            <a:endParaRPr kumimoji="1" lang="ja-JP" altLang="en-US" sz="1600" dirty="0"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CA7CBAF1-F01B-99B1-0F89-E494A6B8B1B4}"/>
              </a:ext>
            </a:extLst>
          </p:cNvPr>
          <p:cNvSpPr/>
          <p:nvPr/>
        </p:nvSpPr>
        <p:spPr>
          <a:xfrm>
            <a:off x="3687390" y="4595788"/>
            <a:ext cx="421067" cy="42106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500" b="1" i="1" dirty="0">
                <a:solidFill>
                  <a:schemeClr val="tx1"/>
                </a:solidFill>
                <a:latin typeface="Palatino" pitchFamily="2" charset="0"/>
              </a:rPr>
              <a:t>n</a:t>
            </a:r>
            <a:endParaRPr kumimoji="1" lang="ja-JP" altLang="en-US" sz="1500" b="1" i="1">
              <a:solidFill>
                <a:schemeClr val="tx1"/>
              </a:solidFill>
              <a:latin typeface="Palatino" pitchFamily="2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8A2B6867-3292-C097-46B2-989C28A97977}"/>
              </a:ext>
            </a:extLst>
          </p:cNvPr>
          <p:cNvCxnSpPr>
            <a:cxnSpLocks/>
          </p:cNvCxnSpPr>
          <p:nvPr/>
        </p:nvCxnSpPr>
        <p:spPr>
          <a:xfrm flipV="1">
            <a:off x="1239546" y="4890765"/>
            <a:ext cx="670649" cy="1621341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C0F9A25D-3B7E-24C8-0251-4C4215B4E655}"/>
              </a:ext>
            </a:extLst>
          </p:cNvPr>
          <p:cNvCxnSpPr>
            <a:cxnSpLocks/>
          </p:cNvCxnSpPr>
          <p:nvPr/>
        </p:nvCxnSpPr>
        <p:spPr>
          <a:xfrm flipV="1">
            <a:off x="1216892" y="5297637"/>
            <a:ext cx="1411545" cy="71200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0FB765E-A98A-C597-4F1D-A2D8D7E95D0B}"/>
              </a:ext>
            </a:extLst>
          </p:cNvPr>
          <p:cNvGrpSpPr/>
          <p:nvPr/>
        </p:nvGrpSpPr>
        <p:grpSpPr>
          <a:xfrm>
            <a:off x="804243" y="5889348"/>
            <a:ext cx="422846" cy="427263"/>
            <a:chOff x="-819609" y="3372838"/>
            <a:chExt cx="422846" cy="427263"/>
          </a:xfrm>
        </p:grpSpPr>
        <p:sp>
          <p:nvSpPr>
            <p:cNvPr id="8" name="円/楕円 7">
              <a:extLst>
                <a:ext uri="{FF2B5EF4-FFF2-40B4-BE49-F238E27FC236}">
                  <a16:creationId xmlns:a16="http://schemas.microsoft.com/office/drawing/2014/main" id="{202B5D7A-EB9D-38CD-2B68-601992C3C7A3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1959E2B-9236-8878-1904-081B90046C45}"/>
                </a:ext>
              </a:extLst>
            </p:cNvPr>
            <p:cNvSpPr txBox="1"/>
            <p:nvPr/>
          </p:nvSpPr>
          <p:spPr>
            <a:xfrm>
              <a:off x="-801041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A1F7A4BE-5994-B340-C559-507E69F205FE}"/>
              </a:ext>
            </a:extLst>
          </p:cNvPr>
          <p:cNvGrpSpPr/>
          <p:nvPr/>
        </p:nvGrpSpPr>
        <p:grpSpPr>
          <a:xfrm>
            <a:off x="965152" y="6475810"/>
            <a:ext cx="439429" cy="424612"/>
            <a:chOff x="6645357" y="2234733"/>
            <a:chExt cx="439429" cy="424612"/>
          </a:xfrm>
        </p:grpSpPr>
        <p:sp>
          <p:nvSpPr>
            <p:cNvPr id="11" name="円/楕円 10">
              <a:extLst>
                <a:ext uri="{FF2B5EF4-FFF2-40B4-BE49-F238E27FC236}">
                  <a16:creationId xmlns:a16="http://schemas.microsoft.com/office/drawing/2014/main" id="{134860C1-BEC4-D3C4-00D7-24966AEA6A06}"/>
                </a:ext>
              </a:extLst>
            </p:cNvPr>
            <p:cNvSpPr/>
            <p:nvPr/>
          </p:nvSpPr>
          <p:spPr>
            <a:xfrm>
              <a:off x="6645357" y="2238278"/>
              <a:ext cx="421067" cy="421067"/>
            </a:xfrm>
            <a:prstGeom prst="ellipse">
              <a:avLst/>
            </a:prstGeom>
            <a:solidFill>
              <a:srgbClr val="B3A0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CF7BC51-674A-06CC-872D-00734D35B1D8}"/>
                </a:ext>
              </a:extLst>
            </p:cNvPr>
            <p:cNvSpPr txBox="1"/>
            <p:nvPr/>
          </p:nvSpPr>
          <p:spPr>
            <a:xfrm>
              <a:off x="6659670" y="2234733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μ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3FA875BC-FC50-DA20-B98E-133018523E27}"/>
              </a:ext>
            </a:extLst>
          </p:cNvPr>
          <p:cNvGrpSpPr/>
          <p:nvPr/>
        </p:nvGrpSpPr>
        <p:grpSpPr>
          <a:xfrm>
            <a:off x="2607091" y="4956107"/>
            <a:ext cx="439429" cy="424612"/>
            <a:chOff x="6645357" y="2234733"/>
            <a:chExt cx="439429" cy="424612"/>
          </a:xfrm>
        </p:grpSpPr>
        <p:sp>
          <p:nvSpPr>
            <p:cNvPr id="19" name="円/楕円 18">
              <a:extLst>
                <a:ext uri="{FF2B5EF4-FFF2-40B4-BE49-F238E27FC236}">
                  <a16:creationId xmlns:a16="http://schemas.microsoft.com/office/drawing/2014/main" id="{EE656F73-96C0-76D6-D9B4-B90AA8DD052A}"/>
                </a:ext>
              </a:extLst>
            </p:cNvPr>
            <p:cNvSpPr/>
            <p:nvPr/>
          </p:nvSpPr>
          <p:spPr>
            <a:xfrm>
              <a:off x="6645357" y="2238278"/>
              <a:ext cx="421067" cy="421067"/>
            </a:xfrm>
            <a:prstGeom prst="ellipse">
              <a:avLst/>
            </a:prstGeom>
            <a:solidFill>
              <a:srgbClr val="B3A0F3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3ECE2F28-1412-9CAC-265A-AE8FF83A699D}"/>
                </a:ext>
              </a:extLst>
            </p:cNvPr>
            <p:cNvSpPr txBox="1"/>
            <p:nvPr/>
          </p:nvSpPr>
          <p:spPr>
            <a:xfrm>
              <a:off x="6659670" y="2234733"/>
              <a:ext cx="4251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μ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8312EC7E-246B-9993-1EF1-D476B57087C4}"/>
              </a:ext>
            </a:extLst>
          </p:cNvPr>
          <p:cNvGrpSpPr/>
          <p:nvPr/>
        </p:nvGrpSpPr>
        <p:grpSpPr>
          <a:xfrm>
            <a:off x="62540" y="5460232"/>
            <a:ext cx="422846" cy="427263"/>
            <a:chOff x="-819609" y="3372838"/>
            <a:chExt cx="422846" cy="427263"/>
          </a:xfrm>
        </p:grpSpPr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C049D1BD-BA97-3E7E-39FB-98848F35C4CE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7F19195-E3C6-AF58-0DA8-5D59D7DB1A11}"/>
                </a:ext>
              </a:extLst>
            </p:cNvPr>
            <p:cNvSpPr txBox="1"/>
            <p:nvPr/>
          </p:nvSpPr>
          <p:spPr>
            <a:xfrm>
              <a:off x="-801041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84BA51DC-D1B4-5893-8BCD-AAD789331C81}"/>
              </a:ext>
            </a:extLst>
          </p:cNvPr>
          <p:cNvGrpSpPr/>
          <p:nvPr/>
        </p:nvGrpSpPr>
        <p:grpSpPr>
          <a:xfrm>
            <a:off x="1790754" y="4502383"/>
            <a:ext cx="422846" cy="427263"/>
            <a:chOff x="-819609" y="3372838"/>
            <a:chExt cx="422846" cy="427263"/>
          </a:xfrm>
        </p:grpSpPr>
        <p:sp>
          <p:nvSpPr>
            <p:cNvPr id="30" name="円/楕円 29">
              <a:extLst>
                <a:ext uri="{FF2B5EF4-FFF2-40B4-BE49-F238E27FC236}">
                  <a16:creationId xmlns:a16="http://schemas.microsoft.com/office/drawing/2014/main" id="{93D04CAA-EEDE-3A9E-9E3A-FC3CC4D5A43F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1938FAD6-5C48-0160-EE9F-439471647DF6}"/>
                </a:ext>
              </a:extLst>
            </p:cNvPr>
            <p:cNvSpPr txBox="1"/>
            <p:nvPr/>
          </p:nvSpPr>
          <p:spPr>
            <a:xfrm>
              <a:off x="-801041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grpSp>
        <p:nvGrpSpPr>
          <p:cNvPr id="44" name="グループ化 43">
            <a:extLst>
              <a:ext uri="{FF2B5EF4-FFF2-40B4-BE49-F238E27FC236}">
                <a16:creationId xmlns:a16="http://schemas.microsoft.com/office/drawing/2014/main" id="{C11622F7-6F20-19B7-F148-0FE77698A462}"/>
              </a:ext>
            </a:extLst>
          </p:cNvPr>
          <p:cNvGrpSpPr/>
          <p:nvPr/>
        </p:nvGrpSpPr>
        <p:grpSpPr>
          <a:xfrm>
            <a:off x="6373079" y="3255623"/>
            <a:ext cx="422846" cy="427263"/>
            <a:chOff x="-819609" y="3372838"/>
            <a:chExt cx="422846" cy="427263"/>
          </a:xfrm>
        </p:grpSpPr>
        <p:sp>
          <p:nvSpPr>
            <p:cNvPr id="52" name="円/楕円 51">
              <a:extLst>
                <a:ext uri="{FF2B5EF4-FFF2-40B4-BE49-F238E27FC236}">
                  <a16:creationId xmlns:a16="http://schemas.microsoft.com/office/drawing/2014/main" id="{1CD810F5-BBD6-3F73-397B-519B5BF703B1}"/>
                </a:ext>
              </a:extLst>
            </p:cNvPr>
            <p:cNvSpPr/>
            <p:nvPr/>
          </p:nvSpPr>
          <p:spPr>
            <a:xfrm>
              <a:off x="-819609" y="3379034"/>
              <a:ext cx="421067" cy="421067"/>
            </a:xfrm>
            <a:prstGeom prst="ellipse">
              <a:avLst/>
            </a:prstGeom>
            <a:solidFill>
              <a:srgbClr val="FFA0A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500" b="1">
                <a:solidFill>
                  <a:schemeClr val="tx1"/>
                </a:solidFill>
                <a:latin typeface="Palatino" pitchFamily="2" charset="0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7F6671CE-A1E4-9F92-96F2-53EA509F3614}"/>
                </a:ext>
              </a:extLst>
            </p:cNvPr>
            <p:cNvSpPr txBox="1"/>
            <p:nvPr/>
          </p:nvSpPr>
          <p:spPr>
            <a:xfrm>
              <a:off x="-801041" y="3372838"/>
              <a:ext cx="4042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i="1" dirty="0" err="1">
                  <a:latin typeface="Palatino" pitchFamily="2" charset="0"/>
                  <a:ea typeface="Palatino" pitchFamily="2" charset="0"/>
                </a:rPr>
                <a:t>ν</a:t>
              </a:r>
              <a:r>
                <a:rPr kumimoji="1" lang="en-US" altLang="ja-JP" sz="2000" b="1" i="1" baseline="-25000" dirty="0" err="1">
                  <a:latin typeface="Palatino" pitchFamily="2" charset="0"/>
                  <a:ea typeface="Palatino" pitchFamily="2" charset="0"/>
                </a:rPr>
                <a:t>e</a:t>
              </a:r>
              <a:endParaRPr kumimoji="1" lang="ja-JP" altLang="en-US" sz="2000" b="1" i="1" baseline="-25000">
                <a:latin typeface="Palatino" pitchFamily="2" charset="0"/>
              </a:endParaRPr>
            </a:p>
          </p:txBody>
        </p:sp>
      </p:grp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9D474EC-8217-6CFB-E44B-576196BE98E8}"/>
              </a:ext>
            </a:extLst>
          </p:cNvPr>
          <p:cNvSpPr/>
          <p:nvPr/>
        </p:nvSpPr>
        <p:spPr>
          <a:xfrm>
            <a:off x="-553693" y="5086383"/>
            <a:ext cx="2440079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  <a:latin typeface="Georgia" panose="02040502050405020303" pitchFamily="18" charset="0"/>
                <a:ea typeface="Palatino" pitchFamily="2" charset="0"/>
              </a:rPr>
              <a:t>Cooling</a:t>
            </a:r>
          </a:p>
        </p:txBody>
      </p:sp>
    </p:spTree>
    <p:extLst>
      <p:ext uri="{BB962C8B-B14F-4D97-AF65-F5344CB8AC3E}">
        <p14:creationId xmlns:p14="http://schemas.microsoft.com/office/powerpoint/2010/main" val="27386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E2A88FD-F572-817B-B7AC-B36933DF5CD2}"/>
              </a:ext>
            </a:extLst>
          </p:cNvPr>
          <p:cNvSpPr txBox="1"/>
          <p:nvPr/>
        </p:nvSpPr>
        <p:spPr>
          <a:xfrm>
            <a:off x="6195862" y="4671028"/>
            <a:ext cx="2653398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chemeClr val="accent5"/>
                </a:solidFill>
                <a:latin typeface="Georgia" panose="02040502050405020303" pitchFamily="18" charset="0"/>
                <a:ea typeface="Palatino"/>
                <a:cs typeface="Palatino"/>
              </a:rPr>
              <a:t>Collisional flavor instability (CFI)</a:t>
            </a:r>
            <a:endParaRPr kumimoji="1" lang="en-US" altLang="ja-JP" i="1" dirty="0">
              <a:solidFill>
                <a:schemeClr val="accent5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18" name="スライド番号プレースホルダー 17">
            <a:extLst>
              <a:ext uri="{FF2B5EF4-FFF2-40B4-BE49-F238E27FC236}">
                <a16:creationId xmlns:a16="http://schemas.microsoft.com/office/drawing/2014/main" id="{7026CCAE-6C8D-9A9D-1536-908A7A96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ACF98ED-F1DC-E627-0355-AEC58CDB0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75" y="1387953"/>
            <a:ext cx="7772400" cy="382418"/>
          </a:xfrm>
          <a:prstGeom prst="rect">
            <a:avLst/>
          </a:prstGeom>
        </p:spPr>
      </p:pic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/>
              <a:t>Asymmetry Triggering Flavor Instability</a:t>
            </a:r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C6EE6F4-9238-70BA-D38E-0D11DF8F0256}"/>
              </a:ext>
            </a:extLst>
          </p:cNvPr>
          <p:cNvSpPr txBox="1"/>
          <p:nvPr/>
        </p:nvSpPr>
        <p:spPr>
          <a:xfrm>
            <a:off x="848562" y="2866756"/>
            <a:ext cx="231871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00B050"/>
                </a:solidFill>
                <a:latin typeface="Georgia" panose="02040502050405020303" pitchFamily="18" charset="0"/>
                <a:ea typeface="Palatino"/>
                <a:cs typeface="Palatino"/>
              </a:rPr>
              <a:t>Slow flavor instability (SFI)</a:t>
            </a:r>
            <a:endParaRPr kumimoji="1" lang="en-US" altLang="ja-JP" i="1" dirty="0">
              <a:solidFill>
                <a:srgbClr val="00B050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7" name="コンテンツ プレースホルダー 8">
            <a:extLst>
              <a:ext uri="{FF2B5EF4-FFF2-40B4-BE49-F238E27FC236}">
                <a16:creationId xmlns:a16="http://schemas.microsoft.com/office/drawing/2014/main" id="{A53065F5-036B-00CE-803A-48A183F1EC73}"/>
              </a:ext>
            </a:extLst>
          </p:cNvPr>
          <p:cNvSpPr txBox="1">
            <a:spLocks/>
          </p:cNvSpPr>
          <p:nvPr/>
        </p:nvSpPr>
        <p:spPr>
          <a:xfrm>
            <a:off x="90044" y="828673"/>
            <a:ext cx="3835745" cy="37219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342903" indent="-342903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32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1pPr>
            <a:lvl2pPr marL="742955" indent="-28575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8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2pPr>
            <a:lvl3pPr marL="1143008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4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3pPr>
            <a:lvl4pPr marL="1600210" indent="-228602" algn="l" defTabSz="457203" rtl="0" eaLnBrk="1" latinLnBrk="0" hangingPunct="1">
              <a:spcBef>
                <a:spcPct val="20000"/>
              </a:spcBef>
              <a:buFont typeface="Arial"/>
              <a:buChar char="–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4pPr>
            <a:lvl5pPr marL="2057413" indent="-228602" algn="l" defTabSz="457203" rtl="0" eaLnBrk="1" latinLnBrk="0" hangingPunct="1">
              <a:spcBef>
                <a:spcPct val="20000"/>
              </a:spcBef>
              <a:buFont typeface="Arial"/>
              <a:buChar char="»"/>
              <a:defRPr kumimoji="1" sz="2000" b="0" i="0" kern="1200">
                <a:solidFill>
                  <a:schemeClr val="tx1"/>
                </a:solidFill>
                <a:latin typeface="Palatino" pitchFamily="2" charset="0"/>
                <a:ea typeface="Palatino" pitchFamily="2" charset="0"/>
                <a:cs typeface="+mn-cs"/>
              </a:defRPr>
            </a:lvl5pPr>
            <a:lvl6pPr marL="2514617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19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23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25" indent="-228602" algn="l" defTabSz="457203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000" b="1" dirty="0">
                <a:latin typeface="Georgia" panose="02040502050405020303" pitchFamily="18" charset="0"/>
              </a:rPr>
              <a:t>Quantum Kinetic Equation: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4D6EB95-60F9-359A-4B73-4EDD87EC630A}"/>
              </a:ext>
            </a:extLst>
          </p:cNvPr>
          <p:cNvCxnSpPr>
            <a:cxnSpLocks/>
          </p:cNvCxnSpPr>
          <p:nvPr/>
        </p:nvCxnSpPr>
        <p:spPr>
          <a:xfrm>
            <a:off x="3733800" y="1875817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779E5B28-ED0F-E650-C40A-279B70A0FC84}"/>
              </a:ext>
            </a:extLst>
          </p:cNvPr>
          <p:cNvCxnSpPr>
            <a:cxnSpLocks/>
          </p:cNvCxnSpPr>
          <p:nvPr/>
        </p:nvCxnSpPr>
        <p:spPr>
          <a:xfrm>
            <a:off x="6172200" y="1875817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84EBBB3-9E21-5581-789C-DF1F16BF9D0E}"/>
              </a:ext>
            </a:extLst>
          </p:cNvPr>
          <p:cNvCxnSpPr>
            <a:cxnSpLocks/>
          </p:cNvCxnSpPr>
          <p:nvPr/>
        </p:nvCxnSpPr>
        <p:spPr>
          <a:xfrm>
            <a:off x="7734300" y="1875817"/>
            <a:ext cx="83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3BCD3E46-8F99-7A43-6751-B07620279CCC}"/>
              </a:ext>
            </a:extLst>
          </p:cNvPr>
          <p:cNvCxnSpPr>
            <a:cxnSpLocks/>
          </p:cNvCxnSpPr>
          <p:nvPr/>
        </p:nvCxnSpPr>
        <p:spPr>
          <a:xfrm flipH="1">
            <a:off x="2693118" y="1939335"/>
            <a:ext cx="1376743" cy="106443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4B658324-DB26-4FC0-C2E4-F894B4E809B1}"/>
              </a:ext>
            </a:extLst>
          </p:cNvPr>
          <p:cNvCxnSpPr>
            <a:cxnSpLocks/>
          </p:cNvCxnSpPr>
          <p:nvPr/>
        </p:nvCxnSpPr>
        <p:spPr>
          <a:xfrm flipH="1">
            <a:off x="2693118" y="1947774"/>
            <a:ext cx="3659080" cy="11789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E4B812B5-54FF-1BA5-0F13-434C0A4D767D}"/>
              </a:ext>
            </a:extLst>
          </p:cNvPr>
          <p:cNvCxnSpPr>
            <a:cxnSpLocks/>
          </p:cNvCxnSpPr>
          <p:nvPr/>
        </p:nvCxnSpPr>
        <p:spPr>
          <a:xfrm>
            <a:off x="6751312" y="1940859"/>
            <a:ext cx="1474508" cy="280891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A010C8BA-46BE-D872-A021-D4CAE7BBBCF5}"/>
              </a:ext>
            </a:extLst>
          </p:cNvPr>
          <p:cNvCxnSpPr>
            <a:cxnSpLocks/>
          </p:cNvCxnSpPr>
          <p:nvPr/>
        </p:nvCxnSpPr>
        <p:spPr>
          <a:xfrm>
            <a:off x="7947564" y="1960702"/>
            <a:ext cx="402423" cy="2807014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FA0D3FB-F499-A60F-C3DA-658DA0565074}"/>
              </a:ext>
            </a:extLst>
          </p:cNvPr>
          <p:cNvSpPr txBox="1"/>
          <p:nvPr/>
        </p:nvSpPr>
        <p:spPr>
          <a:xfrm>
            <a:off x="3491625" y="3897718"/>
            <a:ext cx="236157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b="1" i="1" dirty="0">
                <a:solidFill>
                  <a:srgbClr val="FF0000"/>
                </a:solidFill>
                <a:latin typeface="Georgia" panose="02040502050405020303" pitchFamily="18" charset="0"/>
                <a:ea typeface="Palatino"/>
                <a:cs typeface="Palatino"/>
              </a:rPr>
              <a:t>Fast flavor instability (FFI)</a:t>
            </a:r>
            <a:endParaRPr kumimoji="1" lang="en-US" altLang="ja-JP" i="1" dirty="0">
              <a:solidFill>
                <a:srgbClr val="FF0000"/>
              </a:solidFill>
              <a:latin typeface="Georgia" panose="02040502050405020303" pitchFamily="18" charset="0"/>
              <a:ea typeface="Palatino"/>
              <a:cs typeface="Palatino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DE1B110-33BA-D367-DA37-1A81FEC6D483}"/>
              </a:ext>
            </a:extLst>
          </p:cNvPr>
          <p:cNvSpPr txBox="1"/>
          <p:nvPr/>
        </p:nvSpPr>
        <p:spPr>
          <a:xfrm>
            <a:off x="5829698" y="5359827"/>
            <a:ext cx="3012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Asymmetry</a:t>
            </a:r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</a:rPr>
              <a:t> in </a:t>
            </a:r>
            <a:r>
              <a:rPr kumimoji="1" lang="en-US" altLang="ja-JP" b="1" i="1" dirty="0">
                <a:solidFill>
                  <a:schemeClr val="accent5"/>
                </a:solidFill>
                <a:latin typeface="Georgia" panose="02040502050405020303" pitchFamily="18" charset="0"/>
                <a:ea typeface="Palatino" pitchFamily="2" charset="0"/>
              </a:rPr>
              <a:t>collisions</a:t>
            </a:r>
            <a:endParaRPr kumimoji="1" lang="ja-JP" altLang="en-US" b="1" i="1" baseline="30000">
              <a:solidFill>
                <a:schemeClr val="accent5"/>
              </a:solidFill>
              <a:latin typeface="Georgia" panose="02040502050405020303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57EE40-2269-212E-B6B6-476B32EF2751}"/>
              </a:ext>
            </a:extLst>
          </p:cNvPr>
          <p:cNvSpPr txBox="1"/>
          <p:nvPr/>
        </p:nvSpPr>
        <p:spPr>
          <a:xfrm>
            <a:off x="3315193" y="4568485"/>
            <a:ext cx="253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Asymmetry</a:t>
            </a:r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</a:rPr>
              <a:t> in </a:t>
            </a:r>
            <a:r>
              <a:rPr kumimoji="1" lang="en-US" altLang="ja-JP" b="1" i="1" dirty="0">
                <a:solidFill>
                  <a:srgbClr val="FF0000"/>
                </a:solidFill>
                <a:latin typeface="Georgia" panose="02040502050405020303" pitchFamily="18" charset="0"/>
                <a:ea typeface="Palatino" pitchFamily="2" charset="0"/>
              </a:rPr>
              <a:t>angle</a:t>
            </a:r>
            <a:endParaRPr kumimoji="1" lang="ja-JP" altLang="en-US" b="1" i="1" baseline="3000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60C3CB-9614-C38D-61B0-749E1009CEB7}"/>
              </a:ext>
            </a:extLst>
          </p:cNvPr>
          <p:cNvSpPr txBox="1"/>
          <p:nvPr/>
        </p:nvSpPr>
        <p:spPr>
          <a:xfrm>
            <a:off x="459133" y="3553060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latin typeface="Georgia" panose="02040502050405020303" pitchFamily="18" charset="0"/>
                <a:ea typeface="Palatino" pitchFamily="2" charset="0"/>
              </a:rPr>
              <a:t>Asymmetry</a:t>
            </a:r>
            <a:r>
              <a:rPr kumimoji="1" lang="en-US" altLang="ja-JP" dirty="0">
                <a:latin typeface="Georgia" panose="02040502050405020303" pitchFamily="18" charset="0"/>
                <a:ea typeface="Palatino" pitchFamily="2" charset="0"/>
              </a:rPr>
              <a:t> in </a:t>
            </a:r>
            <a:r>
              <a:rPr kumimoji="1" lang="en-US" altLang="ja-JP" b="1" i="1" dirty="0">
                <a:solidFill>
                  <a:srgbClr val="00B050"/>
                </a:solidFill>
                <a:latin typeface="Georgia" panose="02040502050405020303" pitchFamily="18" charset="0"/>
                <a:ea typeface="Palatino" pitchFamily="2" charset="0"/>
              </a:rPr>
              <a:t>energy</a:t>
            </a:r>
            <a:endParaRPr kumimoji="1" lang="ja-JP" altLang="en-US" b="1" i="1" baseline="30000">
              <a:solidFill>
                <a:srgbClr val="00B050"/>
              </a:solidFill>
              <a:latin typeface="Georgia" panose="02040502050405020303" pitchFamily="18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D34F772-8150-3CE2-8327-98C0B5F6B5A0}"/>
              </a:ext>
            </a:extLst>
          </p:cNvPr>
          <p:cNvSpPr txBox="1"/>
          <p:nvPr/>
        </p:nvSpPr>
        <p:spPr>
          <a:xfrm>
            <a:off x="3287090" y="3605330"/>
            <a:ext cx="151035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e.g.,  </a:t>
            </a:r>
            <a:r>
              <a:rPr kumimoji="1" lang="en-US" altLang="ja-JP" sz="13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Sawyer ’16</a:t>
            </a:r>
            <a:endParaRPr kumimoji="1" lang="ja-JP" altLang="en-US" sz="1300" b="1" i="1">
              <a:latin typeface="Georgia" panose="02040502050405020303" pitchFamily="18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E747C59-2920-58DD-8840-257478D6C1F0}"/>
              </a:ext>
            </a:extLst>
          </p:cNvPr>
          <p:cNvSpPr txBox="1"/>
          <p:nvPr/>
        </p:nvSpPr>
        <p:spPr>
          <a:xfrm>
            <a:off x="672075" y="2591214"/>
            <a:ext cx="147187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e.g.,  </a:t>
            </a:r>
            <a:r>
              <a:rPr kumimoji="1" lang="en-US" altLang="ja-JP" sz="13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Duan+ ’06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49BE0EED-36D4-8A15-E4D2-C9A63A96A5AD}"/>
              </a:ext>
            </a:extLst>
          </p:cNvPr>
          <p:cNvSpPr txBox="1"/>
          <p:nvPr/>
        </p:nvSpPr>
        <p:spPr>
          <a:xfrm>
            <a:off x="6013210" y="4331260"/>
            <a:ext cx="137890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e.g.,  </a:t>
            </a:r>
            <a:r>
              <a:rPr kumimoji="1" lang="en-US" altLang="ja-JP" sz="13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Johns ’23</a:t>
            </a:r>
            <a:endParaRPr kumimoji="1" lang="ja-JP" altLang="en-US" sz="1300" b="1" i="1">
              <a:latin typeface="Georgia" panose="02040502050405020303" pitchFamily="18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8B26061-FBF1-D476-3F52-4D7A90D5D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50" y="3980275"/>
            <a:ext cx="1985169" cy="282657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6845EEC-2153-1A6A-7B4A-386B54CD9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269" y="5870009"/>
            <a:ext cx="2725110" cy="276278"/>
          </a:xfrm>
          <a:prstGeom prst="rect">
            <a:avLst/>
          </a:prstGeom>
        </p:spPr>
      </p:pic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F54B5019-14CA-83FC-C129-45E9626C770A}"/>
              </a:ext>
            </a:extLst>
          </p:cNvPr>
          <p:cNvCxnSpPr>
            <a:cxnSpLocks/>
          </p:cNvCxnSpPr>
          <p:nvPr/>
        </p:nvCxnSpPr>
        <p:spPr>
          <a:xfrm flipH="1">
            <a:off x="4965336" y="1939686"/>
            <a:ext cx="1625964" cy="20437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フレーム 5">
            <a:extLst>
              <a:ext uri="{FF2B5EF4-FFF2-40B4-BE49-F238E27FC236}">
                <a16:creationId xmlns:a16="http://schemas.microsoft.com/office/drawing/2014/main" id="{E5083E23-89ED-DEF5-78B8-1E0F9900C4C7}"/>
              </a:ext>
            </a:extLst>
          </p:cNvPr>
          <p:cNvSpPr/>
          <p:nvPr/>
        </p:nvSpPr>
        <p:spPr>
          <a:xfrm>
            <a:off x="5818212" y="1127745"/>
            <a:ext cx="1257886" cy="902833"/>
          </a:xfrm>
          <a:prstGeom prst="frame">
            <a:avLst>
              <a:gd name="adj1" fmla="val 208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5ED8546-8DA4-5848-6679-81E54B7A8796}"/>
              </a:ext>
            </a:extLst>
          </p:cNvPr>
          <p:cNvSpPr txBox="1"/>
          <p:nvPr/>
        </p:nvSpPr>
        <p:spPr>
          <a:xfrm>
            <a:off x="6016307" y="772276"/>
            <a:ext cx="19704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Self-interactions</a:t>
            </a:r>
            <a:endParaRPr kumimoji="1" lang="ja-JP" altLang="en-US" sz="1600" b="1" i="1">
              <a:latin typeface="Georgia" panose="02040502050405020303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F48227-6799-BB3C-F4E4-6A32901946E1}"/>
              </a:ext>
            </a:extLst>
          </p:cNvPr>
          <p:cNvSpPr txBox="1"/>
          <p:nvPr/>
        </p:nvSpPr>
        <p:spPr>
          <a:xfrm>
            <a:off x="7986718" y="1922912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Collisions</a:t>
            </a:r>
            <a:endParaRPr kumimoji="1" lang="ja-JP" altLang="en-US" sz="1600" b="1" i="1">
              <a:latin typeface="Georgia" panose="02040502050405020303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390428-6866-66A9-F9C2-4A2C4BCFC62F}"/>
              </a:ext>
            </a:extLst>
          </p:cNvPr>
          <p:cNvSpPr txBox="1"/>
          <p:nvPr/>
        </p:nvSpPr>
        <p:spPr>
          <a:xfrm>
            <a:off x="196839" y="6272408"/>
            <a:ext cx="4477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Need separate understandings!!</a:t>
            </a:r>
            <a:endParaRPr kumimoji="1" lang="ja-JP" altLang="en-US" sz="2000" b="1" i="1">
              <a:latin typeface="Georgia" panose="02040502050405020303" pitchFamily="18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C46B1CA-2285-3A14-6F7F-2797E54ACEFB}"/>
              </a:ext>
            </a:extLst>
          </p:cNvPr>
          <p:cNvSpPr txBox="1"/>
          <p:nvPr/>
        </p:nvSpPr>
        <p:spPr>
          <a:xfrm>
            <a:off x="7127776" y="6272408"/>
            <a:ext cx="187904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00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Relatively longer scale</a:t>
            </a:r>
            <a:endParaRPr kumimoji="1" lang="ja-JP" altLang="en-US" sz="1300" b="1" i="1">
              <a:latin typeface="Georgia" panose="02040502050405020303" pitchFamily="18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032CDD-8FCE-8958-0E7F-68A761622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489" y="5104277"/>
            <a:ext cx="1841500" cy="635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571642A-BE77-ABA9-D3A7-E92E4EF77331}"/>
              </a:ext>
            </a:extLst>
          </p:cNvPr>
          <p:cNvSpPr txBox="1"/>
          <p:nvPr/>
        </p:nvSpPr>
        <p:spPr>
          <a:xfrm>
            <a:off x="3757164" y="5722646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latin typeface="Georgia" panose="02040502050405020303" pitchFamily="18" charset="0"/>
                <a:ea typeface="Palatino" pitchFamily="2" charset="0"/>
                <a:cs typeface="ヒラギノ角ゴ Pro W3"/>
              </a:rPr>
              <a:t>~ 1 cm</a:t>
            </a:r>
            <a:endParaRPr kumimoji="1" lang="ja-JP" altLang="en-US" sz="2400" b="1" i="1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1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154110</TotalTime>
  <Words>2293</Words>
  <Application>Microsoft Macintosh PowerPoint</Application>
  <PresentationFormat>画面に合わせる (4:3)</PresentationFormat>
  <Paragraphs>703</Paragraphs>
  <Slides>50</Slides>
  <Notes>49</Notes>
  <HiddenSlides>29</HiddenSlides>
  <MMClips>1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8" baseType="lpstr">
      <vt:lpstr>Aptos</vt:lpstr>
      <vt:lpstr>Aptos Display</vt:lpstr>
      <vt:lpstr>Arial</vt:lpstr>
      <vt:lpstr>Cambria Math</vt:lpstr>
      <vt:lpstr>Georgia</vt:lpstr>
      <vt:lpstr>Palatino</vt:lpstr>
      <vt:lpstr>Wingdings</vt:lpstr>
      <vt:lpstr>Office テーマ</vt:lpstr>
      <vt:lpstr>Neutrino Flavor Conversion  in Supernovae: Quantum Kinetics  and Astrophysical Implications</vt:lpstr>
      <vt:lpstr>Roles of Neutrinos in CCSNe</vt:lpstr>
      <vt:lpstr>Solar Neutrino Problem</vt:lpstr>
      <vt:lpstr>Sea of Leptons &amp; Nucleons in CCSNe</vt:lpstr>
      <vt:lpstr>Possibility Search of Flavor Conversion</vt:lpstr>
      <vt:lpstr>Phenomenological Approach in 1D/2D</vt:lpstr>
      <vt:lpstr>Phenomenological Approach for GW</vt:lpstr>
      <vt:lpstr>Quantum Kinetic Neutrino Transport</vt:lpstr>
      <vt:lpstr>Asymmetry Triggering Flavor Instability</vt:lpstr>
      <vt:lpstr>Possibility Search of Flavor Conversion</vt:lpstr>
      <vt:lpstr>Asymmetry in Angular Distributions</vt:lpstr>
      <vt:lpstr>PowerPoint プレゼンテーション</vt:lpstr>
      <vt:lpstr>Note: Flavor Equipartition for Species?</vt:lpstr>
      <vt:lpstr>Possibility Search of Flavor Conversion</vt:lpstr>
      <vt:lpstr>Local Simulation of Collisional Instability</vt:lpstr>
      <vt:lpstr> + Classical β-Equilibrium (Feedback)</vt:lpstr>
      <vt:lpstr>Summary &amp; Conclusions</vt:lpstr>
      <vt:lpstr>Note</vt:lpstr>
      <vt:lpstr>Implementation of Quantum Kinetics</vt:lpstr>
      <vt:lpstr>Beyond Phenomenological</vt:lpstr>
      <vt:lpstr>Sub-grid Modeling for Fast Conversion</vt:lpstr>
      <vt:lpstr>Progress in CCSN Simulation</vt:lpstr>
      <vt:lpstr>Advanced Neutrino Transport</vt:lpstr>
      <vt:lpstr>Neutrino Oscillations by Background</vt:lpstr>
      <vt:lpstr>Neutrino Oscillations by Background</vt:lpstr>
      <vt:lpstr>Flavor Conversion in ν-Transport</vt:lpstr>
      <vt:lpstr>Flavor Conversion in ν-Transport</vt:lpstr>
      <vt:lpstr>Phenomenological Approach in 2D+GW</vt:lpstr>
      <vt:lpstr>Phenomenological Approach in 3D+GW</vt:lpstr>
      <vt:lpstr>Fast Flavor Conversion</vt:lpstr>
      <vt:lpstr>Spatial Structure</vt:lpstr>
      <vt:lpstr>Spatial-Averaged Structure</vt:lpstr>
      <vt:lpstr>Modeling of Asymptotic State</vt:lpstr>
      <vt:lpstr>Collisions in Quantum Regime</vt:lpstr>
      <vt:lpstr>Collisional Flavor Instability</vt:lpstr>
      <vt:lpstr>Collisionally Unstable Modes</vt:lpstr>
      <vt:lpstr>Eigenvector of Unstable Modes</vt:lpstr>
      <vt:lpstr>Local Simulation of Collisional Instability</vt:lpstr>
      <vt:lpstr>Evolution of Plus Mode</vt:lpstr>
      <vt:lpstr>Eigenvector of Unstable Modes</vt:lpstr>
      <vt:lpstr>Collisional Decoherence</vt:lpstr>
      <vt:lpstr>Flavor Evolution</vt:lpstr>
      <vt:lpstr>Local Simulation of CFI</vt:lpstr>
      <vt:lpstr>Local Simulation of CFI</vt:lpstr>
      <vt:lpstr> + Classical β-Equilibrium (Feedback)</vt:lpstr>
      <vt:lpstr> + Classical β-Equilibrium (Feedback)</vt:lpstr>
      <vt:lpstr>Back to Classical Transport</vt:lpstr>
      <vt:lpstr>Mean-Field Approximation</vt:lpstr>
      <vt:lpstr>Collisional Flavor Instability (CFI)</vt:lpstr>
      <vt:lpstr>Go Back to Stability Analysis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Failed Supernovaにおけるニュートリノ振動</dc:title>
  <dc:creator>財前 真理</dc:creator>
  <cp:lastModifiedBy>財前　真理</cp:lastModifiedBy>
  <cp:revision>3681</cp:revision>
  <cp:lastPrinted>2025-07-20T05:37:44Z</cp:lastPrinted>
  <dcterms:created xsi:type="dcterms:W3CDTF">2017-07-21T09:07:18Z</dcterms:created>
  <dcterms:modified xsi:type="dcterms:W3CDTF">2025-07-22T12:26:49Z</dcterms:modified>
</cp:coreProperties>
</file>