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  <p:sldMasterId id="2147483686" r:id="rId3"/>
  </p:sldMasterIdLst>
  <p:notesMasterIdLst>
    <p:notesMasterId r:id="rId30"/>
  </p:notesMasterIdLst>
  <p:sldIdLst>
    <p:sldId id="2274" r:id="rId4"/>
    <p:sldId id="2032" r:id="rId5"/>
    <p:sldId id="1911" r:id="rId6"/>
    <p:sldId id="1866" r:id="rId7"/>
    <p:sldId id="2268" r:id="rId8"/>
    <p:sldId id="2182" r:id="rId9"/>
    <p:sldId id="2269" r:id="rId10"/>
    <p:sldId id="2275" r:id="rId11"/>
    <p:sldId id="2277" r:id="rId12"/>
    <p:sldId id="2276" r:id="rId13"/>
    <p:sldId id="2301" r:id="rId14"/>
    <p:sldId id="2045" r:id="rId15"/>
    <p:sldId id="2304" r:id="rId16"/>
    <p:sldId id="2053" r:id="rId17"/>
    <p:sldId id="2046" r:id="rId18"/>
    <p:sldId id="2279" r:id="rId19"/>
    <p:sldId id="2282" r:id="rId20"/>
    <p:sldId id="2281" r:id="rId21"/>
    <p:sldId id="2302" r:id="rId22"/>
    <p:sldId id="2303" r:id="rId23"/>
    <p:sldId id="2287" r:id="rId24"/>
    <p:sldId id="2315" r:id="rId25"/>
    <p:sldId id="2047" r:id="rId26"/>
    <p:sldId id="2297" r:id="rId27"/>
    <p:sldId id="2288" r:id="rId28"/>
    <p:sldId id="230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0FF"/>
    <a:srgbClr val="808080"/>
    <a:srgbClr val="0135B6"/>
    <a:srgbClr val="171646"/>
    <a:srgbClr val="1C64A1"/>
    <a:srgbClr val="FFFF00"/>
    <a:srgbClr val="4E8CF3"/>
    <a:srgbClr val="1B0405"/>
    <a:srgbClr val="FFFFD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622"/>
    <p:restoredTop sz="94363"/>
  </p:normalViewPr>
  <p:slideViewPr>
    <p:cSldViewPr snapToGrid="0" snapToObjects="1">
      <p:cViewPr varScale="1">
        <p:scale>
          <a:sx n="71" d="100"/>
          <a:sy n="71" d="100"/>
        </p:scale>
        <p:origin x="176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6E72B-1A57-D245-9233-E54487884791}" type="datetimeFigureOut">
              <a:rPr lang="en-US" smtClean="0"/>
              <a:t>9/22/25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57803-9E5C-0F46-9DCE-4DFFAFF08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0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7803-9E5C-0F46-9DCE-4DFFAFF085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6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B05B0-2AB4-4511-82EB-21FF7CA70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106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3AE57-9103-F9A7-E0B3-D43594D17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FA60EE-8473-52B4-E217-9AF8E8222F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B35EF5-269F-D415-8D46-219962B7B6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= 10^30 W cm^2,  B = 5X10^13 G</a:t>
            </a:r>
          </a:p>
          <a:p>
            <a:r>
              <a:rPr lang="en-US" dirty="0"/>
              <a:t>Non perturbative.    quantum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ACB58-B1A2-2527-6951-953EB010C7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57803-9E5C-0F46-9DCE-4DFFAFF085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28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2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616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6B97B-6DB2-00F0-9F04-50C7EE033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D098365-F5F1-EB9E-082B-BBA95BD89A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7772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D982B9-5B9F-42E7-A08F-F68BBD4215F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7772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69058" name="Rectangle 2">
            <a:extLst>
              <a:ext uri="{FF2B5EF4-FFF2-40B4-BE49-F238E27FC236}">
                <a16:creationId xmlns:a16="http://schemas.microsoft.com/office/drawing/2014/main" id="{F81838C2-14B7-E91D-F6F7-F898C8A78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6250" y="727075"/>
            <a:ext cx="6384925" cy="3592513"/>
          </a:xfrm>
          <a:ln/>
        </p:spPr>
      </p:sp>
      <p:sp>
        <p:nvSpPr>
          <p:cNvPr id="1069059" name="Rectangle 3">
            <a:extLst>
              <a:ext uri="{FF2B5EF4-FFF2-40B4-BE49-F238E27FC236}">
                <a16:creationId xmlns:a16="http://schemas.microsoft.com/office/drawing/2014/main" id="{5E9FE990-6116-9216-E69A-4AF3F9866F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7901" y="4564064"/>
            <a:ext cx="5359400" cy="4310062"/>
          </a:xfrm>
        </p:spPr>
        <p:txBody>
          <a:bodyPr lIns="93897" tIns="46951" rIns="93897" bIns="46951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067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1E38B-26F3-A0DC-AEC9-E7C15D8DA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00BF77-1432-20CE-67EB-D4B0F13EA5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84896D-2A76-3724-735F-5C9DF6609C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A1FA8-3E18-A2C5-DA22-F7737B704D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7803-9E5C-0F46-9DCE-4DFFAFF085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53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7803-9E5C-0F46-9DCE-4DFFAFF085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5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7803-9E5C-0F46-9DCE-4DFFAFF085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96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7803-9E5C-0F46-9DCE-4DFFAFF085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61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1D619-6AF3-1B9C-B7B5-2D5B6D0FA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7A13B4-FC8C-0499-1DFE-1083ECA4B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358A35-23EF-8CC2-7BDF-EBA789439D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D22B8-4E0D-F22A-94EC-63C7EDDA8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57803-9E5C-0F46-9DCE-4DFFAFF085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39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4B71B-E98F-2FD6-FE9C-478F9AAC5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F3279-1D11-C36E-176E-05D1F7A3F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325A5-5063-49AA-278C-46A76B81C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8E-9349-284A-AC19-7A30A00092D7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29493-BCD3-F9F0-119C-B151AD899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3DF62-A5A5-D3EF-04A3-BA56CF4B9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60BE-5FF2-B149-B1AD-A66F808A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6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3AFDE-610B-23F4-5A10-3F4BA7D7C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033FC-90C3-7307-2AD6-AD4C04014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DAEFB-CA2D-A42C-EAD7-32CAA8F34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8E-9349-284A-AC19-7A30A00092D7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63983-908E-5E3F-C51F-BDBAA9AA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4D060-C65A-CC31-85A2-F0954703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60BE-5FF2-B149-B1AD-A66F808A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3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36E4E8-4892-3C64-54DD-D036B9E6BE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BDC33-803C-E856-EE16-27E814CA2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2C463-D0A5-B0E2-D37E-7BF184C33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8E-9349-284A-AC19-7A30A00092D7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11B47-F274-213E-D65F-791837CE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F1B85-531D-F772-B0E0-177257C44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60BE-5FF2-B149-B1AD-A66F808A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6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426D-DBA8-0E08-368E-A2C2A2A83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08E241-4869-64F1-C91E-8621D6647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B89E4-D7D5-2FB9-7EF8-E767E63F7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1C55-24EE-9B45-9008-B9F4969D88D3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26BDD-54F9-FB51-2035-B277954BD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9C011-0918-7BA8-2FDE-EA57EE30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3677-3CE9-A742-8EBA-DC8411AE5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03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7FEAB-CD6D-9CA5-37CE-964D0C1BB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E960B-55D2-E4CE-B24B-88FD885F5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4B275-F26D-3E3F-2F11-DFC82FF3D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1C55-24EE-9B45-9008-B9F4969D88D3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C98BD-C71D-8BF5-18E8-B7ACBB525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46F3-D2F7-E3DE-2DEB-09FAA8A70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3677-3CE9-A742-8EBA-DC8411AE5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73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6E118-6833-F0AA-0A5E-1943F3DFE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EB7E5-15FA-8BF6-D3BF-57DA0A555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A2177-3E50-7C0A-4CC2-FAA68E29F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1C55-24EE-9B45-9008-B9F4969D88D3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DB003-917E-2537-496B-64FC9CE6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A51CC-4415-7E7E-FA8A-075552C7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3677-3CE9-A742-8EBA-DC8411AE5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62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239BD-1037-63AA-BD8F-BE6807F40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FEDF1-5095-57BA-5BE6-2DFD9423F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13337-1DD2-4498-C2FC-24C8C0524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8B0DD-3267-CF77-660F-FC0C9411C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1C55-24EE-9B45-9008-B9F4969D88D3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6622D-6C8D-49C0-FE5B-75A306AEF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0F21F-4944-D3FB-9365-710306E69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3677-3CE9-A742-8EBA-DC8411AE5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89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B5B98-B395-17D2-9108-5FB7E5C6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D0BA2-5344-CC3A-C31F-00A85DFF3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633F6-FA65-9F72-3854-517E3729E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9309A6-6B0B-7495-2F31-FD597942BD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26276-040E-17F4-F3E9-67250DBB6A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1FF258-2529-38F8-3A83-88524EDA6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1C55-24EE-9B45-9008-B9F4969D88D3}" type="datetimeFigureOut">
              <a:rPr lang="en-US" smtClean="0"/>
              <a:t>9/22/25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90F9E7-4A0F-73BA-E1D8-02F716420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DD5514-FCB6-7748-B30E-03BF0F73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3677-3CE9-A742-8EBA-DC8411AE5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49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E7698-157B-B69D-F572-92EF0C45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F078D8-CF2A-1942-7E25-897460704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1C55-24EE-9B45-9008-B9F4969D88D3}" type="datetimeFigureOut">
              <a:rPr lang="en-US" smtClean="0"/>
              <a:t>9/22/25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97D5C5-C7E8-5A74-8024-3B45B2953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1D6D6-63FF-4CE1-824F-9A4BB662F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3677-3CE9-A742-8EBA-DC8411AE5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52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0DE212-DDA6-E67E-096A-ABB835027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1C55-24EE-9B45-9008-B9F4969D88D3}" type="datetimeFigureOut">
              <a:rPr lang="en-US" smtClean="0"/>
              <a:t>9/22/25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F58B3-167F-E32A-42B4-D380E8902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8D323-335C-576D-79DF-5E866350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3677-3CE9-A742-8EBA-DC8411AE5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28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8CDEB-A138-3975-CD63-18467994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A0EA9-DA26-9D58-A1A6-D513577B5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78760-815D-25C0-32D8-F47B76B34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CA09B-6CB1-522E-862D-292C408AF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1C55-24EE-9B45-9008-B9F4969D88D3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751B5-AEB9-0E26-0F91-FEEE7B4EC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42C0F-1A7A-9D2C-F109-835FB634C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3677-3CE9-A742-8EBA-DC8411AE5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1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104AD-F88E-8A6C-7B4A-414A0D105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394AE-FA97-7B3D-89C7-52E277E92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BB409-9859-0986-F1E2-664737475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8E-9349-284A-AC19-7A30A00092D7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B3C64-E818-E8FB-9205-8FE94D6F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86EF0-0E3B-6C98-A187-B4A4149DE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60BE-5FF2-B149-B1AD-A66F808A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7D1F1-EDEA-6664-CA6C-800AA4D3D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091F65-66BF-95EB-68C0-5AA66AC24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20146-13DD-67AC-189A-70BCCCD44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BD349-5498-47E1-BF16-7D9C4D1C6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1C55-24EE-9B45-9008-B9F4969D88D3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BE5CD-0EEB-D322-AB18-4876CE912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9158-96C3-897A-EF8B-E379BB870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3677-3CE9-A742-8EBA-DC8411AE5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96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B7DA9-0AB3-A417-D306-B39850D0B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0337E-D648-0539-A0D2-F53673DC1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709AC-71DC-1BD9-AAA4-F97E5374E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1C55-24EE-9B45-9008-B9F4969D88D3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35370-A54C-8ABB-0C42-21CDA1676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879BB-0492-AA63-D911-08BA2948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3677-3CE9-A742-8EBA-DC8411AE5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23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5DCF5-8152-6C8C-ED37-715841182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ECE98F-DB5C-AD19-5A78-4C1740A38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5E2C7-9028-86A9-7F5D-22F328EF3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1C55-24EE-9B45-9008-B9F4969D88D3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01FE3-97FA-F1CC-1650-03BFAA64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A5B26-A50E-8359-FDFE-E266641F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B3677-3CE9-A742-8EBA-DC8411AE5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91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37" y="3"/>
            <a:ext cx="12192000" cy="552091"/>
          </a:xfrm>
        </p:spPr>
        <p:txBody>
          <a:bodyPr anchor="b">
            <a:normAutofit/>
          </a:bodyPr>
          <a:lstStyle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HEPAP Presentation  30 November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DB000-F5EF-43F5-B8EA-1C2D26605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29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6E026-A9CB-48BD-9016-C499A68EC6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51179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1249C-239C-4290-931B-6D4994CF43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79269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1A312-605D-4FFE-9052-E3F4AD1D6E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95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26292-73CD-4D94-94E1-B929360EEB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39206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3FCC1-75AA-4737-AFBE-DDFCA1778D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95547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EC90E-5122-4ADA-B93A-4DD9A79A15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492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5719-B18A-4B4D-0166-7C735D32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461CF-087C-D5CD-1BEE-F7FF4FADA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09117-D2B1-1973-8F7F-19168D24C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8E-9349-284A-AC19-7A30A00092D7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8625F-01EC-2FFA-9A17-AAAE0D72A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1A000-34AD-1D4F-76B2-07A47242C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60BE-5FF2-B149-B1AD-A66F808A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3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F3DB1-24A9-4212-B899-AE22FE45AF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22527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1998D-F4A5-4DC2-B9E3-8716D54D37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74980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EFE74-F682-4F34-94B4-A49F20E842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68550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C3866-C3E5-4AE0-ABFC-E0AC766F7E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13608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63E89-5096-468A-ACE1-8A0872629D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73802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EFDB4-CF71-4E89-9F20-115A7FEA57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27630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DC269-B724-A551-7372-9369E2DC3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B56AE-D5F3-F06F-D949-D295FB729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705D5-35F7-5392-ECD5-197544C26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5F35C-E98B-22C4-613E-2AD5629C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8E-9349-284A-AC19-7A30A00092D7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3FD0E-1633-4983-1225-F08DC665E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8C914-15D0-5A06-379A-2E635F9D9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60BE-5FF2-B149-B1AD-A66F808A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1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E4C68-924D-191A-38AF-EA754875E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464A3-31D9-DEDA-9B5D-A3DDF1D4C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23BE9-2819-ABE3-D06D-CB2BB1264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48D5B-F304-0AFA-44F2-BEB3A99DE6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43230B-71E3-9874-323B-705906A50B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65C4AD-9F86-79C5-4146-E863FB232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8E-9349-284A-AC19-7A30A00092D7}" type="datetimeFigureOut">
              <a:rPr lang="en-US" smtClean="0"/>
              <a:t>9/22/25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171265-0547-844A-429D-D385FB03B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4267D8-EFC8-CF8E-2637-CE219B5F5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60BE-5FF2-B149-B1AD-A66F808A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4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02FB2-4A1A-A3C3-C0F4-86F76715D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E4F28D-8C7B-021D-DADE-270141D0E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8E-9349-284A-AC19-7A30A00092D7}" type="datetimeFigureOut">
              <a:rPr lang="en-US" smtClean="0"/>
              <a:t>9/22/25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5FCF00-3635-4E2C-7E3B-987BC9F2F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54514-F620-F4E5-E749-C885527F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60BE-5FF2-B149-B1AD-A66F808A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B1553-87B1-9E91-E438-23B9A73C1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8E-9349-284A-AC19-7A30A00092D7}" type="datetimeFigureOut">
              <a:rPr lang="en-US" smtClean="0"/>
              <a:t>9/22/25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69CE6-B967-9F6A-541B-F368C9F0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76EDA-D91A-B8C2-61F2-5F540862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60BE-5FF2-B149-B1AD-A66F808A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C37C-5966-FE2A-1919-E3292F1B3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09245-FA9E-D705-A555-90DAF1E90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BED98E-6BCF-7BEF-B4C6-2465CA8CE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A93F7-F387-D554-D30E-5BD91DABC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8E-9349-284A-AC19-7A30A00092D7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26919-0F9E-C779-E396-F3086AABF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80DB7-97F3-83D8-F53D-BFBF5B8D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60BE-5FF2-B149-B1AD-A66F808A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1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F73B-0CAD-5855-69C9-D86B75062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AC4AF5-9120-B0EA-9D2B-4AF6B410A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7ABBF-CF17-F636-E378-C0B3BF075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79EEE-E060-7AF7-7F61-21F8C9E9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8E-9349-284A-AC19-7A30A00092D7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21FBD-C751-04AB-CFC2-B6C8C2E41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C91D2-B0B0-6DBA-00F9-11F48A733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60BE-5FF2-B149-B1AD-A66F808A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1898AC-0031-353E-63DE-269BF1B24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82A3D-6A77-4843-B9D8-24B59AAC5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65A74-D15F-FF54-2977-9843486002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088E-9349-284A-AC19-7A30A00092D7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67A7C-56CC-E0EE-AE74-4451F5127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92084-85E9-4C09-4ECE-AEC03430E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D60BE-5FF2-B149-B1AD-A66F808A3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BB53C8-4036-FEB7-96B1-4B54CA71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15A95-1EC6-0584-E9D7-8DF7DC78F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D5001-F164-9ED8-26E3-24B98C435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F1C55-24EE-9B45-9008-B9F4969D88D3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B9655-E55A-7A3F-8EBF-65F397E79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1B087-CD94-EAC4-ED9A-818806BE8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B3677-3CE9-A742-8EBA-DC8411AE5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2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41BA950-9BE0-4122-912B-D9162DF9C5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99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11" Type="http://schemas.openxmlformats.org/officeDocument/2006/relationships/image" Target="../media/image59.emf"/><Relationship Id="rId5" Type="http://schemas.openxmlformats.org/officeDocument/2006/relationships/image" Target="../media/image53.emf"/><Relationship Id="rId10" Type="http://schemas.openxmlformats.org/officeDocument/2006/relationships/image" Target="../media/image58.emf"/><Relationship Id="rId4" Type="http://schemas.openxmlformats.org/officeDocument/2006/relationships/image" Target="../media/image52.emf"/><Relationship Id="rId9" Type="http://schemas.openxmlformats.org/officeDocument/2006/relationships/image" Target="../media/image5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Relationship Id="rId9" Type="http://schemas.openxmlformats.org/officeDocument/2006/relationships/image" Target="../media/image6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6.emf"/><Relationship Id="rId7" Type="http://schemas.openxmlformats.org/officeDocument/2006/relationships/image" Target="../media/image80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emf"/><Relationship Id="rId9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zA0VmIsCNs?feature=oemb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3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emf"/><Relationship Id="rId3" Type="http://schemas.openxmlformats.org/officeDocument/2006/relationships/image" Target="../media/image28.jpeg"/><Relationship Id="rId7" Type="http://schemas.openxmlformats.org/officeDocument/2006/relationships/image" Target="../media/image32.gif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emf"/><Relationship Id="rId5" Type="http://schemas.openxmlformats.org/officeDocument/2006/relationships/image" Target="../media/image30.png"/><Relationship Id="rId10" Type="http://schemas.openxmlformats.org/officeDocument/2006/relationships/image" Target="../media/image35.emf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0622D5-51A9-2840-19DA-A0E5168A1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69B09E-166B-9E8C-FB49-240DFB25506D}"/>
              </a:ext>
            </a:extLst>
          </p:cNvPr>
          <p:cNvSpPr/>
          <p:nvPr/>
        </p:nvSpPr>
        <p:spPr>
          <a:xfrm>
            <a:off x="0" y="0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600FF"/>
                </a:solidFill>
              </a:rPr>
              <a:t>Rarita</a:t>
            </a:r>
            <a:r>
              <a:rPr lang="en-US" sz="4000" b="1" dirty="0">
                <a:solidFill>
                  <a:srgbClr val="0600FF"/>
                </a:solidFill>
              </a:rPr>
              <a:t>-Schwinger Fields and Cosmology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2" name="Picture 2" descr="Warsaw | Poland's Capital City, Map, Population, &amp; History | Britannica">
            <a:extLst>
              <a:ext uri="{FF2B5EF4-FFF2-40B4-BE49-F238E27FC236}">
                <a16:creationId xmlns:a16="http://schemas.microsoft.com/office/drawing/2014/main" id="{FCE69F2B-6106-C25A-302F-6D7A81B93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518"/>
            <a:ext cx="12192000" cy="424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903921-3962-9D42-CA8F-B535CFED3319}"/>
              </a:ext>
            </a:extLst>
          </p:cNvPr>
          <p:cNvSpPr txBox="1"/>
          <p:nvPr/>
        </p:nvSpPr>
        <p:spPr>
          <a:xfrm>
            <a:off x="3047082" y="5014125"/>
            <a:ext cx="60978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rgbClr val="0600FF"/>
                </a:solidFill>
                <a:effectLst/>
              </a:rPr>
              <a:t>Sep 22 – 25, 2025</a:t>
            </a:r>
          </a:p>
          <a:p>
            <a:pPr algn="ctr">
              <a:buNone/>
            </a:pPr>
            <a:r>
              <a:rPr lang="en-US" sz="2800" b="1" dirty="0">
                <a:solidFill>
                  <a:srgbClr val="0600FF"/>
                </a:solidFill>
                <a:effectLst/>
              </a:rPr>
              <a:t>University of Warsaw, Faculty of Physics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7A20F0-9576-08AF-76CC-01F1610B1F04}"/>
              </a:ext>
            </a:extLst>
          </p:cNvPr>
          <p:cNvGrpSpPr/>
          <p:nvPr/>
        </p:nvGrpSpPr>
        <p:grpSpPr>
          <a:xfrm>
            <a:off x="2378729" y="6157967"/>
            <a:ext cx="7434543" cy="671421"/>
            <a:chOff x="2820072" y="6157967"/>
            <a:chExt cx="7434543" cy="67142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8DB3AB-A5EA-3151-ADEE-56A190F7C613}"/>
                </a:ext>
              </a:extLst>
            </p:cNvPr>
            <p:cNvSpPr txBox="1"/>
            <p:nvPr/>
          </p:nvSpPr>
          <p:spPr>
            <a:xfrm>
              <a:off x="3758791" y="6201290"/>
              <a:ext cx="44896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6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Rocky Kolb</a:t>
              </a:r>
            </a:p>
          </p:txBody>
        </p:sp>
        <p:pic>
          <p:nvPicPr>
            <p:cNvPr id="1026" name="Picture 2" descr="Kavli Institute for Cosmological Physics University of Chicago">
              <a:extLst>
                <a:ext uri="{FF2B5EF4-FFF2-40B4-BE49-F238E27FC236}">
                  <a16:creationId xmlns:a16="http://schemas.microsoft.com/office/drawing/2014/main" id="{2665892F-A13A-42A6-31B7-613918B2FB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4"/>
            <a:stretch>
              <a:fillRect/>
            </a:stretch>
          </p:blipFill>
          <p:spPr bwMode="auto">
            <a:xfrm>
              <a:off x="2820072" y="6173283"/>
              <a:ext cx="1877438" cy="640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University of Chicago Logo and symbol, meaning, history, PNG, brand">
              <a:extLst>
                <a:ext uri="{FF2B5EF4-FFF2-40B4-BE49-F238E27FC236}">
                  <a16:creationId xmlns:a16="http://schemas.microsoft.com/office/drawing/2014/main" id="{CDEDFC77-0B26-CED7-9A52-784FB6D7A9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13" b="29503"/>
            <a:stretch>
              <a:fillRect/>
            </a:stretch>
          </p:blipFill>
          <p:spPr bwMode="auto">
            <a:xfrm>
              <a:off x="7295779" y="6157967"/>
              <a:ext cx="2958836" cy="671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08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16E37-4BFC-17F1-E5E4-40587CF45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153F26-ABD4-1B0D-5B6D-622F6C53793C}"/>
              </a:ext>
            </a:extLst>
          </p:cNvPr>
          <p:cNvSpPr txBox="1"/>
          <p:nvPr/>
        </p:nvSpPr>
        <p:spPr>
          <a:xfrm>
            <a:off x="7237801" y="3270781"/>
            <a:ext cx="2270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Rarita</a:t>
            </a:r>
            <a:r>
              <a:rPr lang="en-US" dirty="0"/>
              <a:t>-Schwinger (R-S)</a:t>
            </a:r>
            <a:endParaRPr lang="en-US" dirty="0">
              <a:latin typeface="Symbol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B426D5-ECCB-3CA0-45C8-D53F609386FB}"/>
              </a:ext>
            </a:extLst>
          </p:cNvPr>
          <p:cNvSpPr txBox="1"/>
          <p:nvPr/>
        </p:nvSpPr>
        <p:spPr>
          <a:xfrm>
            <a:off x="3003487" y="0"/>
            <a:ext cx="6185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Why study </a:t>
            </a:r>
            <a:r>
              <a:rPr lang="en-US" sz="3200" b="1" i="0" dirty="0" err="1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Rarita</a:t>
            </a:r>
            <a:r>
              <a:rPr lang="en-US" sz="3200" b="1" i="0" dirty="0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-Schwinger fields?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  <p:grpSp>
        <p:nvGrpSpPr>
          <p:cNvPr id="5125" name="Group 5124">
            <a:extLst>
              <a:ext uri="{FF2B5EF4-FFF2-40B4-BE49-F238E27FC236}">
                <a16:creationId xmlns:a16="http://schemas.microsoft.com/office/drawing/2014/main" id="{6EB09EAA-ACF7-0B49-6A88-A608B35653F1}"/>
              </a:ext>
            </a:extLst>
          </p:cNvPr>
          <p:cNvGrpSpPr/>
          <p:nvPr/>
        </p:nvGrpSpPr>
        <p:grpSpPr>
          <a:xfrm>
            <a:off x="7312068" y="614954"/>
            <a:ext cx="3863675" cy="1002174"/>
            <a:chOff x="7312068" y="614954"/>
            <a:chExt cx="3863675" cy="100217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6A6150-A116-BC7E-A2B4-FF95F0780BE4}"/>
                </a:ext>
              </a:extLst>
            </p:cNvPr>
            <p:cNvSpPr txBox="1"/>
            <p:nvPr/>
          </p:nvSpPr>
          <p:spPr>
            <a:xfrm>
              <a:off x="8420497" y="614954"/>
              <a:ext cx="1746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Supergravity</a:t>
              </a:r>
            </a:p>
          </p:txBody>
        </p: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B874FA01-5AFC-6ACB-1BF9-43BEA91F053B}"/>
                </a:ext>
              </a:extLst>
            </p:cNvPr>
            <p:cNvSpPr/>
            <p:nvPr/>
          </p:nvSpPr>
          <p:spPr>
            <a:xfrm rot="16200000">
              <a:off x="8953974" y="-604642"/>
              <a:ext cx="579864" cy="3863675"/>
            </a:xfrm>
            <a:prstGeom prst="rightBrace">
              <a:avLst>
                <a:gd name="adj1" fmla="val 23717"/>
                <a:gd name="adj2" fmla="val 50658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A226C01-3FC7-958C-627F-8D43EAFDC401}"/>
              </a:ext>
            </a:extLst>
          </p:cNvPr>
          <p:cNvSpPr txBox="1"/>
          <p:nvPr/>
        </p:nvSpPr>
        <p:spPr>
          <a:xfrm>
            <a:off x="1" y="3694765"/>
            <a:ext cx="12192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Supergravity (SUGRA), the spin </a:t>
            </a:r>
            <a:r>
              <a:rPr lang="en-US" dirty="0">
                <a:latin typeface="Symbol" pitchFamily="2" charset="2"/>
              </a:rPr>
              <a:t>3/2</a:t>
            </a:r>
            <a:r>
              <a:rPr lang="en-US" dirty="0"/>
              <a:t> R-S field is the </a:t>
            </a:r>
            <a:r>
              <a:rPr lang="en-US" dirty="0" err="1"/>
              <a:t>superpartner</a:t>
            </a:r>
            <a:r>
              <a:rPr lang="en-US" dirty="0"/>
              <a:t> of the graviton, the </a:t>
            </a:r>
            <a:r>
              <a:rPr lang="en-US" i="1" dirty="0"/>
              <a:t>gravitino</a:t>
            </a:r>
            <a:r>
              <a:rPr lang="en-US" dirty="0"/>
              <a:t>.</a:t>
            </a:r>
          </a:p>
          <a:p>
            <a:endParaRPr lang="en-US" sz="1000" dirty="0"/>
          </a:p>
          <a:p>
            <a:r>
              <a:rPr lang="en-US" dirty="0"/>
              <a:t>Gravitino difficult to detect at LHC because of feeble gravitational coupling to SM fields, but …</a:t>
            </a:r>
          </a:p>
          <a:p>
            <a:endParaRPr lang="en-US" sz="1000" dirty="0"/>
          </a:p>
          <a:p>
            <a:r>
              <a:rPr lang="en-US" dirty="0"/>
              <a:t>“Gravitino production leads to important constraints on early universe cosmology.” (</a:t>
            </a:r>
            <a:r>
              <a:rPr lang="en-US" i="1" dirty="0"/>
              <a:t>Supergravity</a:t>
            </a:r>
            <a:r>
              <a:rPr lang="en-US" dirty="0"/>
              <a:t>, Freedman and Van </a:t>
            </a:r>
            <a:r>
              <a:rPr lang="en-US" dirty="0" err="1"/>
              <a:t>Proeyen</a:t>
            </a:r>
            <a:r>
              <a:rPr lang="en-US" dirty="0"/>
              <a:t>).</a:t>
            </a:r>
          </a:p>
          <a:p>
            <a:endParaRPr lang="en-US" sz="1000" dirty="0"/>
          </a:p>
          <a:p>
            <a:r>
              <a:rPr lang="en-US" dirty="0"/>
              <a:t>“Early universe cosmology (may) lead to important constraints on Supergravity model building.” (EWK, Long, McDonough, PRD 2021 &amp; PRL 2021; EWK, Long, McDonough, Wang 2025).</a:t>
            </a:r>
          </a:p>
          <a:p>
            <a:endParaRPr lang="en-US" sz="1000" dirty="0"/>
          </a:p>
          <a:p>
            <a:r>
              <a:rPr lang="en-US" dirty="0">
                <a:solidFill>
                  <a:srgbClr val="0600FF"/>
                </a:solidFill>
              </a:rPr>
              <a:t>This is a work in progress with Andrew Long, Evan McDonough, and Jingyuan Wang.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189BF7-6A72-7F4B-3158-352C5DF7C3D6}"/>
              </a:ext>
            </a:extLst>
          </p:cNvPr>
          <p:cNvSpPr txBox="1"/>
          <p:nvPr/>
        </p:nvSpPr>
        <p:spPr>
          <a:xfrm>
            <a:off x="1572661" y="614954"/>
            <a:ext cx="4565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Standard Model of Particle Physics</a:t>
            </a:r>
          </a:p>
        </p:txBody>
      </p:sp>
      <p:pic>
        <p:nvPicPr>
          <p:cNvPr id="14" name="Picture 2" descr="To the Memories of Peter Higgs. Peter Higgs, physicist who unlocked… | by  'Tosin Adeoti | Medium">
            <a:extLst>
              <a:ext uri="{FF2B5EF4-FFF2-40B4-BE49-F238E27FC236}">
                <a16:creationId xmlns:a16="http://schemas.microsoft.com/office/drawing/2014/main" id="{AE6DE78B-8842-7674-B2BF-497D4E261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9" r="33962" b="20754"/>
          <a:stretch>
            <a:fillRect/>
          </a:stretch>
        </p:blipFill>
        <p:spPr bwMode="auto">
          <a:xfrm>
            <a:off x="656540" y="1816660"/>
            <a:ext cx="1313975" cy="136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6F46D9-44B9-14D4-C2A7-D92E488CEA4A}"/>
              </a:ext>
            </a:extLst>
          </p:cNvPr>
          <p:cNvSpPr txBox="1"/>
          <p:nvPr/>
        </p:nvSpPr>
        <p:spPr>
          <a:xfrm>
            <a:off x="935058" y="1465322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</a:t>
            </a:r>
            <a:r>
              <a:rPr lang="en-US" dirty="0">
                <a:latin typeface="Symbol" pitchFamily="2" charset="2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18B637-10F0-F687-6A90-B7CF7A7BB6D0}"/>
              </a:ext>
            </a:extLst>
          </p:cNvPr>
          <p:cNvSpPr txBox="1"/>
          <p:nvPr/>
        </p:nvSpPr>
        <p:spPr>
          <a:xfrm>
            <a:off x="626544" y="3283198"/>
            <a:ext cx="132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Higgs Boson</a:t>
            </a:r>
            <a:endParaRPr lang="en-US" dirty="0">
              <a:latin typeface="Symbol" pitchFamily="2" charset="2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A96E7D8A-8F78-1158-065F-80321149D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57"/>
          <a:stretch>
            <a:fillRect/>
          </a:stretch>
        </p:blipFill>
        <p:spPr bwMode="auto">
          <a:xfrm>
            <a:off x="2744622" y="1816660"/>
            <a:ext cx="1123589" cy="136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4316FE-65C7-25A8-3140-83F976C4DE35}"/>
              </a:ext>
            </a:extLst>
          </p:cNvPr>
          <p:cNvSpPr txBox="1"/>
          <p:nvPr/>
        </p:nvSpPr>
        <p:spPr>
          <a:xfrm>
            <a:off x="2838981" y="1465322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</a:t>
            </a:r>
            <a:r>
              <a:rPr lang="en-US" dirty="0">
                <a:latin typeface="Symbol" pitchFamily="2" charset="2"/>
              </a:rPr>
              <a:t>1/2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984B41-8439-C0C2-E037-F4457E0F6DE6}"/>
              </a:ext>
            </a:extLst>
          </p:cNvPr>
          <p:cNvSpPr txBox="1"/>
          <p:nvPr/>
        </p:nvSpPr>
        <p:spPr>
          <a:xfrm>
            <a:off x="2381612" y="3283198"/>
            <a:ext cx="1849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Leptons &amp; Quarks</a:t>
            </a:r>
            <a:endParaRPr lang="en-US" dirty="0">
              <a:latin typeface="Symbol" pitchFamily="2" charset="2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8486C96-5483-6393-0AA8-5A608B1D35AE}"/>
              </a:ext>
            </a:extLst>
          </p:cNvPr>
          <p:cNvGrpSpPr/>
          <p:nvPr/>
        </p:nvGrpSpPr>
        <p:grpSpPr>
          <a:xfrm>
            <a:off x="4642318" y="1852360"/>
            <a:ext cx="2258653" cy="1367245"/>
            <a:chOff x="3092353" y="2412417"/>
            <a:chExt cx="2258653" cy="136724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0845A98-B96F-E52B-A64F-0C6E67C16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254" r="36133" b="48489"/>
            <a:stretch>
              <a:fillRect/>
            </a:stretch>
          </p:blipFill>
          <p:spPr>
            <a:xfrm>
              <a:off x="3092353" y="2412417"/>
              <a:ext cx="1123588" cy="136724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896E3A0-40EE-CAEC-5646-FE6F9C07C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11584"/>
            <a:stretch>
              <a:fillRect/>
            </a:stretch>
          </p:blipFill>
          <p:spPr>
            <a:xfrm>
              <a:off x="4160697" y="2412417"/>
              <a:ext cx="1190309" cy="1367245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5481319-0FE8-5C1E-6B6B-70953CADC2C7}"/>
              </a:ext>
            </a:extLst>
          </p:cNvPr>
          <p:cNvSpPr txBox="1"/>
          <p:nvPr/>
        </p:nvSpPr>
        <p:spPr>
          <a:xfrm>
            <a:off x="5393977" y="1441609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</a:t>
            </a:r>
            <a:r>
              <a:rPr lang="en-US" dirty="0">
                <a:latin typeface="Symbol" pitchFamily="2" charset="2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FA74EB-710A-B5B1-5380-CFD124AEEBEF}"/>
              </a:ext>
            </a:extLst>
          </p:cNvPr>
          <p:cNvSpPr txBox="1"/>
          <p:nvPr/>
        </p:nvSpPr>
        <p:spPr>
          <a:xfrm>
            <a:off x="5017431" y="3283198"/>
            <a:ext cx="150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Gauge Bosons</a:t>
            </a:r>
            <a:endParaRPr lang="en-US" dirty="0">
              <a:latin typeface="Symbol" pitchFamily="2" charset="2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09A91405-8F09-4F0F-1542-62E9530FDE1C}"/>
              </a:ext>
            </a:extLst>
          </p:cNvPr>
          <p:cNvSpPr/>
          <p:nvPr/>
        </p:nvSpPr>
        <p:spPr>
          <a:xfrm rot="16200000">
            <a:off x="3522556" y="-1769525"/>
            <a:ext cx="579864" cy="6176965"/>
          </a:xfrm>
          <a:prstGeom prst="rightBrace">
            <a:avLst>
              <a:gd name="adj1" fmla="val 23717"/>
              <a:gd name="adj2" fmla="val 5065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539107E-49B3-F9AB-9E55-5B3C147B47BB}"/>
              </a:ext>
            </a:extLst>
          </p:cNvPr>
          <p:cNvGrpSpPr/>
          <p:nvPr/>
        </p:nvGrpSpPr>
        <p:grpSpPr>
          <a:xfrm>
            <a:off x="7312068" y="1843510"/>
            <a:ext cx="2117944" cy="1394095"/>
            <a:chOff x="6691379" y="2430417"/>
            <a:chExt cx="2117944" cy="139409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FB51C85-7CF1-7A80-E9F6-48079EC91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9435"/>
            <a:stretch>
              <a:fillRect/>
            </a:stretch>
          </p:blipFill>
          <p:spPr>
            <a:xfrm>
              <a:off x="6691379" y="2430417"/>
              <a:ext cx="1097383" cy="139409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3422C36-B122-71B6-9400-150E2E331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10175"/>
            <a:stretch>
              <a:fillRect/>
            </a:stretch>
          </p:blipFill>
          <p:spPr>
            <a:xfrm>
              <a:off x="7711940" y="2430417"/>
              <a:ext cx="1097383" cy="1394095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E582200-BF67-532D-F74D-9A9E3D7F2D80}"/>
              </a:ext>
            </a:extLst>
          </p:cNvPr>
          <p:cNvSpPr txBox="1"/>
          <p:nvPr/>
        </p:nvSpPr>
        <p:spPr>
          <a:xfrm>
            <a:off x="7903605" y="143276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</a:t>
            </a:r>
            <a:r>
              <a:rPr lang="en-US" dirty="0">
                <a:latin typeface="Symbol" pitchFamily="2" charset="2"/>
              </a:rPr>
              <a:t>3/2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856769C-F242-88D6-C4A3-55DDE701CE5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0266"/>
          <a:stretch>
            <a:fillRect/>
          </a:stretch>
        </p:blipFill>
        <p:spPr>
          <a:xfrm>
            <a:off x="9841110" y="1843510"/>
            <a:ext cx="1334631" cy="139409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9A19395-B587-B2B4-55ED-19F03C40EB2A}"/>
              </a:ext>
            </a:extLst>
          </p:cNvPr>
          <p:cNvSpPr txBox="1"/>
          <p:nvPr/>
        </p:nvSpPr>
        <p:spPr>
          <a:xfrm>
            <a:off x="10130758" y="142815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</a:t>
            </a:r>
            <a:r>
              <a:rPr lang="en-US" dirty="0">
                <a:latin typeface="Symbol" pitchFamily="2" charset="2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BAB0FF9-7E49-FED4-8E0B-7DBBE41B152A}"/>
              </a:ext>
            </a:extLst>
          </p:cNvPr>
          <p:cNvSpPr txBox="1"/>
          <p:nvPr/>
        </p:nvSpPr>
        <p:spPr>
          <a:xfrm>
            <a:off x="10014347" y="3283198"/>
            <a:ext cx="98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Graviton</a:t>
            </a:r>
            <a:endParaRPr lang="en-US" dirty="0">
              <a:latin typeface="Symbol" pitchFamily="2" charset="2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4D8C9A0-A5D6-7AAE-695B-8C9BE216F297}"/>
              </a:ext>
            </a:extLst>
          </p:cNvPr>
          <p:cNvGrpSpPr/>
          <p:nvPr/>
        </p:nvGrpSpPr>
        <p:grpSpPr>
          <a:xfrm>
            <a:off x="7312068" y="1843510"/>
            <a:ext cx="2117944" cy="1394095"/>
            <a:chOff x="6691379" y="2430417"/>
            <a:chExt cx="2117944" cy="139409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0232642-B6AE-8DB3-0126-EA3DB8EBC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9435"/>
            <a:stretch>
              <a:fillRect/>
            </a:stretch>
          </p:blipFill>
          <p:spPr>
            <a:xfrm>
              <a:off x="6691379" y="2430417"/>
              <a:ext cx="1097383" cy="139409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CFCD242-B5E1-01D0-63D0-D3A420B53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10175"/>
            <a:stretch>
              <a:fillRect/>
            </a:stretch>
          </p:blipFill>
          <p:spPr>
            <a:xfrm>
              <a:off x="7711940" y="2430417"/>
              <a:ext cx="1097383" cy="1394095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353AD881-B12B-76A8-6712-0661C7C7CCCF}"/>
              </a:ext>
            </a:extLst>
          </p:cNvPr>
          <p:cNvSpPr txBox="1"/>
          <p:nvPr/>
        </p:nvSpPr>
        <p:spPr>
          <a:xfrm>
            <a:off x="7903605" y="143276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</a:t>
            </a:r>
            <a:r>
              <a:rPr lang="en-US" dirty="0">
                <a:latin typeface="Symbol" pitchFamily="2" charset="2"/>
              </a:rPr>
              <a:t>3/2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183C0B37-A64C-4CE4-70B4-B43BAC58E8C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0266"/>
          <a:stretch>
            <a:fillRect/>
          </a:stretch>
        </p:blipFill>
        <p:spPr>
          <a:xfrm>
            <a:off x="9841110" y="1843510"/>
            <a:ext cx="1334631" cy="139409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F212572-B79F-295F-A657-8E41B4AAED5D}"/>
              </a:ext>
            </a:extLst>
          </p:cNvPr>
          <p:cNvSpPr txBox="1"/>
          <p:nvPr/>
        </p:nvSpPr>
        <p:spPr>
          <a:xfrm>
            <a:off x="10130758" y="142815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</a:t>
            </a:r>
            <a:r>
              <a:rPr lang="en-US" dirty="0">
                <a:latin typeface="Symbol" pitchFamily="2" charset="2"/>
              </a:rPr>
              <a:t>2</a:t>
            </a:r>
          </a:p>
        </p:txBody>
      </p:sp>
      <p:sp>
        <p:nvSpPr>
          <p:cNvPr id="5120" name="TextBox 5119">
            <a:extLst>
              <a:ext uri="{FF2B5EF4-FFF2-40B4-BE49-F238E27FC236}">
                <a16:creationId xmlns:a16="http://schemas.microsoft.com/office/drawing/2014/main" id="{21C94C17-0F3F-5B69-FE05-4B44F1A705B0}"/>
              </a:ext>
            </a:extLst>
          </p:cNvPr>
          <p:cNvSpPr txBox="1"/>
          <p:nvPr/>
        </p:nvSpPr>
        <p:spPr>
          <a:xfrm>
            <a:off x="10014347" y="3283198"/>
            <a:ext cx="98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Graviton</a:t>
            </a:r>
            <a:endParaRPr lang="en-US" dirty="0">
              <a:latin typeface="Symbol" pitchFamily="2" charset="2"/>
            </a:endParaRPr>
          </a:p>
        </p:txBody>
      </p:sp>
      <p:grpSp>
        <p:nvGrpSpPr>
          <p:cNvPr id="5123" name="Group 5122">
            <a:extLst>
              <a:ext uri="{FF2B5EF4-FFF2-40B4-BE49-F238E27FC236}">
                <a16:creationId xmlns:a16="http://schemas.microsoft.com/office/drawing/2014/main" id="{B392FFBC-DE2B-7AA7-82BA-E929AB7DA164}"/>
              </a:ext>
            </a:extLst>
          </p:cNvPr>
          <p:cNvGrpSpPr/>
          <p:nvPr/>
        </p:nvGrpSpPr>
        <p:grpSpPr>
          <a:xfrm>
            <a:off x="7312067" y="614954"/>
            <a:ext cx="3794552" cy="1002174"/>
            <a:chOff x="7312067" y="614954"/>
            <a:chExt cx="3794552" cy="100217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5FD438D-DD23-4B6A-2DD3-D2D00A861C84}"/>
                </a:ext>
              </a:extLst>
            </p:cNvPr>
            <p:cNvSpPr txBox="1"/>
            <p:nvPr/>
          </p:nvSpPr>
          <p:spPr>
            <a:xfrm>
              <a:off x="8198147" y="676073"/>
              <a:ext cx="327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?</a:t>
              </a:r>
            </a:p>
          </p:txBody>
        </p:sp>
        <p:sp>
          <p:nvSpPr>
            <p:cNvPr id="57" name="Right Brace 56">
              <a:extLst>
                <a:ext uri="{FF2B5EF4-FFF2-40B4-BE49-F238E27FC236}">
                  <a16:creationId xmlns:a16="http://schemas.microsoft.com/office/drawing/2014/main" id="{1AABCD9D-54D2-EBB3-207F-9C7F1D435878}"/>
                </a:ext>
              </a:extLst>
            </p:cNvPr>
            <p:cNvSpPr/>
            <p:nvPr/>
          </p:nvSpPr>
          <p:spPr>
            <a:xfrm rot="16200000">
              <a:off x="8042611" y="306720"/>
              <a:ext cx="579864" cy="2040951"/>
            </a:xfrm>
            <a:prstGeom prst="rightBrace">
              <a:avLst>
                <a:gd name="adj1" fmla="val 23717"/>
                <a:gd name="adj2" fmla="val 50658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11F5B23-D9F1-64E4-E94A-1DC1754891FE}"/>
                </a:ext>
              </a:extLst>
            </p:cNvPr>
            <p:cNvSpPr txBox="1"/>
            <p:nvPr/>
          </p:nvSpPr>
          <p:spPr>
            <a:xfrm>
              <a:off x="9971355" y="614954"/>
              <a:ext cx="1074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Gravity</a:t>
              </a:r>
            </a:p>
          </p:txBody>
        </p:sp>
        <p:sp>
          <p:nvSpPr>
            <p:cNvPr id="5121" name="Right Brace 5120">
              <a:extLst>
                <a:ext uri="{FF2B5EF4-FFF2-40B4-BE49-F238E27FC236}">
                  <a16:creationId xmlns:a16="http://schemas.microsoft.com/office/drawing/2014/main" id="{4FD35FEB-738C-1D40-93FB-521834F56B9A}"/>
                </a:ext>
              </a:extLst>
            </p:cNvPr>
            <p:cNvSpPr/>
            <p:nvPr/>
          </p:nvSpPr>
          <p:spPr>
            <a:xfrm rot="16200000">
              <a:off x="10196187" y="646295"/>
              <a:ext cx="579864" cy="1241000"/>
            </a:xfrm>
            <a:prstGeom prst="rightBrace">
              <a:avLst>
                <a:gd name="adj1" fmla="val 23717"/>
                <a:gd name="adj2" fmla="val 50658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57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CB3D1-DAEB-FB64-4B77-CC89CED10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E9BF780-52AE-B6AD-1291-FA51C2D01E38}"/>
              </a:ext>
            </a:extLst>
          </p:cNvPr>
          <p:cNvSpPr txBox="1"/>
          <p:nvPr/>
        </p:nvSpPr>
        <p:spPr>
          <a:xfrm>
            <a:off x="3660719" y="673525"/>
            <a:ext cx="4870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600FF"/>
                </a:solidFill>
                <a:latin typeface="Calibri" panose="020F0502020204030204"/>
              </a:rPr>
              <a:t>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hrough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Schrödinger mechanism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EB449-421A-3F56-C581-0982A3FD3620}"/>
              </a:ext>
            </a:extLst>
          </p:cNvPr>
          <p:cNvSpPr txBox="1"/>
          <p:nvPr/>
        </p:nvSpPr>
        <p:spPr>
          <a:xfrm>
            <a:off x="1127393" y="1366089"/>
            <a:ext cx="993721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I’ve studied CGPP of minimally-coupled scalars, conformally-coupled scalars, Dirac fermions,        de Broglie-Proca fields, Kalb-Ramond fields, </a:t>
            </a:r>
            <a:r>
              <a:rPr lang="en-US" sz="2000" dirty="0" err="1"/>
              <a:t>Fierz</a:t>
            </a:r>
            <a:r>
              <a:rPr lang="en-US" sz="2000" dirty="0"/>
              <a:t>-Pauli fields, in one-field inflation models, rapid-turn inflation models, inflation models with non-canonical kinetic terms, Higgs-inflation models, …</a:t>
            </a:r>
          </a:p>
          <a:p>
            <a:endParaRPr lang="en-US" sz="2000" dirty="0"/>
          </a:p>
          <a:p>
            <a:r>
              <a:rPr lang="en-US" sz="2000" dirty="0"/>
              <a:t>Aren’t you tired of it?   Don’t you have anything better to do?</a:t>
            </a:r>
          </a:p>
          <a:p>
            <a:endParaRPr lang="en-US" sz="2000" dirty="0"/>
          </a:p>
          <a:p>
            <a:r>
              <a:rPr lang="en-US" sz="2000" dirty="0"/>
              <a:t>What could possibly be new with </a:t>
            </a:r>
            <a:r>
              <a:rPr lang="en-US" sz="2000" dirty="0" err="1"/>
              <a:t>Rarita</a:t>
            </a:r>
            <a:r>
              <a:rPr lang="en-US" sz="2000" dirty="0"/>
              <a:t>-Schwinger fields?  Two answers:</a:t>
            </a:r>
          </a:p>
          <a:p>
            <a:endParaRPr lang="en-US" sz="1000" dirty="0"/>
          </a:p>
          <a:p>
            <a:r>
              <a:rPr lang="en-US" sz="2000" dirty="0"/>
              <a:t>	1. possibility of vanishing sound speed,</a:t>
            </a:r>
          </a:p>
          <a:p>
            <a:r>
              <a:rPr lang="en-US" sz="1000" dirty="0"/>
              <a:t>	</a:t>
            </a:r>
          </a:p>
          <a:p>
            <a:r>
              <a:rPr lang="en-US" sz="2000" dirty="0"/>
              <a:t>	2. in SUGRA models, generally RS field (the gravitino) has a dynamical mass.</a:t>
            </a:r>
          </a:p>
          <a:p>
            <a:endParaRPr lang="en-US" sz="2000" dirty="0"/>
          </a:p>
          <a:p>
            <a:r>
              <a:rPr lang="en-US" sz="2000" dirty="0"/>
              <a:t>Our (EWK, Long, McDonough, Wang) project goal is to calculate CGPP of gravitinos.</a:t>
            </a:r>
          </a:p>
          <a:p>
            <a:endParaRPr lang="en-US" sz="2000" dirty="0"/>
          </a:p>
          <a:p>
            <a:r>
              <a:rPr lang="en-US" sz="2000" dirty="0"/>
              <a:t>First step is to understand CGPP of “simple” R-S fields.</a:t>
            </a:r>
          </a:p>
          <a:p>
            <a:endParaRPr lang="en-US" sz="2000" dirty="0"/>
          </a:p>
          <a:p>
            <a:r>
              <a:rPr lang="en-US" sz="2000" dirty="0"/>
              <a:t>This is a progress report.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2F5EC8-7F0A-0449-4B55-9327554F7BC5}"/>
              </a:ext>
            </a:extLst>
          </p:cNvPr>
          <p:cNvSpPr txBox="1"/>
          <p:nvPr/>
        </p:nvSpPr>
        <p:spPr>
          <a:xfrm>
            <a:off x="2231644" y="0"/>
            <a:ext cx="7728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Why study CGPP of </a:t>
            </a:r>
            <a:r>
              <a:rPr lang="en-US" sz="3200" b="1" i="0" dirty="0" err="1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Rarita</a:t>
            </a:r>
            <a:r>
              <a:rPr lang="en-US" sz="3200" b="1" i="0" dirty="0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-Schwinger fields?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19494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1486F3-C2FB-C3D7-5AF8-45540ED36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51" y="1239160"/>
            <a:ext cx="7772400" cy="693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D5067A-2B9B-8EF5-865C-F1D6B10D1652}"/>
              </a:ext>
            </a:extLst>
          </p:cNvPr>
          <p:cNvSpPr txBox="1"/>
          <p:nvPr/>
        </p:nvSpPr>
        <p:spPr>
          <a:xfrm>
            <a:off x="2433208" y="0"/>
            <a:ext cx="7325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 err="1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Rarita</a:t>
            </a:r>
            <a:r>
              <a:rPr lang="en-US" sz="3200" b="1" i="0" dirty="0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-Schwinger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Avenir Heavy"/>
              </a:rPr>
              <a:t>field in FRW background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85E5ED-B2BA-7E08-B39D-DCE3C7892280}"/>
              </a:ext>
            </a:extLst>
          </p:cNvPr>
          <p:cNvSpPr txBox="1"/>
          <p:nvPr/>
        </p:nvSpPr>
        <p:spPr>
          <a:xfrm>
            <a:off x="-4314" y="2004279"/>
            <a:ext cx="10054475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Specialize to FRW and define new field                                                       for canonical kinetic term</a:t>
            </a:r>
          </a:p>
          <a:p>
            <a:endParaRPr lang="en-US" sz="2000" dirty="0"/>
          </a:p>
          <a:p>
            <a:r>
              <a:rPr lang="en-US" sz="2000" dirty="0"/>
              <a:t>Impose constraints from field equations</a:t>
            </a:r>
          </a:p>
          <a:p>
            <a:endParaRPr lang="en-US" sz="700" dirty="0"/>
          </a:p>
          <a:p>
            <a:endParaRPr lang="en-US" sz="2000" dirty="0"/>
          </a:p>
          <a:p>
            <a:r>
              <a:rPr lang="en-US" sz="2000" dirty="0"/>
              <a:t>Fourier decomposition</a:t>
            </a:r>
          </a:p>
          <a:p>
            <a:endParaRPr lang="en-US" sz="2000" dirty="0"/>
          </a:p>
          <a:p>
            <a:endParaRPr lang="en-US" sz="700" dirty="0"/>
          </a:p>
          <a:p>
            <a:r>
              <a:rPr lang="en-US" sz="2000" dirty="0"/>
              <a:t>Remove non-dynamical DOFs and decompose into helicity states:                                   and 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800" dirty="0"/>
          </a:p>
          <a:p>
            <a:r>
              <a:rPr lang="en-US" sz="2000" dirty="0"/>
              <a:t>Mode equations become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8F7FCB-1EB2-97C1-F61A-F12F99A19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346" y="1959640"/>
            <a:ext cx="3060700" cy="48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72AFD4-4893-3E2D-4490-9D487DA9B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329" y="3090636"/>
            <a:ext cx="3619500" cy="825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5325DA-819C-DC35-0279-C31AA5107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449" y="4018905"/>
            <a:ext cx="3225800" cy="4699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CEA27B1-55DE-D342-FB39-4871FA18644B}"/>
              </a:ext>
            </a:extLst>
          </p:cNvPr>
          <p:cNvGrpSpPr/>
          <p:nvPr/>
        </p:nvGrpSpPr>
        <p:grpSpPr>
          <a:xfrm>
            <a:off x="2749241" y="4729514"/>
            <a:ext cx="5476011" cy="1181100"/>
            <a:chOff x="3041072" y="4839276"/>
            <a:chExt cx="5476011" cy="11811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0CD4FE-D8E2-1383-EA96-11E2477AD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8183" y="4839276"/>
              <a:ext cx="5168900" cy="1181100"/>
            </a:xfrm>
            <a:prstGeom prst="rect">
              <a:avLst/>
            </a:prstGeom>
          </p:spPr>
        </p:pic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803B5392-D644-539E-3F57-6F59B735415A}"/>
                </a:ext>
              </a:extLst>
            </p:cNvPr>
            <p:cNvSpPr/>
            <p:nvPr/>
          </p:nvSpPr>
          <p:spPr>
            <a:xfrm>
              <a:off x="3041072" y="4839276"/>
              <a:ext cx="374073" cy="1181100"/>
            </a:xfrm>
            <a:prstGeom prst="leftBrace">
              <a:avLst>
                <a:gd name="adj1" fmla="val 30556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466FD93-7BB3-3558-5CD0-13C60D5480CC}"/>
              </a:ext>
            </a:extLst>
          </p:cNvPr>
          <p:cNvSpPr txBox="1"/>
          <p:nvPr/>
        </p:nvSpPr>
        <p:spPr>
          <a:xfrm>
            <a:off x="7946625" y="817114"/>
            <a:ext cx="4253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/>
              <a:t>Kallosh</a:t>
            </a:r>
            <a:r>
              <a:rPr lang="en-US" dirty="0"/>
              <a:t>, Kofman, Linde, Van </a:t>
            </a:r>
            <a:r>
              <a:rPr lang="en-US" dirty="0" err="1"/>
              <a:t>Proeyen</a:t>
            </a:r>
            <a:r>
              <a:rPr lang="en-US" dirty="0"/>
              <a:t> (1999)</a:t>
            </a:r>
          </a:p>
          <a:p>
            <a:pPr algn="r"/>
            <a:r>
              <a:rPr lang="en-US" dirty="0"/>
              <a:t>Giudice, Riotto, Tkachev (1999)</a:t>
            </a:r>
          </a:p>
          <a:p>
            <a:pPr algn="r"/>
            <a:r>
              <a:rPr lang="en-US" dirty="0"/>
              <a:t>EWK, Long, McDonough (2021)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3A2E66-25C3-6597-C766-05CCE7AF873D}"/>
              </a:ext>
            </a:extLst>
          </p:cNvPr>
          <p:cNvGrpSpPr/>
          <p:nvPr/>
        </p:nvGrpSpPr>
        <p:grpSpPr>
          <a:xfrm>
            <a:off x="-4313" y="806574"/>
            <a:ext cx="6099142" cy="435028"/>
            <a:chOff x="-4313" y="996901"/>
            <a:chExt cx="6099142" cy="43502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02E806-8C10-81C7-DC21-89628528868E}"/>
                </a:ext>
              </a:extLst>
            </p:cNvPr>
            <p:cNvSpPr txBox="1"/>
            <p:nvPr/>
          </p:nvSpPr>
          <p:spPr>
            <a:xfrm>
              <a:off x="-4313" y="996901"/>
              <a:ext cx="60991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Covariant action for R-S field:               vector-spinor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F85963-C809-EA51-87C8-2E2CC9140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78019" y="1012829"/>
              <a:ext cx="736600" cy="4191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1C1D0E-3A37-AC53-DB93-8DD175F8E484}"/>
              </a:ext>
            </a:extLst>
          </p:cNvPr>
          <p:cNvGrpSpPr/>
          <p:nvPr/>
        </p:nvGrpSpPr>
        <p:grpSpPr>
          <a:xfrm>
            <a:off x="8729353" y="5238880"/>
            <a:ext cx="2860391" cy="786115"/>
            <a:chOff x="8725845" y="4903272"/>
            <a:chExt cx="2860391" cy="78611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8B42CB-1645-5867-80B6-AB2C36C171FC}"/>
                </a:ext>
              </a:extLst>
            </p:cNvPr>
            <p:cNvSpPr txBox="1"/>
            <p:nvPr/>
          </p:nvSpPr>
          <p:spPr>
            <a:xfrm>
              <a:off x="8725845" y="4903272"/>
              <a:ext cx="286039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0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cs typeface="Times New Roman" panose="02020603050405020304" pitchFamily="18" charset="0"/>
                </a:rPr>
                <a:t>and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lang="en-US" sz="20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 </a:t>
              </a:r>
              <a:r>
                <a:rPr lang="en-US" sz="2000" dirty="0">
                  <a:cs typeface="Times New Roman" panose="02020603050405020304" pitchFamily="18" charset="0"/>
                </a:rPr>
                <a:t> are functions</a:t>
              </a:r>
            </a:p>
            <a:p>
              <a:pPr>
                <a:spcAft>
                  <a:spcPts val="600"/>
                </a:spcAft>
              </a:pPr>
              <a:r>
                <a:rPr lang="en-US" sz="2000" dirty="0">
                  <a:cs typeface="Times New Roman" panose="02020603050405020304" pitchFamily="18" charset="0"/>
                </a:rPr>
                <a:t>of</a:t>
              </a:r>
              <a:endPara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01DE0E-B033-C294-AC16-C204003F4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28553" y="5295687"/>
              <a:ext cx="1460500" cy="39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917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68B84-2EAA-28AD-5FD9-26FFB941B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CF4CF0F-82EC-D4E7-75A8-E366B25C8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156" y="5131367"/>
            <a:ext cx="2222500" cy="469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650AFF-6E9F-6D4D-AB14-3A4DB8A0D09B}"/>
              </a:ext>
            </a:extLst>
          </p:cNvPr>
          <p:cNvSpPr txBox="1"/>
          <p:nvPr/>
        </p:nvSpPr>
        <p:spPr>
          <a:xfrm>
            <a:off x="2433208" y="0"/>
            <a:ext cx="7325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 err="1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Rarita</a:t>
            </a:r>
            <a:r>
              <a:rPr lang="en-US" sz="3200" b="1" i="0" dirty="0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-Schwinger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Avenir Heavy"/>
              </a:rPr>
              <a:t>field in FRW background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4CA71-5A67-8535-4481-A510B42E34AA}"/>
              </a:ext>
            </a:extLst>
          </p:cNvPr>
          <p:cNvSpPr txBox="1"/>
          <p:nvPr/>
        </p:nvSpPr>
        <p:spPr>
          <a:xfrm>
            <a:off x="5415" y="651585"/>
            <a:ext cx="11904482" cy="543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Parameterize spinor wavefunctions in terms of helicity </a:t>
            </a:r>
            <a:r>
              <a:rPr lang="en-US" sz="2000" dirty="0" err="1"/>
              <a:t>eigenspinors</a:t>
            </a:r>
            <a:r>
              <a:rPr lang="en-US" sz="2000" dirty="0"/>
              <a:t> with mode functions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1100" dirty="0"/>
          </a:p>
          <a:p>
            <a:endParaRPr lang="en-US" sz="2000" dirty="0"/>
          </a:p>
          <a:p>
            <a:endParaRPr lang="en-US" sz="2400" dirty="0"/>
          </a:p>
          <a:p>
            <a:r>
              <a:rPr lang="en-US" sz="2000" dirty="0"/>
              <a:t>which satisfy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Helicity-</a:t>
            </a:r>
            <a:r>
              <a:rPr lang="en-US" sz="2000" dirty="0">
                <a:latin typeface="Symbol" pitchFamily="2" charset="2"/>
              </a:rPr>
              <a:t>3/2</a:t>
            </a:r>
            <a:r>
              <a:rPr lang="en-US" sz="2000" dirty="0"/>
              <a:t> mode equation is just like Dirac field</a:t>
            </a:r>
          </a:p>
          <a:p>
            <a:endParaRPr lang="en-US" sz="2000" dirty="0"/>
          </a:p>
          <a:p>
            <a:r>
              <a:rPr lang="en-US" sz="2000" dirty="0"/>
              <a:t>Helicity-</a:t>
            </a:r>
            <a:r>
              <a:rPr lang="en-US" sz="2000" dirty="0">
                <a:latin typeface="Symbol" pitchFamily="2" charset="2"/>
              </a:rPr>
              <a:t>1/2</a:t>
            </a:r>
            <a:r>
              <a:rPr lang="en-US" sz="2000" dirty="0"/>
              <a:t> mode equation is more “interesting”</a:t>
            </a:r>
          </a:p>
          <a:p>
            <a:endParaRPr lang="en-US" sz="2000" dirty="0"/>
          </a:p>
          <a:p>
            <a:r>
              <a:rPr lang="en-US" sz="2000" dirty="0"/>
              <a:t>Eigenvalues of </a:t>
            </a:r>
            <a:r>
              <a:rPr lang="en-US" sz="2000" dirty="0">
                <a:latin typeface="Symbol" pitchFamily="2" charset="2"/>
              </a:rPr>
              <a:t>1/2</a:t>
            </a:r>
            <a:r>
              <a:rPr lang="en-US" sz="2000" dirty="0"/>
              <a:t> mode equation are</a:t>
            </a:r>
          </a:p>
          <a:p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F46D1-7357-6CB5-D58D-467029CC0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74" y="1061195"/>
            <a:ext cx="5499100" cy="482600"/>
          </a:xfrm>
          <a:prstGeom prst="rect">
            <a:avLst/>
          </a:prstGeom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D6ECC200-F562-1A60-D6EA-D248989B3B12}"/>
              </a:ext>
            </a:extLst>
          </p:cNvPr>
          <p:cNvSpPr/>
          <p:nvPr/>
        </p:nvSpPr>
        <p:spPr>
          <a:xfrm>
            <a:off x="1628092" y="1705345"/>
            <a:ext cx="374073" cy="1879600"/>
          </a:xfrm>
          <a:prstGeom prst="leftBrace">
            <a:avLst>
              <a:gd name="adj1" fmla="val 3055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ent-Up Arrow 14">
            <a:extLst>
              <a:ext uri="{FF2B5EF4-FFF2-40B4-BE49-F238E27FC236}">
                <a16:creationId xmlns:a16="http://schemas.microsoft.com/office/drawing/2014/main" id="{0C43A2F9-031A-B6D5-F8AD-D923BA76670C}"/>
              </a:ext>
            </a:extLst>
          </p:cNvPr>
          <p:cNvSpPr/>
          <p:nvPr/>
        </p:nvSpPr>
        <p:spPr>
          <a:xfrm rot="10800000">
            <a:off x="8017668" y="5069214"/>
            <a:ext cx="874776" cy="810491"/>
          </a:xfrm>
          <a:prstGeom prst="bentUpArrow">
            <a:avLst>
              <a:gd name="adj1" fmla="val 4487"/>
              <a:gd name="adj2" fmla="val 8334"/>
              <a:gd name="adj3" fmla="val 2115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118F44-383A-D6CF-33D8-AE381CE8AE2E}"/>
              </a:ext>
            </a:extLst>
          </p:cNvPr>
          <p:cNvSpPr txBox="1"/>
          <p:nvPr/>
        </p:nvSpPr>
        <p:spPr>
          <a:xfrm>
            <a:off x="8892445" y="4712537"/>
            <a:ext cx="3203506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Vanishes for R-S fields, but</a:t>
            </a:r>
          </a:p>
          <a:p>
            <a:r>
              <a:rPr lang="en-US" sz="2000" dirty="0"/>
              <a:t>can be nonzero for gravitinos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7E93BB-5564-4503-95C8-45B4D0195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430" y="1705345"/>
            <a:ext cx="5600700" cy="187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88153B-9C92-C2A6-BEFD-B42F1E4E8EED}"/>
              </a:ext>
            </a:extLst>
          </p:cNvPr>
          <p:cNvSpPr txBox="1"/>
          <p:nvPr/>
        </p:nvSpPr>
        <p:spPr>
          <a:xfrm>
            <a:off x="8290251" y="2805199"/>
            <a:ext cx="3271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i="1" baseline="-25000" dirty="0">
                <a:solidFill>
                  <a:srgbClr val="0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i="1" dirty="0">
                <a:solidFill>
                  <a:srgbClr val="0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600FF"/>
                </a:solidFill>
              </a:rPr>
              <a:t>is complex sound speed</a:t>
            </a:r>
          </a:p>
          <a:p>
            <a:r>
              <a:rPr lang="en-US" sz="2000" i="1" dirty="0">
                <a:solidFill>
                  <a:srgbClr val="0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i="1" baseline="-25000" dirty="0">
                <a:solidFill>
                  <a:srgbClr val="0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solidFill>
                  <a:srgbClr val="0600FF"/>
                </a:solidFill>
                <a:latin typeface="Symbol" pitchFamily="2" charset="2"/>
                <a:cs typeface="Times New Roman" panose="02020603050405020304" pitchFamily="18" charset="0"/>
              </a:rPr>
              <a:t> = </a:t>
            </a:r>
            <a:r>
              <a:rPr lang="en-US" sz="2000" i="1" dirty="0">
                <a:solidFill>
                  <a:srgbClr val="0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i="1" baseline="-25000" dirty="0">
                <a:solidFill>
                  <a:srgbClr val="0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0600FF"/>
                </a:solidFill>
                <a:latin typeface="Symbol" pitchFamily="2" charset="2"/>
                <a:cs typeface="Times New Roman" panose="02020603050405020304" pitchFamily="18" charset="0"/>
              </a:rPr>
              <a:t> + </a:t>
            </a:r>
            <a:r>
              <a:rPr lang="en-US" sz="2000" i="1" dirty="0" err="1">
                <a:solidFill>
                  <a:srgbClr val="0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srgbClr val="0600FF"/>
                </a:solidFill>
                <a:latin typeface="Symbol" pitchFamily="2" charset="2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0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i="1" baseline="-25000" dirty="0">
                <a:solidFill>
                  <a:srgbClr val="0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000" dirty="0">
              <a:solidFill>
                <a:srgbClr val="0600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A41D18-D44E-2082-8EB8-1B3657A13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56" y="5805369"/>
            <a:ext cx="55499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138CF-82ED-1DB9-6A1D-8F23D1F4D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5C3F3E-4CCC-5927-A6D5-7103EC599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39" y="1486612"/>
            <a:ext cx="4838700" cy="812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D7BF5DB-3461-1415-7B2C-C0DB78406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885" y="6039614"/>
            <a:ext cx="2692400" cy="800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1D76BF-00C7-2F81-660A-E6FA96E348C0}"/>
              </a:ext>
            </a:extLst>
          </p:cNvPr>
          <p:cNvSpPr txBox="1"/>
          <p:nvPr/>
        </p:nvSpPr>
        <p:spPr>
          <a:xfrm>
            <a:off x="3976894" y="0"/>
            <a:ext cx="4238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Sound speed can vanish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0929C4-D9ED-0B9D-06B3-32754DCA1368}"/>
              </a:ext>
            </a:extLst>
          </p:cNvPr>
          <p:cNvSpPr txBox="1"/>
          <p:nvPr/>
        </p:nvSpPr>
        <p:spPr>
          <a:xfrm>
            <a:off x="353291" y="831273"/>
            <a:ext cx="587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New feature (or is it a bug?):  sound speed can vanish!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F25921-6AFC-2000-5FB1-509D41732C07}"/>
              </a:ext>
            </a:extLst>
          </p:cNvPr>
          <p:cNvSpPr txBox="1"/>
          <p:nvPr/>
        </p:nvSpPr>
        <p:spPr>
          <a:xfrm flipH="1">
            <a:off x="3861723" y="2374100"/>
            <a:ext cx="818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when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DFE4A5-0CB1-EFD6-51EB-E4905D80E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850" y="584774"/>
            <a:ext cx="3695270" cy="54849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F13F0BE-1606-2CC9-5DF8-7FE59ECE58E1}"/>
              </a:ext>
            </a:extLst>
          </p:cNvPr>
          <p:cNvSpPr txBox="1"/>
          <p:nvPr/>
        </p:nvSpPr>
        <p:spPr>
          <a:xfrm>
            <a:off x="10310157" y="6023079"/>
            <a:ext cx="100841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avoided</a:t>
            </a:r>
            <a:endParaRPr lang="en-US" dirty="0"/>
          </a:p>
          <a:p>
            <a:endParaRPr lang="en-US" sz="500" dirty="0"/>
          </a:p>
          <a:p>
            <a:r>
              <a:rPr lang="en-US" sz="2000" dirty="0"/>
              <a:t>occurs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0546F9-99D4-EA20-A867-AC95F50A3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420502" y="1240878"/>
            <a:ext cx="419100" cy="330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053305-8169-7563-2F00-9898A0F5C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447373" y="3026929"/>
            <a:ext cx="419100" cy="330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DAA9D5-5421-A3F9-4A9D-783DADDB4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447373" y="4630417"/>
            <a:ext cx="419100" cy="330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DEF660-0A74-BAFA-6CB4-DF12AE2C2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403" y="2962611"/>
            <a:ext cx="1079500" cy="3429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735A31-690E-5D22-2DC4-0153B2ED6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0403" y="5001308"/>
            <a:ext cx="1079500" cy="3429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F1A89C-1DE4-5364-D176-F1B75BD2B4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403" y="1306431"/>
            <a:ext cx="1168400" cy="3429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8FB2C8-2C13-D00A-FA44-821B2CB3B1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2535" y="2345555"/>
            <a:ext cx="3073400" cy="4572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302DF38-B733-50C3-8600-54D793143C3F}"/>
              </a:ext>
            </a:extLst>
          </p:cNvPr>
          <p:cNvGrpSpPr/>
          <p:nvPr/>
        </p:nvGrpSpPr>
        <p:grpSpPr>
          <a:xfrm>
            <a:off x="735256" y="2995332"/>
            <a:ext cx="5642399" cy="3642561"/>
            <a:chOff x="735256" y="3178212"/>
            <a:chExt cx="5642399" cy="364256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3492AC9-6EDE-28FF-C141-D14E39FAB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256" y="3178212"/>
              <a:ext cx="5642399" cy="364256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58EA13-CDB8-D95D-1BE0-4FF0CCE77E2A}"/>
                </a:ext>
              </a:extLst>
            </p:cNvPr>
            <p:cNvSpPr/>
            <p:nvPr/>
          </p:nvSpPr>
          <p:spPr>
            <a:xfrm>
              <a:off x="1531620" y="4640580"/>
              <a:ext cx="388620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13D49D-43CD-11AD-04A3-A01C47C25DC3}"/>
                </a:ext>
              </a:extLst>
            </p:cNvPr>
            <p:cNvSpPr txBox="1"/>
            <p:nvPr/>
          </p:nvSpPr>
          <p:spPr>
            <a:xfrm>
              <a:off x="1456565" y="4518142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8080"/>
                  </a:solidFill>
                  <a:latin typeface="Symbol" pitchFamily="2" charset="2"/>
                </a:rPr>
                <a:t>0.4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08E950-7743-05AB-E95E-A421EA57958C}"/>
                </a:ext>
              </a:extLst>
            </p:cNvPr>
            <p:cNvSpPr txBox="1"/>
            <p:nvPr/>
          </p:nvSpPr>
          <p:spPr>
            <a:xfrm>
              <a:off x="1438561" y="4765036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8080"/>
                  </a:solidFill>
                  <a:latin typeface="Symbol" pitchFamily="2" charset="2"/>
                </a:rPr>
                <a:t>0.01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CAC280C-7873-A567-9E56-F1498A1E9D0E}"/>
              </a:ext>
            </a:extLst>
          </p:cNvPr>
          <p:cNvSpPr txBox="1"/>
          <p:nvPr/>
        </p:nvSpPr>
        <p:spPr>
          <a:xfrm>
            <a:off x="4538843" y="6472243"/>
            <a:ext cx="311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EWK, Long, McDonough (2021)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513E60-D121-4F22-EDA8-712CBC268AE5}"/>
              </a:ext>
            </a:extLst>
          </p:cNvPr>
          <p:cNvGrpSpPr/>
          <p:nvPr/>
        </p:nvGrpSpPr>
        <p:grpSpPr>
          <a:xfrm>
            <a:off x="117479" y="2364605"/>
            <a:ext cx="2646060" cy="419100"/>
            <a:chOff x="205615" y="2426686"/>
            <a:chExt cx="2646060" cy="4191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257B700-36F2-A64A-544A-B51091C6F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5615" y="2426686"/>
              <a:ext cx="2501900" cy="4191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2019D2F-1AB0-0004-57A8-EF46D8E4BAC8}"/>
                </a:ext>
              </a:extLst>
            </p:cNvPr>
            <p:cNvSpPr txBox="1"/>
            <p:nvPr/>
          </p:nvSpPr>
          <p:spPr>
            <a:xfrm>
              <a:off x="1081639" y="2436181"/>
              <a:ext cx="17700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in </a:t>
              </a:r>
              <a:r>
                <a:rPr lang="en-US" sz="2000" dirty="0" err="1"/>
                <a:t>dS</a:t>
              </a:r>
              <a:r>
                <a:rPr lang="en-US" sz="2000" dirty="0"/>
                <a:t> (               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810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2029F-72B9-1A2A-D036-0BACB6893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ABF841D-D072-871F-F5A2-472C8B94C500}"/>
              </a:ext>
            </a:extLst>
          </p:cNvPr>
          <p:cNvSpPr txBox="1"/>
          <p:nvPr/>
        </p:nvSpPr>
        <p:spPr>
          <a:xfrm>
            <a:off x="5178202" y="2536925"/>
            <a:ext cx="2218813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aseline="30000" dirty="0">
                <a:latin typeface="Symbol" pitchFamily="2" charset="2"/>
                <a:cs typeface="Times New Roman" panose="02020603050405020304" pitchFamily="18" charset="0"/>
              </a:rPr>
              <a:t>3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/>
              <a:t> is the comoving</a:t>
            </a:r>
          </a:p>
          <a:p>
            <a:r>
              <a:rPr lang="en-US" sz="2000" dirty="0"/>
              <a:t>number density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If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aseline="30000" dirty="0">
                <a:latin typeface="Symbol" pitchFamily="2" charset="2"/>
              </a:rPr>
              <a:t>3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/>
              <a:t> peaked,</a:t>
            </a: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aseline="30000" dirty="0">
                <a:latin typeface="Symbol" pitchFamily="2" charset="2"/>
              </a:rPr>
              <a:t>3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/>
              <a:t> ≈ peak of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aseline="30000" dirty="0">
                <a:latin typeface="Symbol" pitchFamily="2" charset="2"/>
              </a:rPr>
              <a:t>3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9E9AE8-5808-CB17-ADA3-2BC843EEA8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80" t="819" r="-10675" b="5898"/>
          <a:stretch>
            <a:fillRect/>
          </a:stretch>
        </p:blipFill>
        <p:spPr>
          <a:xfrm>
            <a:off x="348705" y="1858914"/>
            <a:ext cx="5255697" cy="46905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8B0D2E-701A-B733-E1ED-CAC1E7C9E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746" y="3202821"/>
            <a:ext cx="2006600" cy="73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FD9FFB-39F7-2B9E-BA18-F8AE2BC96EB1}"/>
              </a:ext>
            </a:extLst>
          </p:cNvPr>
          <p:cNvSpPr txBox="1"/>
          <p:nvPr/>
        </p:nvSpPr>
        <p:spPr>
          <a:xfrm>
            <a:off x="2705599" y="0"/>
            <a:ext cx="6780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Vanishing sound speed enhances GCPP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8340F8-9490-EBCE-DE57-8386E45F51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34" b="5041"/>
          <a:stretch>
            <a:fillRect/>
          </a:stretch>
        </p:blipFill>
        <p:spPr>
          <a:xfrm>
            <a:off x="7453955" y="1848922"/>
            <a:ext cx="4737177" cy="4774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29FB39-8A72-94EC-6223-AE1D66009B3A}"/>
              </a:ext>
            </a:extLst>
          </p:cNvPr>
          <p:cNvSpPr txBox="1"/>
          <p:nvPr/>
        </p:nvSpPr>
        <p:spPr>
          <a:xfrm>
            <a:off x="1437043" y="4988445"/>
            <a:ext cx="2433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Even if |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/>
              <a:t>| doesn’t vanish, GPP can be enhanced by a large factor (50 in this case)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2E43D2-D924-0C85-53E0-27C3E1302023}"/>
              </a:ext>
            </a:extLst>
          </p:cNvPr>
          <p:cNvSpPr txBox="1"/>
          <p:nvPr/>
        </p:nvSpPr>
        <p:spPr>
          <a:xfrm>
            <a:off x="4538843" y="6472243"/>
            <a:ext cx="311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EWK, Long, McDonough (2021)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487B77-9FE9-CDB9-E0E6-845E53F4EC1A}"/>
              </a:ext>
            </a:extLst>
          </p:cNvPr>
          <p:cNvSpPr/>
          <p:nvPr/>
        </p:nvSpPr>
        <p:spPr>
          <a:xfrm>
            <a:off x="7138424" y="3665838"/>
            <a:ext cx="300344" cy="947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B11933-87F7-5F57-1B2B-3775E8F1F9A6}"/>
              </a:ext>
            </a:extLst>
          </p:cNvPr>
          <p:cNvGrpSpPr/>
          <p:nvPr/>
        </p:nvGrpSpPr>
        <p:grpSpPr>
          <a:xfrm>
            <a:off x="326671" y="737853"/>
            <a:ext cx="3365500" cy="906981"/>
            <a:chOff x="326671" y="730564"/>
            <a:chExt cx="3365500" cy="90698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F86E96-D53B-CA92-5AEB-C3C27423A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671" y="1180345"/>
              <a:ext cx="3365500" cy="4572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0B8FAF-E579-BD4C-4572-E8C881760CFA}"/>
                </a:ext>
              </a:extLst>
            </p:cNvPr>
            <p:cNvSpPr txBox="1"/>
            <p:nvPr/>
          </p:nvSpPr>
          <p:spPr>
            <a:xfrm>
              <a:off x="326671" y="730564"/>
              <a:ext cx="32909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0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000" dirty="0"/>
                <a:t> varies for helicity-</a:t>
              </a:r>
              <a:r>
                <a:rPr lang="en-US" sz="2000" dirty="0">
                  <a:latin typeface="Symbol" pitchFamily="2" charset="2"/>
                </a:rPr>
                <a:t>1/2</a:t>
              </a:r>
              <a:r>
                <a:rPr lang="en-US" sz="2000" dirty="0"/>
                <a:t> mode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76E3DB0-2770-5FFD-7AD5-DE0B289DA3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9523" y="6489700"/>
            <a:ext cx="812800" cy="368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174C48-7932-3F96-9E04-96D073896D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1423" y="6489700"/>
            <a:ext cx="812800" cy="368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B91099-0B0B-662C-07FE-6D233C54E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731853" y="4126642"/>
            <a:ext cx="1130300" cy="393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3D8C9A-DB51-40D9-1B62-3B3D17DBED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368299" y="4126642"/>
            <a:ext cx="1130300" cy="3937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3F663EA-422A-BD3B-DC94-941455E3F4C3}"/>
              </a:ext>
            </a:extLst>
          </p:cNvPr>
          <p:cNvSpPr txBox="1"/>
          <p:nvPr/>
        </p:nvSpPr>
        <p:spPr>
          <a:xfrm>
            <a:off x="5178202" y="1829039"/>
            <a:ext cx="2310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aseline="30000" dirty="0">
                <a:latin typeface="Symbol" pitchFamily="2" charset="2"/>
                <a:cs typeface="Times New Roman" panose="02020603050405020304" pitchFamily="18" charset="0"/>
              </a:rPr>
              <a:t>3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/>
              <a:t>is the comoving</a:t>
            </a:r>
          </a:p>
          <a:p>
            <a:r>
              <a:rPr lang="en-US" sz="2000" dirty="0"/>
              <a:t>spectral density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1BB119-F8D3-85C9-9A44-52E5833EB54D}"/>
              </a:ext>
            </a:extLst>
          </p:cNvPr>
          <p:cNvGrpSpPr/>
          <p:nvPr/>
        </p:nvGrpSpPr>
        <p:grpSpPr>
          <a:xfrm>
            <a:off x="4109418" y="753690"/>
            <a:ext cx="8081714" cy="905241"/>
            <a:chOff x="4109418" y="753690"/>
            <a:chExt cx="8081714" cy="9052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3A68D8E-97AD-AD4E-A108-268C86A84EAA}"/>
                </a:ext>
              </a:extLst>
            </p:cNvPr>
            <p:cNvGrpSpPr/>
            <p:nvPr/>
          </p:nvGrpSpPr>
          <p:grpSpPr>
            <a:xfrm>
              <a:off x="4109418" y="754882"/>
              <a:ext cx="8081714" cy="904049"/>
              <a:chOff x="4051666" y="752762"/>
              <a:chExt cx="8081714" cy="90404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E9540C-6DFB-7D98-9369-782DAC11208E}"/>
                  </a:ext>
                </a:extLst>
              </p:cNvPr>
              <p:cNvSpPr txBox="1"/>
              <p:nvPr/>
            </p:nvSpPr>
            <p:spPr>
              <a:xfrm>
                <a:off x="4051666" y="752762"/>
                <a:ext cx="8081714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If |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0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000" dirty="0">
                    <a:cs typeface="Times New Roman" panose="02020603050405020304" pitchFamily="18" charset="0"/>
                  </a:rPr>
                  <a:t>|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0" i="0" dirty="0">
                    <a:latin typeface="Symbol" pitchFamily="2" charset="2"/>
                  </a:rPr>
                  <a:t>&gt; 0</a:t>
                </a:r>
                <a:r>
                  <a:rPr lang="en-US" sz="2000" dirty="0"/>
                  <a:t>,        proportional to  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000" baseline="30000" dirty="0">
                    <a:latin typeface="Symbol" pitchFamily="2" charset="2"/>
                    <a:cs typeface="Times New Roman" panose="02020603050405020304" pitchFamily="18" charset="0"/>
                  </a:rPr>
                  <a:t>2</a:t>
                </a:r>
                <a:r>
                  <a:rPr lang="en-US" sz="2000" dirty="0"/>
                  <a:t>, and CGPP suppressed for high-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000" dirty="0"/>
                  <a:t> modes</a:t>
                </a:r>
              </a:p>
              <a:p>
                <a:endParaRPr lang="en-US" sz="1100" dirty="0"/>
              </a:p>
              <a:p>
                <a:r>
                  <a:rPr lang="en-US" sz="2000" dirty="0"/>
                  <a:t>If |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0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000" dirty="0">
                    <a:cs typeface="Times New Roman" panose="02020603050405020304" pitchFamily="18" charset="0"/>
                  </a:rPr>
                  <a:t>|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0" i="0" dirty="0">
                    <a:latin typeface="Symbol" pitchFamily="2" charset="2"/>
                  </a:rPr>
                  <a:t>= 0</a:t>
                </a:r>
                <a:r>
                  <a:rPr lang="en-US" sz="2000" dirty="0"/>
                  <a:t>,        independent of 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000" baseline="30000" dirty="0">
                    <a:latin typeface="Symbol" pitchFamily="2" charset="2"/>
                    <a:cs typeface="Times New Roman" panose="02020603050405020304" pitchFamily="18" charset="0"/>
                  </a:rPr>
                  <a:t>2</a:t>
                </a:r>
                <a:r>
                  <a:rPr lang="en-US" sz="2000" dirty="0"/>
                  <a:t>, and CGPP </a:t>
                </a:r>
                <a:r>
                  <a:rPr lang="en-US" sz="2000" u="sng" dirty="0"/>
                  <a:t>unsuppressed</a:t>
                </a:r>
                <a:r>
                  <a:rPr lang="en-US" sz="2000" dirty="0"/>
                  <a:t> for high-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000" dirty="0"/>
                  <a:t> modes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58AAA57-729A-3C3E-3209-A9EEA5AE5C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19983" y="1199611"/>
                <a:ext cx="419100" cy="45720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3515E6-52EC-04F9-C200-8D5CCE842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77735" y="753690"/>
              <a:ext cx="4191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924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CACB2-9E8A-A555-B19E-26146E2E3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4267C3-DDC1-3E0F-D445-502B92BE2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932" y="1371600"/>
            <a:ext cx="5720068" cy="548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85CC18-0DEC-F2C1-74FB-0EFC28CB1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5720068" cy="5486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415D13-FB0F-B59C-DAC9-B9FA90253E5B}"/>
              </a:ext>
            </a:extLst>
          </p:cNvPr>
          <p:cNvSpPr txBox="1"/>
          <p:nvPr/>
        </p:nvSpPr>
        <p:spPr>
          <a:xfrm>
            <a:off x="3360636" y="1051695"/>
            <a:ext cx="5470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mass </a:t>
            </a:r>
            <a:r>
              <a:rPr lang="en-US" dirty="0" err="1"/>
              <a:t>raritron</a:t>
            </a:r>
            <a:r>
              <a:rPr lang="en-US" dirty="0"/>
              <a:t>: catastrophic production for ½ helicity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4F6D20F-BF5C-5CD8-71EF-71C30AABF543}"/>
              </a:ext>
            </a:extLst>
          </p:cNvPr>
          <p:cNvSpPr/>
          <p:nvPr/>
        </p:nvSpPr>
        <p:spPr>
          <a:xfrm>
            <a:off x="11698426" y="1662205"/>
            <a:ext cx="436605" cy="43410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AB3238-AAF4-6B8E-877F-9741E8B4806F}"/>
              </a:ext>
            </a:extLst>
          </p:cNvPr>
          <p:cNvSpPr txBox="1"/>
          <p:nvPr/>
        </p:nvSpPr>
        <p:spPr>
          <a:xfrm>
            <a:off x="10708279" y="21869"/>
            <a:ext cx="145055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Unresolved high-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behavior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30000" dirty="0">
                <a:latin typeface="Symbol" pitchFamily="2" charset="2"/>
              </a:rPr>
              <a:t>0</a:t>
            </a:r>
            <a:r>
              <a:rPr lang="en-US" dirty="0"/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30000" dirty="0">
                <a:latin typeface="Symbol" pitchFamily="2" charset="2"/>
              </a:rPr>
              <a:t>1</a:t>
            </a:r>
            <a:r>
              <a:rPr lang="en-US" dirty="0"/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30000" dirty="0">
                <a:latin typeface="Symbol" pitchFamily="2" charset="2"/>
              </a:rPr>
              <a:t>2</a:t>
            </a:r>
            <a:r>
              <a:rPr lang="en-US" dirty="0"/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30000" dirty="0">
                <a:latin typeface="Symbol" pitchFamily="2" charset="2"/>
              </a:rPr>
              <a:t>3 </a:t>
            </a:r>
            <a:r>
              <a:rPr lang="en-US" dirty="0"/>
              <a:t>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0B8791A-53B4-A099-426E-FECB514E715A}"/>
              </a:ext>
            </a:extLst>
          </p:cNvPr>
          <p:cNvCxnSpPr>
            <a:cxnSpLocks/>
            <a:stCxn id="24" idx="2"/>
            <a:endCxn id="23" idx="0"/>
          </p:cNvCxnSpPr>
          <p:nvPr/>
        </p:nvCxnSpPr>
        <p:spPr>
          <a:xfrm>
            <a:off x="11433556" y="1222198"/>
            <a:ext cx="483173" cy="4400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8BB788F-BD09-E9C1-E21C-D03C97760CFA}"/>
              </a:ext>
            </a:extLst>
          </p:cNvPr>
          <p:cNvSpPr txBox="1"/>
          <p:nvPr/>
        </p:nvSpPr>
        <p:spPr>
          <a:xfrm>
            <a:off x="2204166" y="526974"/>
            <a:ext cx="7783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Call it a “</a:t>
            </a:r>
            <a:r>
              <a:rPr lang="en-US" sz="2400" dirty="0" err="1"/>
              <a:t>raritron</a:t>
            </a:r>
            <a:r>
              <a:rPr lang="en-US" sz="2400" dirty="0"/>
              <a:t>” (Kaneta, Ke, </a:t>
            </a:r>
            <a:r>
              <a:rPr lang="en-US" sz="2400" dirty="0" err="1"/>
              <a:t>Mambrini</a:t>
            </a:r>
            <a:r>
              <a:rPr lang="en-US" sz="2400" dirty="0"/>
              <a:t>, Olive, Verner 2023)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5F1666-BB7D-5A32-9C45-B54F39EBBB77}"/>
              </a:ext>
            </a:extLst>
          </p:cNvPr>
          <p:cNvSpPr txBox="1"/>
          <p:nvPr/>
        </p:nvSpPr>
        <p:spPr>
          <a:xfrm>
            <a:off x="4412539" y="6518874"/>
            <a:ext cx="376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EWK, Long, McDonough, Wang (2025)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F7C12C-6455-ED57-B376-F87978D179F9}"/>
              </a:ext>
            </a:extLst>
          </p:cNvPr>
          <p:cNvSpPr txBox="1"/>
          <p:nvPr/>
        </p:nvSpPr>
        <p:spPr>
          <a:xfrm>
            <a:off x="914025" y="3207965"/>
            <a:ext cx="1729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Dashed lines are</a:t>
            </a:r>
          </a:p>
          <a:p>
            <a:r>
              <a:rPr lang="en-US" dirty="0"/>
              <a:t>Boltzmann</a:t>
            </a:r>
          </a:p>
          <a:p>
            <a:r>
              <a:rPr lang="en-US" dirty="0"/>
              <a:t>calculation à la</a:t>
            </a:r>
          </a:p>
          <a:p>
            <a:r>
              <a:rPr lang="en-US" dirty="0"/>
              <a:t>Kaneta et al.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CD50E2-CD21-C205-7ECA-4B3BFE401F08}"/>
              </a:ext>
            </a:extLst>
          </p:cNvPr>
          <p:cNvSpPr txBox="1"/>
          <p:nvPr/>
        </p:nvSpPr>
        <p:spPr>
          <a:xfrm>
            <a:off x="2705599" y="0"/>
            <a:ext cx="6780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Vanishing sound speed enhances GCPP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133367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110F9-BBB4-AA8F-83A8-B6E863E56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09194F-1FB9-8355-99CE-0613E2B73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932" y="1371600"/>
            <a:ext cx="5720068" cy="54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5DCB22-B92B-972B-305C-A17B9D947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5720068" cy="548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27D3A1-0B8F-DD24-573C-58D389A6BA5B}"/>
              </a:ext>
            </a:extLst>
          </p:cNvPr>
          <p:cNvSpPr txBox="1"/>
          <p:nvPr/>
        </p:nvSpPr>
        <p:spPr>
          <a:xfrm>
            <a:off x="2487705" y="1051695"/>
            <a:ext cx="721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mass </a:t>
            </a:r>
            <a:r>
              <a:rPr lang="en-US" dirty="0" err="1"/>
              <a:t>raritron</a:t>
            </a:r>
            <a:r>
              <a:rPr lang="en-US" dirty="0"/>
              <a:t>: no catastrophic production for ½ helicity, but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larger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6E6BB-ADE1-53DC-ECEA-D5772BC2838C}"/>
              </a:ext>
            </a:extLst>
          </p:cNvPr>
          <p:cNvSpPr txBox="1"/>
          <p:nvPr/>
        </p:nvSpPr>
        <p:spPr>
          <a:xfrm>
            <a:off x="2204166" y="526974"/>
            <a:ext cx="7783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Call it a “</a:t>
            </a:r>
            <a:r>
              <a:rPr lang="en-US" sz="2400" dirty="0" err="1"/>
              <a:t>raritron</a:t>
            </a:r>
            <a:r>
              <a:rPr lang="en-US" sz="2400" dirty="0"/>
              <a:t>” (Kaneta, Ke, </a:t>
            </a:r>
            <a:r>
              <a:rPr lang="en-US" sz="2400" dirty="0" err="1"/>
              <a:t>Mambrini</a:t>
            </a:r>
            <a:r>
              <a:rPr lang="en-US" sz="2400" dirty="0"/>
              <a:t>, Olive, Verner 2023)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E76F7-22D7-63CB-55DE-36D0D3A08D14}"/>
              </a:ext>
            </a:extLst>
          </p:cNvPr>
          <p:cNvSpPr txBox="1"/>
          <p:nvPr/>
        </p:nvSpPr>
        <p:spPr>
          <a:xfrm>
            <a:off x="4412539" y="6518874"/>
            <a:ext cx="376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EWK, Long, McDonough, Wang (2025)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B75B5D-0D66-74CB-FD33-630B08BCE61D}"/>
              </a:ext>
            </a:extLst>
          </p:cNvPr>
          <p:cNvSpPr txBox="1"/>
          <p:nvPr/>
        </p:nvSpPr>
        <p:spPr>
          <a:xfrm>
            <a:off x="914025" y="3207965"/>
            <a:ext cx="1729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Dashed lines are</a:t>
            </a:r>
          </a:p>
          <a:p>
            <a:r>
              <a:rPr lang="en-US" dirty="0"/>
              <a:t>Boltzmann</a:t>
            </a:r>
          </a:p>
          <a:p>
            <a:r>
              <a:rPr lang="en-US" dirty="0"/>
              <a:t>calculation à la</a:t>
            </a:r>
          </a:p>
          <a:p>
            <a:r>
              <a:rPr lang="en-US" dirty="0"/>
              <a:t>Kaneta et al.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C39D86-3D87-A5AB-773E-456F38F79FA2}"/>
              </a:ext>
            </a:extLst>
          </p:cNvPr>
          <p:cNvSpPr txBox="1"/>
          <p:nvPr/>
        </p:nvSpPr>
        <p:spPr>
          <a:xfrm>
            <a:off x="7402974" y="3223068"/>
            <a:ext cx="1729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Dashed lines are</a:t>
            </a:r>
          </a:p>
          <a:p>
            <a:r>
              <a:rPr lang="en-US" dirty="0"/>
              <a:t>Boltzmann</a:t>
            </a:r>
          </a:p>
          <a:p>
            <a:r>
              <a:rPr lang="en-US" dirty="0"/>
              <a:t>calculation à la</a:t>
            </a:r>
          </a:p>
          <a:p>
            <a:r>
              <a:rPr lang="en-US" dirty="0"/>
              <a:t>Kaneta et al.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6A2D1F-77A7-40A5-99B0-4C1CD857D697}"/>
              </a:ext>
            </a:extLst>
          </p:cNvPr>
          <p:cNvSpPr txBox="1"/>
          <p:nvPr/>
        </p:nvSpPr>
        <p:spPr>
          <a:xfrm>
            <a:off x="2705599" y="0"/>
            <a:ext cx="6780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Vanishing sound speed enhances GCPP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34835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3EE50-66CF-2B49-9096-801FA9858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B249B-9FA1-F2D6-BC3A-FD8EC7C37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0" y="3139447"/>
            <a:ext cx="573024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752FAD-088B-886F-7C16-FDE3CD64F628}"/>
              </a:ext>
            </a:extLst>
          </p:cNvPr>
          <p:cNvSpPr txBox="1"/>
          <p:nvPr/>
        </p:nvSpPr>
        <p:spPr>
          <a:xfrm>
            <a:off x="15367" y="1479948"/>
            <a:ext cx="6110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For high-mass </a:t>
            </a:r>
            <a:r>
              <a:rPr lang="en-US" sz="2000" dirty="0" err="1"/>
              <a:t>raritrons</a:t>
            </a:r>
            <a:r>
              <a:rPr lang="en-US" sz="2000" dirty="0"/>
              <a:t> 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/>
              <a:t> ≳ </a:t>
            </a:r>
            <a:r>
              <a:rPr lang="en-US" sz="2000" dirty="0">
                <a:latin typeface="Symbol" pitchFamily="2" charset="2"/>
              </a:rPr>
              <a:t>0.4</a:t>
            </a:r>
            <a:r>
              <a:rPr lang="en-US" sz="2000" dirty="0"/>
              <a:t>):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/>
              <a:t>Helicity ½ dominates, esp. for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/>
              <a:t> ≲ </a:t>
            </a:r>
            <a:r>
              <a:rPr lang="en-US" sz="2000" dirty="0">
                <a:latin typeface="Symbol" pitchFamily="2" charset="2"/>
              </a:rPr>
              <a:t>1.5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cs typeface="Times New Roman" panose="02020603050405020304" pitchFamily="18" charset="0"/>
              </a:rPr>
              <a:t>.</a:t>
            </a:r>
            <a:endParaRPr lang="en-US" sz="20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/>
              <a:t>decreases at large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/>
              <a:t>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/>
              <a:t> and </a:t>
            </a:r>
            <a:r>
              <a:rPr lang="en-US" sz="2000" dirty="0">
                <a:latin typeface="Symbol" pitchFamily="2" charset="2"/>
              </a:rPr>
              <a:t>W </a:t>
            </a:r>
            <a:r>
              <a:rPr lang="en-US" sz="2000" dirty="0"/>
              <a:t>finite.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/>
              <a:t>Could be dark matter for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/>
              <a:t> ≲ </a:t>
            </a:r>
            <a:r>
              <a:rPr lang="en-US" sz="2000" dirty="0">
                <a:latin typeface="Symbol" pitchFamily="2" charset="2"/>
              </a:rPr>
              <a:t>10</a:t>
            </a:r>
            <a:r>
              <a:rPr lang="en-US" sz="2000" dirty="0"/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cs typeface="Times New Roman" panose="02020603050405020304" pitchFamily="18" charset="0"/>
              </a:rPr>
              <a:t>.</a:t>
            </a:r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A8FF94-2D13-F74A-0CD4-66F05AFC0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231" y="615255"/>
            <a:ext cx="5491538" cy="6877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E336A8-2C83-83A4-1CAE-2E38EDF87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242" y="3139447"/>
            <a:ext cx="5746080" cy="3657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01CE48-32ED-BD83-84F0-4B82785BBAC4}"/>
              </a:ext>
            </a:extLst>
          </p:cNvPr>
          <p:cNvSpPr txBox="1"/>
          <p:nvPr/>
        </p:nvSpPr>
        <p:spPr>
          <a:xfrm>
            <a:off x="4214235" y="6488668"/>
            <a:ext cx="376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EWK, Long, McDonough, Wang (2025)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B1AA73-8C1C-815F-48D8-734639E142B0}"/>
              </a:ext>
            </a:extLst>
          </p:cNvPr>
          <p:cNvGrpSpPr/>
          <p:nvPr/>
        </p:nvGrpSpPr>
        <p:grpSpPr>
          <a:xfrm>
            <a:off x="6442073" y="1479948"/>
            <a:ext cx="5940886" cy="1631216"/>
            <a:chOff x="6442073" y="1303676"/>
            <a:chExt cx="5940886" cy="163121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265F18-DC6B-F38D-C9F6-7FA402025EF7}"/>
                </a:ext>
              </a:extLst>
            </p:cNvPr>
            <p:cNvSpPr txBox="1"/>
            <p:nvPr/>
          </p:nvSpPr>
          <p:spPr>
            <a:xfrm>
              <a:off x="6442073" y="1303676"/>
              <a:ext cx="594088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For low-mass </a:t>
              </a:r>
              <a:r>
                <a:rPr lang="en-US" sz="2000" dirty="0" err="1"/>
                <a:t>raritrons</a:t>
              </a:r>
              <a:r>
                <a:rPr lang="en-US" sz="2000" dirty="0"/>
                <a:t> (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0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000" dirty="0"/>
                <a:t> ≲ </a:t>
              </a:r>
              <a:r>
                <a:rPr lang="en-US" sz="2000" dirty="0">
                  <a:latin typeface="Symbol" pitchFamily="2" charset="2"/>
                </a:rPr>
                <a:t>0.4</a:t>
              </a:r>
              <a:r>
                <a:rPr lang="en-US" sz="2000" dirty="0"/>
                <a:t>): </a:t>
              </a:r>
            </a:p>
            <a:p>
              <a:pPr marL="800100" lvl="1" indent="-342900">
                <a:buFont typeface="Wingdings" pitchFamily="2" charset="2"/>
                <a:buChar char="Ø"/>
              </a:pPr>
              <a:r>
                <a:rPr lang="en-US" sz="2000" dirty="0"/>
                <a:t>Helicity ½ dominates.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800100" lvl="1" indent="-342900">
                <a:buFont typeface="Wingdings" pitchFamily="2" charset="2"/>
                <a:buChar char="Ø"/>
              </a:pP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20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/>
                <a:t>unbounded at large 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2000" dirty="0"/>
                <a:t>, so must either</a:t>
              </a:r>
            </a:p>
            <a:p>
              <a:pPr marL="800100" lvl="1"/>
              <a:r>
                <a:rPr lang="en-US" sz="2000" dirty="0"/>
                <a:t>introduce cutoff, or have               (SUGRA?) </a:t>
              </a:r>
            </a:p>
            <a:p>
              <a:pPr marL="460375" lvl="1" indent="339725">
                <a:buFont typeface="Wingdings" pitchFamily="2" charset="2"/>
                <a:buChar char="Ø"/>
              </a:pPr>
              <a:r>
                <a:rPr lang="en-US" sz="2000" dirty="0"/>
                <a:t>Could be dark matter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9BAC32D-9569-95A8-A030-087F04257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52289" y="2233415"/>
              <a:ext cx="838200" cy="3937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6561D6B-58AB-BABE-CFAC-A5FD2C4275C7}"/>
              </a:ext>
            </a:extLst>
          </p:cNvPr>
          <p:cNvSpPr txBox="1"/>
          <p:nvPr/>
        </p:nvSpPr>
        <p:spPr>
          <a:xfrm>
            <a:off x="2473285" y="0"/>
            <a:ext cx="7245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Rarita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-Schwinger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Avenir Heavy"/>
              </a:rPr>
              <a:t>field can be dark matter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74594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7629C-40E7-D0F7-7C6B-7DE1C5605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16E2D9-FF0D-3A24-1DD8-D8ECB4343F19}"/>
              </a:ext>
            </a:extLst>
          </p:cNvPr>
          <p:cNvSpPr txBox="1"/>
          <p:nvPr/>
        </p:nvSpPr>
        <p:spPr>
          <a:xfrm>
            <a:off x="2473285" y="0"/>
            <a:ext cx="7245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Rarita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-Schwinger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Avenir Heavy"/>
              </a:rPr>
              <a:t>field can be dark matter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9BCB3-04C4-6CCC-6FFD-45F9D10CA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960" y="2897170"/>
            <a:ext cx="5746080" cy="3657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5265E5-9D5E-7DD7-A668-D9C8165ADDC8}"/>
              </a:ext>
            </a:extLst>
          </p:cNvPr>
          <p:cNvSpPr txBox="1"/>
          <p:nvPr/>
        </p:nvSpPr>
        <p:spPr>
          <a:xfrm>
            <a:off x="4214235" y="6488668"/>
            <a:ext cx="376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EWK, Long, McDonough, Wang (2025)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0A945-D2BD-11DA-004A-ADFCEE439F6D}"/>
              </a:ext>
            </a:extLst>
          </p:cNvPr>
          <p:cNvSpPr txBox="1"/>
          <p:nvPr/>
        </p:nvSpPr>
        <p:spPr>
          <a:xfrm>
            <a:off x="2244506" y="584775"/>
            <a:ext cx="7702988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low-mass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raritrons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aseline="-25000" dirty="0">
                <a:solidFill>
                  <a:prstClr val="black"/>
                </a:solidFill>
                <a:latin typeface="Symbol" pitchFamily="2" charset="2"/>
                <a:cs typeface="Times New Roman" panose="02020603050405020304" pitchFamily="18" charset="0"/>
              </a:rPr>
              <a:t>3/2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≲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0.1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For </a:t>
            </a:r>
            <a:r>
              <a:rPr lang="en-US" sz="2000" dirty="0">
                <a:solidFill>
                  <a:prstClr val="black"/>
                </a:solidFill>
              </a:rPr>
              <a:t>helicity </a:t>
            </a:r>
            <a:r>
              <a:rPr lang="en-US" sz="2000" dirty="0">
                <a:solidFill>
                  <a:prstClr val="black"/>
                </a:solidFill>
                <a:latin typeface="Symbol" pitchFamily="2" charset="2"/>
              </a:rPr>
              <a:t>1/2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,</a:t>
            </a:r>
            <a:r>
              <a:rPr lang="en-US" sz="2000" dirty="0">
                <a:solidFill>
                  <a:prstClr val="black"/>
                </a:solidFill>
                <a:latin typeface="Symbol" pitchFamily="2" charset="2"/>
              </a:rPr>
              <a:t> 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scales as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aseline="-25000" dirty="0">
                <a:solidFill>
                  <a:prstClr val="black"/>
                </a:solidFill>
                <a:latin typeface="Symbol" pitchFamily="2" charset="2"/>
                <a:cs typeface="Times New Roman" panose="02020603050405020304" pitchFamily="18" charset="0"/>
              </a:rPr>
              <a:t>3/2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i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)</a:t>
            </a:r>
            <a:r>
              <a:rPr lang="en-US" sz="2000" baseline="30000" dirty="0">
                <a:solidFill>
                  <a:prstClr val="black"/>
                </a:solidFill>
                <a:latin typeface="Symbol" pitchFamily="2" charset="2"/>
              </a:rPr>
              <a:t>-1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to obtain </a:t>
            </a:r>
            <a:r>
              <a:rPr lang="en-US" sz="2000" dirty="0">
                <a:solidFill>
                  <a:prstClr val="black"/>
                </a:solidFill>
                <a:latin typeface="Symbol" pitchFamily="2" charset="2"/>
              </a:rPr>
              <a:t>W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aseline="30000" dirty="0">
                <a:solidFill>
                  <a:prstClr val="black"/>
                </a:solidFill>
                <a:latin typeface="Symbol" pitchFamily="2" charset="2"/>
              </a:rPr>
              <a:t>2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Symbol" pitchFamily="2" charset="2"/>
              </a:rPr>
              <a:t>= 0.12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cs typeface="Calibri" panose="020F0502020204030204" pitchFamily="34" charset="0"/>
              </a:rPr>
              <a:t>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0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20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cs typeface="Calibri" panose="020F0502020204030204" pitchFamily="34" charset="0"/>
              </a:rPr>
              <a:t>= 10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if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</a:rPr>
              <a:t> 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Symbol" pitchFamily="2" charset="2"/>
                <a:cs typeface="Times New Roman" panose="02020603050405020304" pitchFamily="18" charset="0"/>
              </a:rPr>
              <a:t>= 10</a:t>
            </a:r>
            <a:r>
              <a:rPr lang="en-US" sz="2000" baseline="30000" dirty="0">
                <a:solidFill>
                  <a:prstClr val="black"/>
                </a:solidFill>
                <a:latin typeface="Symbol" pitchFamily="2" charset="2"/>
                <a:cs typeface="Times New Roman" panose="02020603050405020304" pitchFamily="18" charset="0"/>
              </a:rPr>
              <a:t>15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GeV, </a:t>
            </a:r>
            <a:r>
              <a:rPr lang="en-US" sz="2000" dirty="0">
                <a:solidFill>
                  <a:prstClr val="black"/>
                </a:solidFill>
                <a:latin typeface="Symbol" pitchFamily="2" charset="2"/>
              </a:rPr>
              <a:t>W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aseline="30000" dirty="0">
                <a:solidFill>
                  <a:prstClr val="black"/>
                </a:solidFill>
                <a:latin typeface="Symbol" pitchFamily="2" charset="2"/>
              </a:rPr>
              <a:t>2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Symbol" pitchFamily="2" charset="2"/>
              </a:rPr>
              <a:t>= 0.12 </a:t>
            </a:r>
            <a:r>
              <a:rPr lang="en-US" sz="2000" dirty="0">
                <a:solidFill>
                  <a:prstClr val="black"/>
                </a:solidFill>
              </a:rPr>
              <a:t>for 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aseline="-25000" dirty="0">
                <a:solidFill>
                  <a:prstClr val="black"/>
                </a:solidFill>
                <a:latin typeface="Symbol" pitchFamily="2" charset="2"/>
                <a:cs typeface="Times New Roman" panose="02020603050405020304" pitchFamily="18" charset="0"/>
              </a:rPr>
              <a:t>3/2</a:t>
            </a:r>
            <a:r>
              <a:rPr lang="en-US" sz="2000" dirty="0">
                <a:solidFill>
                  <a:prstClr val="black"/>
                </a:solidFill>
              </a:rPr>
              <a:t>/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i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Symbol" pitchFamily="2" charset="2"/>
              </a:rPr>
              <a:t>= 10</a:t>
            </a:r>
            <a:r>
              <a:rPr lang="en-US" sz="2000" baseline="30000" dirty="0">
                <a:solidFill>
                  <a:prstClr val="black"/>
                </a:solidFill>
                <a:latin typeface="Symbol" pitchFamily="2" charset="2"/>
              </a:rPr>
              <a:t>-10</a:t>
            </a:r>
            <a:r>
              <a:rPr lang="en-US" sz="2000" dirty="0">
                <a:solidFill>
                  <a:prstClr val="black"/>
                </a:solidFill>
                <a:latin typeface="Symbol" pitchFamily="2" charset="2"/>
              </a:rPr>
              <a:t> 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Can have very light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raritron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be dark matter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If cutoff </a:t>
            </a:r>
            <a:r>
              <a:rPr lang="en-US" sz="2000" dirty="0">
                <a:solidFill>
                  <a:prstClr val="black"/>
                </a:solidFill>
                <a:latin typeface="Symbol" pitchFamily="2" charset="2"/>
                <a:cs typeface="Times New Roman" panose="02020603050405020304" pitchFamily="18" charset="0"/>
              </a:rPr>
              <a:t>L &gt; 10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i="1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i="1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, even lighter </a:t>
            </a:r>
            <a:r>
              <a:rPr lang="en-US" sz="2000" dirty="0" err="1">
                <a:solidFill>
                  <a:prstClr val="black"/>
                </a:solidFill>
                <a:cs typeface="Times New Roman" panose="02020603050405020304" pitchFamily="18" charset="0"/>
              </a:rPr>
              <a:t>raritron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possible for </a:t>
            </a:r>
            <a:r>
              <a:rPr lang="en-US" sz="2000" dirty="0">
                <a:solidFill>
                  <a:prstClr val="black"/>
                </a:solidFill>
                <a:latin typeface="Symbol" pitchFamily="2" charset="2"/>
              </a:rPr>
              <a:t>W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aseline="30000" dirty="0">
                <a:solidFill>
                  <a:prstClr val="black"/>
                </a:solidFill>
                <a:latin typeface="Symbol" pitchFamily="2" charset="2"/>
              </a:rPr>
              <a:t>2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Symbol" pitchFamily="2" charset="2"/>
              </a:rPr>
              <a:t>= 0.12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Similar conclusion in Kaneta et al., but different calculation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1983A9-0445-1D4E-F180-3B4AFB7FE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CF61BB-F6C5-03F2-EED9-81DE8906B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3" y="0"/>
            <a:ext cx="1216145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AA10AB-3084-9C1C-33C7-35E3272051D3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Inner Space/Outer Space Interface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EAF3BC-D753-FBAD-A243-4A263A01AA0C}"/>
              </a:ext>
            </a:extLst>
          </p:cNvPr>
          <p:cNvGrpSpPr/>
          <p:nvPr/>
        </p:nvGrpSpPr>
        <p:grpSpPr>
          <a:xfrm>
            <a:off x="885423" y="1055826"/>
            <a:ext cx="10421154" cy="4062651"/>
            <a:chOff x="-556812" y="876716"/>
            <a:chExt cx="10421154" cy="4062651"/>
          </a:xfrm>
        </p:grpSpPr>
        <p:sp>
          <p:nvSpPr>
            <p:cNvPr id="2" name="Right Brace 1">
              <a:extLst>
                <a:ext uri="{FF2B5EF4-FFF2-40B4-BE49-F238E27FC236}">
                  <a16:creationId xmlns:a16="http://schemas.microsoft.com/office/drawing/2014/main" id="{7E225327-3A2F-CFFA-638F-47D9DE3E9B6D}"/>
                </a:ext>
              </a:extLst>
            </p:cNvPr>
            <p:cNvSpPr/>
            <p:nvPr/>
          </p:nvSpPr>
          <p:spPr>
            <a:xfrm>
              <a:off x="5816338" y="1583704"/>
              <a:ext cx="559324" cy="3237203"/>
            </a:xfrm>
            <a:prstGeom prst="rightBrace">
              <a:avLst>
                <a:gd name="adj1" fmla="val 47097"/>
                <a:gd name="adj2" fmla="val 51180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54FA2C-CF3B-EF5A-51C3-E44BE91989B6}"/>
                </a:ext>
              </a:extLst>
            </p:cNvPr>
            <p:cNvSpPr txBox="1"/>
            <p:nvPr/>
          </p:nvSpPr>
          <p:spPr>
            <a:xfrm>
              <a:off x="-556812" y="876716"/>
              <a:ext cx="6373151" cy="406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Cosmological limits on particle properties: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635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1. 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/>
                </a:rPr>
                <a:t>n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eutrinos</a:t>
              </a:r>
              <a:endPara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2. axions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/>
                </a:rPr>
                <a:t>	3. magnetic monopoles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4. 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/>
                </a:rPr>
                <a:t>a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ll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sorts of BSM particles (e.g., SUSY)</a:t>
              </a:r>
            </a:p>
            <a:p>
              <a:pPr lvl="2">
                <a:spcAft>
                  <a:spcPts val="600"/>
                </a:spcAft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/>
                </a:rPr>
                <a:t>5. cosmological defects</a:t>
              </a:r>
            </a:p>
            <a:p>
              <a:pPr lvl="2">
                <a:spcAft>
                  <a:spcPts val="600"/>
                </a:spcAft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6. Kaluza-Klein modes</a:t>
              </a:r>
            </a:p>
            <a:p>
              <a:pPr marL="1203325" lvl="2" indent="-285750">
                <a:spcAft>
                  <a:spcPts val="600"/>
                </a:spcAft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/>
                </a:rPr>
                <a:t>7. String theorists suggest a lot of unseen things … difficult to get rid of them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AF91D9-BCA9-DC94-91A9-92A01B2D785D}"/>
                </a:ext>
              </a:extLst>
            </p:cNvPr>
            <p:cNvSpPr txBox="1"/>
            <p:nvPr/>
          </p:nvSpPr>
          <p:spPr>
            <a:xfrm>
              <a:off x="6640399" y="2952841"/>
              <a:ext cx="322394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Usually assume LTE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D47108F-83C2-B4FE-7F20-860DE51FDEE2}"/>
              </a:ext>
            </a:extLst>
          </p:cNvPr>
          <p:cNvSpPr txBox="1"/>
          <p:nvPr/>
        </p:nvSpPr>
        <p:spPr>
          <a:xfrm>
            <a:off x="30547" y="5632960"/>
            <a:ext cx="121309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will consider limits from  “cosmological gravitational particle production (CGPP)”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34B24-10EB-395D-A204-B0C112293FF4}"/>
              </a:ext>
            </a:extLst>
          </p:cNvPr>
          <p:cNvSpPr txBox="1"/>
          <p:nvPr/>
        </p:nvSpPr>
        <p:spPr>
          <a:xfrm>
            <a:off x="30546" y="6334780"/>
            <a:ext cx="1216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CGPP can populate hidden sectors &amp; produce DM w/ only gravitational interactions</a:t>
            </a:r>
          </a:p>
        </p:txBody>
      </p:sp>
    </p:spTree>
    <p:extLst>
      <p:ext uri="{BB962C8B-B14F-4D97-AF65-F5344CB8AC3E}">
        <p14:creationId xmlns:p14="http://schemas.microsoft.com/office/powerpoint/2010/main" val="220897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0D5A6-CE73-9AD3-64A2-4CF4AE4B6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1544-CCAB-0D85-4F2B-591C7C4D3766}"/>
              </a:ext>
            </a:extLst>
          </p:cNvPr>
          <p:cNvGrpSpPr/>
          <p:nvPr/>
        </p:nvGrpSpPr>
        <p:grpSpPr>
          <a:xfrm>
            <a:off x="2680088" y="4152280"/>
            <a:ext cx="5279425" cy="990600"/>
            <a:chOff x="3220479" y="5412848"/>
            <a:chExt cx="5279425" cy="990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BED98E-F8CB-21F1-B508-FB0D4DCE2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37704" y="5476348"/>
              <a:ext cx="2362200" cy="8636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D246CB0-B19E-E189-817F-E2DD24244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0479" y="5412848"/>
              <a:ext cx="2933700" cy="9906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FA783EC-7536-96EC-323F-2B5236160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04" y="3327732"/>
            <a:ext cx="6934200" cy="82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66ADE9-2114-FBBC-B884-6C1B97E7C03A}"/>
              </a:ext>
            </a:extLst>
          </p:cNvPr>
          <p:cNvSpPr txBox="1"/>
          <p:nvPr/>
        </p:nvSpPr>
        <p:spPr>
          <a:xfrm>
            <a:off x="4470404" y="0"/>
            <a:ext cx="3251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Varying R-S mass?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F7E0C6-93C6-10E2-7FB0-5A48E3ADCDF2}"/>
              </a:ext>
            </a:extLst>
          </p:cNvPr>
          <p:cNvSpPr txBox="1"/>
          <p:nvPr/>
        </p:nvSpPr>
        <p:spPr>
          <a:xfrm>
            <a:off x="1891900" y="584775"/>
            <a:ext cx="8408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Varying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rarirton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mass to remove catastrophic helicity ½ production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CE90B4-A0D9-A772-F1C6-67985D6AB28F}"/>
              </a:ext>
            </a:extLst>
          </p:cNvPr>
          <p:cNvSpPr txBox="1"/>
          <p:nvPr/>
        </p:nvSpPr>
        <p:spPr>
          <a:xfrm>
            <a:off x="0" y="1231105"/>
            <a:ext cx="436190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speed is complex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just focus on          and consider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3F1532-09AA-B885-BF7F-E023A9A51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202" y="1561768"/>
            <a:ext cx="584200" cy="469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540A42-8F56-47F8-9592-B73C6E7CC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0279" y="1561768"/>
            <a:ext cx="1054100" cy="469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FB78D0-676E-173C-50D6-4FF98CDF1FEC}"/>
              </a:ext>
            </a:extLst>
          </p:cNvPr>
          <p:cNvSpPr txBox="1"/>
          <p:nvPr/>
        </p:nvSpPr>
        <p:spPr>
          <a:xfrm>
            <a:off x="8089557" y="3434955"/>
            <a:ext cx="1723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=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Ricci scalar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=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6" name="Bent-Up Arrow 25">
            <a:extLst>
              <a:ext uri="{FF2B5EF4-FFF2-40B4-BE49-F238E27FC236}">
                <a16:creationId xmlns:a16="http://schemas.microsoft.com/office/drawing/2014/main" id="{2C054CE2-561A-713D-B0CE-1F5C4A8E02BA}"/>
              </a:ext>
            </a:extLst>
          </p:cNvPr>
          <p:cNvSpPr/>
          <p:nvPr/>
        </p:nvSpPr>
        <p:spPr>
          <a:xfrm flipH="1">
            <a:off x="3506908" y="4917692"/>
            <a:ext cx="344796" cy="924223"/>
          </a:xfrm>
          <a:prstGeom prst="bent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D04218-0311-DA12-3128-56DA3E7C7B5B}"/>
              </a:ext>
            </a:extLst>
          </p:cNvPr>
          <p:cNvGrpSpPr/>
          <p:nvPr/>
        </p:nvGrpSpPr>
        <p:grpSpPr>
          <a:xfrm>
            <a:off x="3932683" y="5192835"/>
            <a:ext cx="5920210" cy="1195154"/>
            <a:chOff x="3932683" y="4000643"/>
            <a:chExt cx="5920210" cy="119515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C2DE896-F102-D650-FAC2-0A575362282C}"/>
                </a:ext>
              </a:extLst>
            </p:cNvPr>
            <p:cNvGrpSpPr/>
            <p:nvPr/>
          </p:nvGrpSpPr>
          <p:grpSpPr>
            <a:xfrm>
              <a:off x="3932683" y="4000643"/>
              <a:ext cx="5920210" cy="1195154"/>
              <a:chOff x="3932683" y="4033595"/>
              <a:chExt cx="5920210" cy="1195154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EF6D400-8DBC-2C6A-64C0-901D2AE4EBAA}"/>
                  </a:ext>
                </a:extLst>
              </p:cNvPr>
              <p:cNvSpPr txBox="1"/>
              <p:nvPr/>
            </p:nvSpPr>
            <p:spPr>
              <a:xfrm>
                <a:off x="3932683" y="4033595"/>
                <a:ext cx="5920210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Ambiguity in choice of sign.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When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dm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+mn-cs"/>
                  </a:rPr>
                  <a:t>= 0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can change sign.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dm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+mn-cs"/>
                  </a:rPr>
                  <a:t>= 0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when             or when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+mn-cs"/>
                  </a:rPr>
                  <a:t>= 0 </a:t>
                </a:r>
                <a:r>
                  <a:rPr kumimoji="0" lang="en-US" sz="20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.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+mn-cs"/>
                  </a:rPr>
                  <a:t> </a:t>
                </a: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EFDADAC-7658-16A5-ACBD-0963A39ADF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31476" y="4771549"/>
                <a:ext cx="762000" cy="45720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501127-8DFB-CBA7-58D0-67A68E17B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39110" y="4773948"/>
              <a:ext cx="1155700" cy="4191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53B20CF-21D9-2A15-3DA1-8A53CC1659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1900" y="2329329"/>
            <a:ext cx="55499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6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2F61A-8B98-967D-9EA7-29885CCAF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93147E-6A5F-BCEE-2C65-397A7832D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990"/>
            <a:ext cx="6096000" cy="406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982A60-686D-4809-2552-7D312CED7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856" y="1153990"/>
            <a:ext cx="6052145" cy="406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9977A8-C60B-3E46-D92A-5D52CA14CE72}"/>
              </a:ext>
            </a:extLst>
          </p:cNvPr>
          <p:cNvSpPr txBox="1"/>
          <p:nvPr/>
        </p:nvSpPr>
        <p:spPr>
          <a:xfrm>
            <a:off x="210623" y="5125485"/>
            <a:ext cx="46447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600FF"/>
                </a:solidFill>
                <a:cs typeface="Times New Roman" panose="02020603050405020304" pitchFamily="18" charset="0"/>
              </a:rPr>
              <a:t>What fixes initial value of</a:t>
            </a:r>
            <a:r>
              <a:rPr lang="en-US" sz="2000" i="1" dirty="0">
                <a:solidFill>
                  <a:srgbClr val="0600FF"/>
                </a:solidFill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0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>
                <a:solidFill>
                  <a:srgbClr val="0600FF"/>
                </a:solidFill>
                <a:cs typeface="Times New Roman" panose="02020603050405020304" pitchFamily="18" charset="0"/>
              </a:rPr>
              <a:t>?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                at late time.  Not acceptable.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Note: for fermion sign of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000" dirty="0">
                <a:cs typeface="Times New Roman" panose="02020603050405020304" pitchFamily="18" charset="0"/>
              </a:rPr>
              <a:t>doesn’t matter.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909C86-4570-F2C3-DA5C-64C62C318B4D}"/>
              </a:ext>
            </a:extLst>
          </p:cNvPr>
          <p:cNvSpPr txBox="1"/>
          <p:nvPr/>
        </p:nvSpPr>
        <p:spPr>
          <a:xfrm>
            <a:off x="6482129" y="5125485"/>
            <a:ext cx="56452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600FF"/>
                </a:solidFill>
                <a:cs typeface="Times New Roman" panose="02020603050405020304" pitchFamily="18" charset="0"/>
              </a:rPr>
              <a:t>What fixes initial value of</a:t>
            </a:r>
            <a:r>
              <a:rPr lang="en-US" sz="2000" i="1" dirty="0">
                <a:solidFill>
                  <a:srgbClr val="0600FF"/>
                </a:solidFill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0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>
                <a:solidFill>
                  <a:srgbClr val="0600FF"/>
                </a:solidFill>
                <a:cs typeface="Times New Roman" panose="02020603050405020304" pitchFamily="18" charset="0"/>
              </a:rPr>
              <a:t>?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Sign of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2000" dirty="0">
                <a:cs typeface="Times New Roman" panose="02020603050405020304" pitchFamily="18" charset="0"/>
              </a:rPr>
              <a:t>/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en-US" sz="2000" dirty="0">
                <a:cs typeface="Times New Roman" panose="02020603050405020304" pitchFamily="18" charset="0"/>
              </a:rPr>
              <a:t> changes every time     goes through 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0.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Nice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000" dirty="0">
                <a:cs typeface="Times New Roman" panose="02020603050405020304" pitchFamily="18" charset="0"/>
              </a:rPr>
              <a:t>behavior at late time, but WHY change sign? 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FDCB1C-EA2B-7CA8-EDDD-DBC9AFC21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7787" y="5369012"/>
            <a:ext cx="292100" cy="457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1FDAA0-6363-A5F8-71C5-13A4A66CF103}"/>
              </a:ext>
            </a:extLst>
          </p:cNvPr>
          <p:cNvSpPr txBox="1"/>
          <p:nvPr/>
        </p:nvSpPr>
        <p:spPr>
          <a:xfrm>
            <a:off x="3821018" y="6396335"/>
            <a:ext cx="4549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600FF"/>
                </a:solidFill>
              </a:rPr>
              <a:t>Answers must lie with Supergravity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84BF8-E701-556E-1E8D-3F6BD1915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90" y="5498875"/>
            <a:ext cx="1016000" cy="2921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FDE4BF2-2436-C1EB-516A-A1DBD01782B1}"/>
              </a:ext>
            </a:extLst>
          </p:cNvPr>
          <p:cNvGrpSpPr/>
          <p:nvPr/>
        </p:nvGrpSpPr>
        <p:grpSpPr>
          <a:xfrm>
            <a:off x="913395" y="584775"/>
            <a:ext cx="10365210" cy="468305"/>
            <a:chOff x="913400" y="584775"/>
            <a:chExt cx="10365210" cy="46830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02F31A-186B-C5DA-3F50-1A34DBC0B196}"/>
                </a:ext>
              </a:extLst>
            </p:cNvPr>
            <p:cNvSpPr txBox="1"/>
            <p:nvPr/>
          </p:nvSpPr>
          <p:spPr>
            <a:xfrm>
              <a:off x="913400" y="584775"/>
              <a:ext cx="103652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|c</a:t>
              </a:r>
              <a:r>
                <a:rPr lang="en-US" sz="24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|</a:t>
              </a:r>
              <a:r>
                <a:rPr lang="en-US" sz="2400" dirty="0"/>
                <a:t> </a:t>
              </a:r>
              <a:r>
                <a:rPr lang="en-US" sz="2400" dirty="0">
                  <a:latin typeface="Symbol" pitchFamily="2" charset="2"/>
                </a:rPr>
                <a:t>= 1 </a:t>
              </a:r>
              <a:r>
                <a:rPr lang="en-US" sz="2400" dirty="0"/>
                <a:t>to remove catastrophic helicity ½ production.  Require              .  </a:t>
              </a:r>
              <a:r>
                <a:rPr lang="en-US" sz="2400" dirty="0">
                  <a:solidFill>
                    <a:srgbClr val="0600FF"/>
                  </a:solidFill>
                </a:rPr>
                <a:t>BUT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rgbClr val="0600FF"/>
                  </a:solidFill>
                </a:rPr>
                <a:t>WHY?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5284D7-B850-D092-95C8-74369CF31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11110" y="608580"/>
              <a:ext cx="965200" cy="4445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B842E58-13D2-1030-5213-D2A3190C6F92}"/>
              </a:ext>
            </a:extLst>
          </p:cNvPr>
          <p:cNvSpPr txBox="1"/>
          <p:nvPr/>
        </p:nvSpPr>
        <p:spPr>
          <a:xfrm>
            <a:off x="4470404" y="0"/>
            <a:ext cx="3251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Varying R-S mass?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15047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B446EF-C48F-3703-3962-7459F899DE90}"/>
              </a:ext>
            </a:extLst>
          </p:cNvPr>
          <p:cNvSpPr txBox="1"/>
          <p:nvPr/>
        </p:nvSpPr>
        <p:spPr>
          <a:xfrm>
            <a:off x="4470404" y="0"/>
            <a:ext cx="3251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Varying R-S mass?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C72A1373-A7F1-9CC5-6DFB-0F7AFA539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5373"/>
            <a:ext cx="6409854" cy="4782627"/>
          </a:xfrm>
          <a:prstGeom prst="rect">
            <a:avLst/>
          </a:prstGeom>
        </p:spPr>
      </p:pic>
      <p:pic>
        <p:nvPicPr>
          <p:cNvPr id="8" name="Picture 7" descr="A graph of a function&#10;&#10;AI-generated content may be incorrect.">
            <a:extLst>
              <a:ext uri="{FF2B5EF4-FFF2-40B4-BE49-F238E27FC236}">
                <a16:creationId xmlns:a16="http://schemas.microsoft.com/office/drawing/2014/main" id="{C140072F-915E-D843-3C65-067C3F4B1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326" y="1371600"/>
            <a:ext cx="5520528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B0949B-8271-C551-8C77-3A349EE10012}"/>
              </a:ext>
            </a:extLst>
          </p:cNvPr>
          <p:cNvSpPr txBox="1"/>
          <p:nvPr/>
        </p:nvSpPr>
        <p:spPr>
          <a:xfrm>
            <a:off x="298764" y="629089"/>
            <a:ext cx="6455100" cy="1331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Even with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|c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000" baseline="30000" dirty="0">
                <a:latin typeface="Symbol" pitchFamily="2" charset="2"/>
                <a:cs typeface="Times New Roman" panose="02020603050405020304" pitchFamily="18" charset="0"/>
              </a:rPr>
              <a:t>2</a:t>
            </a:r>
            <a:r>
              <a:rPr lang="en-US" sz="2000" dirty="0"/>
              <a:t> </a:t>
            </a:r>
            <a:r>
              <a:rPr lang="en-US" sz="2000" dirty="0">
                <a:latin typeface="Symbol" pitchFamily="2" charset="2"/>
              </a:rPr>
              <a:t>= 1, </a:t>
            </a:r>
            <a:r>
              <a:rPr lang="en-US" sz="2000" dirty="0"/>
              <a:t>can still have catastrophic production.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Sound speed is complex: 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000" dirty="0">
                <a:cs typeface="Times New Roman" panose="02020603050405020304" pitchFamily="18" charset="0"/>
              </a:rPr>
              <a:t>.</a:t>
            </a:r>
            <a:endParaRPr lang="en-US" sz="2000" i="1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It can be pure imaginary when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= 0 </a:t>
            </a:r>
            <a:r>
              <a:rPr lang="en-US" sz="20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424852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A10B3-0737-3B11-86B5-6B4055E48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D1E0D3-5150-3AF3-B8B2-4C2C7217F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277" y="3767118"/>
            <a:ext cx="5537200" cy="990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7B056A-C265-F716-4BA2-D1554687030D}"/>
              </a:ext>
            </a:extLst>
          </p:cNvPr>
          <p:cNvSpPr txBox="1"/>
          <p:nvPr/>
        </p:nvSpPr>
        <p:spPr>
          <a:xfrm>
            <a:off x="0" y="791960"/>
            <a:ext cx="12192000" cy="5553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cs typeface="Avenir Light"/>
              </a:rPr>
              <a:t>Spin-</a:t>
            </a:r>
            <a:r>
              <a:rPr lang="en-US" sz="2000" dirty="0">
                <a:latin typeface="Symbol" pitchFamily="2" charset="2"/>
                <a:cs typeface="Avenir Light"/>
              </a:rPr>
              <a:t>3/2</a:t>
            </a:r>
            <a:r>
              <a:rPr lang="en-US" sz="2000" dirty="0">
                <a:cs typeface="Avenir Light"/>
              </a:rPr>
              <a:t> particles arise in theories of supergravity;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s</a:t>
            </a:r>
            <a:r>
              <a:rPr lang="en-US" sz="2000" i="1" dirty="0"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000" dirty="0">
                <a:latin typeface="Symbol" pitchFamily="2" charset="2"/>
                <a:cs typeface="Avenir Light"/>
                <a:sym typeface="Wingdings"/>
              </a:rPr>
              <a:t>= 3/2 </a:t>
            </a:r>
            <a:r>
              <a:rPr lang="en-US" sz="2000" dirty="0">
                <a:cs typeface="Avenir Light"/>
              </a:rPr>
              <a:t>gravitino is </a:t>
            </a:r>
            <a:r>
              <a:rPr lang="en-US" sz="2000" dirty="0" err="1">
                <a:cs typeface="Avenir Light"/>
              </a:rPr>
              <a:t>superpartner</a:t>
            </a:r>
            <a:r>
              <a:rPr lang="en-US" sz="2000" dirty="0">
                <a:cs typeface="Avenir Light"/>
              </a:rPr>
              <a:t> of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s</a:t>
            </a:r>
            <a:r>
              <a:rPr lang="en-US" sz="2000" i="1" dirty="0"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000" dirty="0">
                <a:latin typeface="Symbol" pitchFamily="2" charset="2"/>
                <a:cs typeface="Avenir Light"/>
                <a:sym typeface="Wingdings"/>
              </a:rPr>
              <a:t>= 2</a:t>
            </a:r>
            <a:r>
              <a:rPr lang="en-US" sz="2000" dirty="0">
                <a:cs typeface="Avenir Light"/>
                <a:sym typeface="Wingdings"/>
              </a:rPr>
              <a:t> </a:t>
            </a:r>
            <a:r>
              <a:rPr lang="en-US" sz="2000" dirty="0">
                <a:cs typeface="Avenir Light"/>
              </a:rPr>
              <a:t>graviton</a:t>
            </a:r>
          </a:p>
          <a:p>
            <a:pPr>
              <a:lnSpc>
                <a:spcPct val="90000"/>
              </a:lnSpc>
            </a:pPr>
            <a:endParaRPr lang="en-US" dirty="0">
              <a:latin typeface="Avenir Light"/>
              <a:cs typeface="Avenir Ligh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cs typeface="Avenir Light"/>
              </a:rPr>
              <a:t>Does supergravity have a </a:t>
            </a:r>
            <a:r>
              <a:rPr lang="en-US" sz="2000" dirty="0" err="1">
                <a:cs typeface="Avenir Light"/>
              </a:rPr>
              <a:t>catastropic</a:t>
            </a:r>
            <a:r>
              <a:rPr lang="en-US" sz="2000" dirty="0">
                <a:cs typeface="Avenir Light"/>
              </a:rPr>
              <a:t> production of gravitinos?   It depends on the model!</a:t>
            </a:r>
          </a:p>
          <a:p>
            <a:pPr>
              <a:lnSpc>
                <a:spcPct val="90000"/>
              </a:lnSpc>
            </a:pPr>
            <a:endParaRPr lang="en-US" dirty="0">
              <a:latin typeface="Avenir Light"/>
              <a:cs typeface="Avenir Ligh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cs typeface="Avenir Light"/>
              </a:rPr>
              <a:t>For models with a single chiral </a:t>
            </a:r>
            <a:r>
              <a:rPr lang="en-US" sz="2000" dirty="0" err="1">
                <a:cs typeface="Avenir Light"/>
              </a:rPr>
              <a:t>superfield</a:t>
            </a:r>
            <a:r>
              <a:rPr lang="en-US" sz="2000" dirty="0">
                <a:cs typeface="Avenir Light"/>
              </a:rPr>
              <a:t> </a:t>
            </a:r>
            <a:r>
              <a:rPr lang="en-US" sz="2000" dirty="0">
                <a:latin typeface="Symbol" pitchFamily="2" charset="2"/>
                <a:cs typeface="Avenir Light"/>
              </a:rPr>
              <a:t>F</a:t>
            </a:r>
            <a:r>
              <a:rPr lang="en-US" sz="2000" dirty="0">
                <a:cs typeface="Avenir Light"/>
              </a:rPr>
              <a:t> with Kahler potential                             , </a:t>
            </a:r>
            <a:r>
              <a:rPr lang="en-US" sz="2000" dirty="0" err="1">
                <a:cs typeface="Avenir Light"/>
              </a:rPr>
              <a:t>superpotential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venir Light"/>
                <a:cs typeface="Avenir Light"/>
              </a:rPr>
              <a:t>	</a:t>
            </a:r>
            <a:endParaRPr lang="en-US" dirty="0">
              <a:latin typeface="Avenir Light"/>
              <a:cs typeface="Avenir Light"/>
              <a:sym typeface="Wingdings"/>
            </a:endParaRPr>
          </a:p>
          <a:p>
            <a:pPr>
              <a:lnSpc>
                <a:spcPct val="90000"/>
              </a:lnSpc>
            </a:pPr>
            <a:endParaRPr lang="en-US" dirty="0">
              <a:latin typeface="Avenir Light"/>
              <a:cs typeface="Avenir Light"/>
              <a:sym typeface="Wingdings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venir Light"/>
                <a:cs typeface="Avenir Light"/>
                <a:sym typeface="Wingdings"/>
              </a:rPr>
              <a:t> </a:t>
            </a:r>
            <a:endParaRPr lang="en-US" dirty="0">
              <a:latin typeface="Avenir Light"/>
              <a:cs typeface="Avenir Light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800" dirty="0">
                <a:cs typeface="Avenir Light"/>
              </a:rPr>
              <a:t>	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800" dirty="0">
              <a:cs typeface="Avenir Light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800" dirty="0">
              <a:cs typeface="Avenir Light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800" dirty="0">
              <a:cs typeface="Avenir Light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800" dirty="0">
              <a:cs typeface="Avenir Light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800" dirty="0">
              <a:cs typeface="Avenir Light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800" dirty="0">
              <a:cs typeface="Avenir Light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800" dirty="0">
              <a:cs typeface="Avenir Light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800" dirty="0">
              <a:cs typeface="Avenir Light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800" dirty="0">
              <a:cs typeface="Avenir Light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00" dirty="0">
              <a:cs typeface="Avenir Light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cs typeface="Avenir Light"/>
                <a:sym typeface="Wingdings"/>
              </a:rPr>
              <a:t>Time-dependent gravitino mass (depends on rolling </a:t>
            </a:r>
            <a:r>
              <a:rPr lang="en-US" sz="2000" dirty="0" err="1">
                <a:cs typeface="Avenir Light"/>
                <a:sym typeface="Wingdings"/>
              </a:rPr>
              <a:t>inflaton</a:t>
            </a:r>
            <a:r>
              <a:rPr lang="en-US" sz="2000" dirty="0">
                <a:cs typeface="Avenir Light"/>
                <a:sym typeface="Wingdings"/>
              </a:rPr>
              <a:t>) ⇒</a:t>
            </a:r>
            <a:r>
              <a:rPr lang="en-US" sz="2000" dirty="0">
                <a:cs typeface="Avenir Light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sz="2000" dirty="0">
                <a:latin typeface="Symbol" pitchFamily="2" charset="2"/>
                <a:cs typeface="Avenir Light"/>
              </a:rPr>
              <a:t>= 1 </a:t>
            </a:r>
            <a:r>
              <a:rPr lang="en-US" sz="2000" dirty="0">
                <a:cs typeface="Avenir Light"/>
              </a:rPr>
              <a:t>at all times &amp; no catastrophic production.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cs typeface="Avenir Light"/>
              </a:rPr>
              <a:t>	But issues:</a:t>
            </a:r>
          </a:p>
          <a:p>
            <a:pPr marL="1604963"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cs typeface="Avenir Light"/>
              </a:rPr>
              <a:t>1. SUSY restored at late times when </a:t>
            </a:r>
            <a:r>
              <a:rPr lang="en-US" sz="2000" i="1" dirty="0">
                <a:latin typeface="Symbol" pitchFamily="2" charset="2"/>
                <a:cs typeface="Avenir Light"/>
              </a:rPr>
              <a:t>f</a:t>
            </a:r>
            <a:r>
              <a:rPr lang="en-US" sz="2000" dirty="0">
                <a:latin typeface="Symbol" pitchFamily="2" charset="2"/>
                <a:cs typeface="Avenir Light"/>
              </a:rPr>
              <a:t> = 0</a:t>
            </a:r>
          </a:p>
          <a:p>
            <a:pPr marL="457200"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cs typeface="Avenir Light"/>
              </a:rPr>
              <a:t>	            2. model doesn’t inflate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918BF7-7453-4C05-163C-FEFDAD9ED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2226480"/>
            <a:ext cx="5295900" cy="774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45D3FA-988B-7639-5AE0-3D27899507FD}"/>
              </a:ext>
            </a:extLst>
          </p:cNvPr>
          <p:cNvSpPr txBox="1"/>
          <p:nvPr/>
        </p:nvSpPr>
        <p:spPr>
          <a:xfrm>
            <a:off x="8375571" y="6211669"/>
            <a:ext cx="3816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EWK, Long, McDonough (2021) × </a:t>
            </a:r>
            <a:r>
              <a:rPr lang="en-US" dirty="0">
                <a:latin typeface="Symbol" pitchFamily="2" charset="2"/>
              </a:rPr>
              <a:t>2</a:t>
            </a:r>
          </a:p>
          <a:p>
            <a:r>
              <a:rPr lang="en-US" dirty="0"/>
              <a:t>EWK, Long, McDonough, Wang (2025)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6DEDA4-442C-16E5-0380-5C1DB88372BA}"/>
              </a:ext>
            </a:extLst>
          </p:cNvPr>
          <p:cNvSpPr txBox="1"/>
          <p:nvPr/>
        </p:nvSpPr>
        <p:spPr>
          <a:xfrm>
            <a:off x="3473551" y="24448"/>
            <a:ext cx="5244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Gravitino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Avenir Heavy"/>
              </a:rPr>
              <a:t>in FRW background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139810-830F-0166-EB26-2B2B8ADE2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950" y="2990449"/>
            <a:ext cx="5372100" cy="787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EA4C43-B197-C1D3-83A9-8669CA116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8892" y="1794260"/>
            <a:ext cx="1752600" cy="444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90717B-049F-E39C-3F28-7FCC22C00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6631" y="1673820"/>
            <a:ext cx="19558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5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DBF0B-CD81-3981-D5ED-8265CA9F6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ADD4F1-95D3-662F-8488-BF133F9747A3}"/>
              </a:ext>
            </a:extLst>
          </p:cNvPr>
          <p:cNvSpPr txBox="1"/>
          <p:nvPr/>
        </p:nvSpPr>
        <p:spPr>
          <a:xfrm>
            <a:off x="-1470" y="775484"/>
            <a:ext cx="11789813" cy="1078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For models with two chiral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superfields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venir Light"/>
                <a:cs typeface="Avenir Light"/>
              </a:rPr>
              <a:t>	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000" dirty="0">
                <a:latin typeface="Avenir Light"/>
                <a:cs typeface="Avenir Light"/>
                <a:sym typeface="Wingdings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depends on relative orientation of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inflaton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direction &amp; SUSY breaking direction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venir Light"/>
                <a:cs typeface="Avenir Light"/>
                <a:sym typeface="Wingdings"/>
              </a:rPr>
              <a:t>	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000" dirty="0">
                <a:latin typeface="Avenir Light"/>
                <a:cs typeface="Avenir Light"/>
                <a:sym typeface="Wingdings"/>
              </a:rPr>
              <a:t> </a:t>
            </a:r>
            <a:r>
              <a:rPr lang="en-US" sz="2000" dirty="0">
                <a:latin typeface="Symbol" pitchFamily="2" charset="2"/>
                <a:cs typeface="Avenir Light"/>
              </a:rPr>
              <a:t>= 0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occurs in models with a nilpotent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superfield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S</a:t>
            </a:r>
            <a:r>
              <a:rPr lang="en-US" sz="2000" baseline="30000" dirty="0">
                <a:latin typeface="Symbol" pitchFamily="2" charset="2"/>
                <a:cs typeface="Calibri" panose="020F0502020204030204" pitchFamily="34" charset="0"/>
                <a:sym typeface="Wingdings"/>
              </a:rPr>
              <a:t>2 </a:t>
            </a:r>
            <a:r>
              <a:rPr lang="en-US" sz="2000" dirty="0">
                <a:latin typeface="Symbol" pitchFamily="2" charset="2"/>
                <a:cs typeface="Calibri" panose="020F0502020204030204" pitchFamily="34" charset="0"/>
                <a:sym typeface="Wingdings"/>
              </a:rPr>
              <a:t>= 0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and orthogonal constraint </a:t>
            </a:r>
            <a:r>
              <a:rPr lang="en-US" dirty="0">
                <a:latin typeface="Avenir Light"/>
                <a:cs typeface="Avenir Light"/>
                <a:sym typeface="Wingdings"/>
              </a:rPr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CBBB1D-4810-39AE-95D7-69E4D912F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8853" y="1409741"/>
            <a:ext cx="1828800" cy="444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2C2351-3689-A5A7-06EF-DFF251B3C449}"/>
              </a:ext>
            </a:extLst>
          </p:cNvPr>
          <p:cNvSpPr txBox="1"/>
          <p:nvPr/>
        </p:nvSpPr>
        <p:spPr>
          <a:xfrm>
            <a:off x="5028621" y="4823104"/>
            <a:ext cx="5222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Dudas, Garcia, </a:t>
            </a:r>
            <a:r>
              <a:rPr lang="en-US" dirty="0" err="1"/>
              <a:t>Mambrini</a:t>
            </a:r>
            <a:r>
              <a:rPr lang="en-US" dirty="0"/>
              <a:t>, Olive, Peloso, Verner (2021)</a:t>
            </a:r>
          </a:p>
          <a:p>
            <a:pPr algn="r"/>
            <a:r>
              <a:rPr lang="en-US" dirty="0"/>
              <a:t>Antoniadis, Benaki, Ke (2021)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EE2E0-FED0-D81C-5016-75D5236C65A6}"/>
              </a:ext>
            </a:extLst>
          </p:cNvPr>
          <p:cNvSpPr txBox="1"/>
          <p:nvPr/>
        </p:nvSpPr>
        <p:spPr>
          <a:xfrm>
            <a:off x="3473560" y="0"/>
            <a:ext cx="5244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Gravitino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Avenir Heavy"/>
              </a:rPr>
              <a:t>in FRW background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4B1EB-C808-BBD1-C002-AC339E6D046C}"/>
              </a:ext>
            </a:extLst>
          </p:cNvPr>
          <p:cNvSpPr txBox="1"/>
          <p:nvPr/>
        </p:nvSpPr>
        <p:spPr>
          <a:xfrm>
            <a:off x="5028621" y="1950157"/>
            <a:ext cx="3503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EWK, Long, McDonough (2021) × </a:t>
            </a:r>
            <a:r>
              <a:rPr lang="en-US" dirty="0">
                <a:latin typeface="Symbol" pitchFamily="2" charset="2"/>
              </a:rPr>
              <a:t>2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7A1243-7B00-D23D-272A-E3E5012ADA59}"/>
              </a:ext>
            </a:extLst>
          </p:cNvPr>
          <p:cNvSpPr txBox="1"/>
          <p:nvPr/>
        </p:nvSpPr>
        <p:spPr>
          <a:xfrm>
            <a:off x="-1470" y="2852947"/>
            <a:ext cx="110909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 even more complications:</a:t>
            </a:r>
          </a:p>
          <a:p>
            <a:r>
              <a:rPr lang="en-US" sz="2000" dirty="0"/>
              <a:t>	why not three chiral </a:t>
            </a:r>
            <a:r>
              <a:rPr lang="en-US" sz="2000" dirty="0" err="1"/>
              <a:t>superfields</a:t>
            </a:r>
            <a:r>
              <a:rPr lang="en-US" sz="2000" dirty="0"/>
              <a:t>  </a:t>
            </a:r>
          </a:p>
          <a:p>
            <a:r>
              <a:rPr lang="en-US" sz="2000" dirty="0"/>
              <a:t>	gravitino may mix with inflation</a:t>
            </a:r>
          </a:p>
          <a:p>
            <a:r>
              <a:rPr lang="en-US" sz="2000" dirty="0"/>
              <a:t>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mixing between the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goldstino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&amp;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inflatino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can avoid the catastrophe (explicit calculation needed)</a:t>
            </a:r>
          </a:p>
          <a:p>
            <a:r>
              <a:rPr lang="en-US" sz="2000" dirty="0"/>
              <a:t>	many other fields</a:t>
            </a:r>
          </a:p>
          <a:p>
            <a:r>
              <a:rPr lang="en-US" sz="2000" dirty="0"/>
              <a:t>	vanishing sound speed may not be catastrophic</a:t>
            </a:r>
          </a:p>
        </p:txBody>
      </p:sp>
    </p:spTree>
    <p:extLst>
      <p:ext uri="{BB962C8B-B14F-4D97-AF65-F5344CB8AC3E}">
        <p14:creationId xmlns:p14="http://schemas.microsoft.com/office/powerpoint/2010/main" val="390810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3E7D8-C955-0FBF-F41E-726D625CD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653850-157D-7E8A-4813-E56C892FA612}"/>
              </a:ext>
            </a:extLst>
          </p:cNvPr>
          <p:cNvSpPr txBox="1"/>
          <p:nvPr/>
        </p:nvSpPr>
        <p:spPr>
          <a:xfrm>
            <a:off x="1" y="784569"/>
            <a:ext cx="988478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Preliminary results!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It’s still a work in progress (things take longer than they do).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we (EWK, Long, McDonough, Wang) plan to accomplish in the first paper: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sz="10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/>
              <a:t>Convincingly demonstrate (again) that Boltzmann approach is not the compete picture. 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sz="10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/>
              <a:t>Calculate relic density for R-S fields, including possibility of zero sound speed.</a:t>
            </a:r>
          </a:p>
          <a:p>
            <a:pPr lvl="1"/>
            <a:r>
              <a:rPr lang="en-US" sz="2000" dirty="0"/>
              <a:t>      (Kaneta, Ke, </a:t>
            </a:r>
            <a:r>
              <a:rPr lang="en-US" sz="2000" dirty="0" err="1"/>
              <a:t>Mambrini</a:t>
            </a:r>
            <a:r>
              <a:rPr lang="en-US" sz="2000" dirty="0"/>
              <a:t>, Olive, Verner (2023) ignored zero sound speed and only</a:t>
            </a:r>
          </a:p>
          <a:p>
            <a:pPr lvl="1"/>
            <a:r>
              <a:rPr lang="en-US" sz="2000" dirty="0"/>
              <a:t>      considered Boltzmann)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sz="1000" dirty="0"/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/>
              <a:t>If constant mass RS, must employ cutoff for low masses.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sz="10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/>
              <a:t>Explore parameter space for R-S field (</a:t>
            </a:r>
            <a:r>
              <a:rPr lang="en-US" sz="2000" dirty="0" err="1"/>
              <a:t>raritron</a:t>
            </a:r>
            <a:r>
              <a:rPr lang="en-US" sz="2000" dirty="0"/>
              <a:t>) to be dark matter.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sz="10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/>
              <a:t>Explore possibilities for an R-S field for varying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In a subsequent paper we will consider CGPP of gravitino, </a:t>
            </a:r>
            <a:r>
              <a:rPr lang="en-US" sz="2000" dirty="0" err="1">
                <a:cs typeface="Times New Roman" panose="02020603050405020304" pitchFamily="18" charset="0"/>
              </a:rPr>
              <a:t>inflatino</a:t>
            </a:r>
            <a:r>
              <a:rPr lang="en-US" sz="2000" dirty="0"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cs typeface="Times New Roman" panose="02020603050405020304" pitchFamily="18" charset="0"/>
              </a:rPr>
              <a:t>goldstino</a:t>
            </a:r>
            <a:r>
              <a:rPr lang="en-US" sz="2000" dirty="0">
                <a:cs typeface="Times New Roman" panose="02020603050405020304" pitchFamily="18" charset="0"/>
              </a:rPr>
              <a:t>, 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      (s)</a:t>
            </a:r>
            <a:r>
              <a:rPr lang="en-US" sz="2000" dirty="0" err="1">
                <a:cs typeface="Times New Roman" panose="02020603050405020304" pitchFamily="18" charset="0"/>
              </a:rPr>
              <a:t>goldstino</a:t>
            </a:r>
            <a:r>
              <a:rPr lang="en-US" sz="2000" dirty="0"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cs typeface="Times New Roman" panose="02020603050405020304" pitchFamily="18" charset="0"/>
              </a:rPr>
              <a:t>whateverino</a:t>
            </a:r>
            <a:r>
              <a:rPr lang="en-US" sz="2000" dirty="0">
                <a:cs typeface="Times New Roman" panose="02020603050405020304" pitchFamily="18" charset="0"/>
              </a:rPr>
              <a:t> in several Supergravity models.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2B6D4-CEC8-B758-1820-99928B18FCF1}"/>
              </a:ext>
            </a:extLst>
          </p:cNvPr>
          <p:cNvSpPr txBox="1"/>
          <p:nvPr/>
        </p:nvSpPr>
        <p:spPr>
          <a:xfrm>
            <a:off x="7506046" y="6211669"/>
            <a:ext cx="4685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My experience with Supergravity</a:t>
            </a:r>
          </a:p>
          <a:p>
            <a:pPr algn="r"/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/ozA0VmIsCNs?feature=shared</a:t>
            </a:r>
          </a:p>
        </p:txBody>
      </p:sp>
      <p:pic>
        <p:nvPicPr>
          <p:cNvPr id="3" name="Online Media 15" descr="Banging Head On Keyboard">
            <a:hlinkClick r:id="" action="ppaction://media"/>
            <a:extLst>
              <a:ext uri="{FF2B5EF4-FFF2-40B4-BE49-F238E27FC236}">
                <a16:creationId xmlns:a16="http://schemas.microsoft.com/office/drawing/2014/main" id="{07208C12-7D26-67E2-D6AE-C07182CF62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044097" y="4433104"/>
            <a:ext cx="3147903" cy="17785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AB74FE-CB5C-833C-ECB1-75DE4E878C37}"/>
              </a:ext>
            </a:extLst>
          </p:cNvPr>
          <p:cNvSpPr/>
          <p:nvPr/>
        </p:nvSpPr>
        <p:spPr>
          <a:xfrm>
            <a:off x="0" y="0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600FF"/>
                </a:solidFill>
              </a:rPr>
              <a:t>Rarita</a:t>
            </a:r>
            <a:r>
              <a:rPr lang="en-US" sz="4000" b="1" dirty="0">
                <a:solidFill>
                  <a:srgbClr val="0600FF"/>
                </a:solidFill>
              </a:rPr>
              <a:t>-Schwinger Fields and Cosmology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64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DA8F43-13AC-DD2D-5D05-5CBF615EF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852FEA-3FA7-574C-FAF8-9BE74D9E6843}"/>
              </a:ext>
            </a:extLst>
          </p:cNvPr>
          <p:cNvSpPr/>
          <p:nvPr/>
        </p:nvSpPr>
        <p:spPr>
          <a:xfrm>
            <a:off x="0" y="0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Rarita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-Schwinger Fields and Cosmology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2" descr="Warsaw | Poland's Capital City, Map, Population, &amp; History | Britannica">
            <a:extLst>
              <a:ext uri="{FF2B5EF4-FFF2-40B4-BE49-F238E27FC236}">
                <a16:creationId xmlns:a16="http://schemas.microsoft.com/office/drawing/2014/main" id="{9AB1D760-CAE4-853E-9962-A6AB9B389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518"/>
            <a:ext cx="12192000" cy="424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9A610C-F055-3118-0505-6762AB47B25C}"/>
              </a:ext>
            </a:extLst>
          </p:cNvPr>
          <p:cNvSpPr txBox="1"/>
          <p:nvPr/>
        </p:nvSpPr>
        <p:spPr>
          <a:xfrm>
            <a:off x="3047082" y="5014125"/>
            <a:ext cx="60978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 22 – 25, 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Warsaw, Faculty of Physics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50BB26-AC30-2E91-24B3-D0FED1D29FEB}"/>
              </a:ext>
            </a:extLst>
          </p:cNvPr>
          <p:cNvGrpSpPr/>
          <p:nvPr/>
        </p:nvGrpSpPr>
        <p:grpSpPr>
          <a:xfrm>
            <a:off x="2163900" y="6157967"/>
            <a:ext cx="8348948" cy="671421"/>
            <a:chOff x="2378729" y="6157967"/>
            <a:chExt cx="8348948" cy="67142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549A89-4722-0EC1-096A-2ECF6CF6892D}"/>
                </a:ext>
              </a:extLst>
            </p:cNvPr>
            <p:cNvSpPr txBox="1"/>
            <p:nvPr/>
          </p:nvSpPr>
          <p:spPr>
            <a:xfrm>
              <a:off x="4988341" y="6201290"/>
              <a:ext cx="2048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6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Rocky Kolb</a:t>
              </a:r>
            </a:p>
          </p:txBody>
        </p:sp>
        <p:pic>
          <p:nvPicPr>
            <p:cNvPr id="1026" name="Picture 2" descr="Kavli Institute for Cosmological Physics University of Chicago">
              <a:extLst>
                <a:ext uri="{FF2B5EF4-FFF2-40B4-BE49-F238E27FC236}">
                  <a16:creationId xmlns:a16="http://schemas.microsoft.com/office/drawing/2014/main" id="{5F04ADE5-2CFB-3B87-5D45-ECB8C57354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4"/>
            <a:stretch>
              <a:fillRect/>
            </a:stretch>
          </p:blipFill>
          <p:spPr bwMode="auto">
            <a:xfrm>
              <a:off x="2378729" y="6173283"/>
              <a:ext cx="1877438" cy="640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University of Chicago Logo and symbol, meaning, history, PNG, brand">
              <a:extLst>
                <a:ext uri="{FF2B5EF4-FFF2-40B4-BE49-F238E27FC236}">
                  <a16:creationId xmlns:a16="http://schemas.microsoft.com/office/drawing/2014/main" id="{A1A1AFA3-4EFA-7BAF-7354-3041B109E6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13" b="29503"/>
            <a:stretch>
              <a:fillRect/>
            </a:stretch>
          </p:blipFill>
          <p:spPr bwMode="auto">
            <a:xfrm>
              <a:off x="7768841" y="6157967"/>
              <a:ext cx="2958836" cy="671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780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56D6EB-1A1D-D0E5-E141-0C5887AD1381}"/>
              </a:ext>
            </a:extLst>
          </p:cNvPr>
          <p:cNvSpPr txBox="1"/>
          <p:nvPr/>
        </p:nvSpPr>
        <p:spPr>
          <a:xfrm>
            <a:off x="1524002" y="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Ideas for gravitational particle production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3F436F-892C-D2E2-94F8-454D86216E57}"/>
              </a:ext>
            </a:extLst>
          </p:cNvPr>
          <p:cNvGrpSpPr/>
          <p:nvPr/>
        </p:nvGrpSpPr>
        <p:grpSpPr>
          <a:xfrm>
            <a:off x="0" y="640523"/>
            <a:ext cx="6054858" cy="2788004"/>
            <a:chOff x="0" y="530353"/>
            <a:chExt cx="6054858" cy="278800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717542-7708-6CF0-9F16-BF165B937EA3}"/>
                </a:ext>
              </a:extLst>
            </p:cNvPr>
            <p:cNvSpPr txBox="1"/>
            <p:nvPr/>
          </p:nvSpPr>
          <p:spPr>
            <a:xfrm>
              <a:off x="1523999" y="530353"/>
              <a:ext cx="1941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0600FF"/>
                  </a:solidFill>
                  <a:latin typeface="Calibri" panose="020F0502020204030204"/>
                  <a:cs typeface="Arial" panose="020B0604020202020204" pitchFamily="34" charset="0"/>
                </a:rPr>
                <a:t>M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6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isalignment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D704CD-3826-5B78-7370-C7090B7081B4}"/>
                </a:ext>
              </a:extLst>
            </p:cNvPr>
            <p:cNvSpPr txBox="1"/>
            <p:nvPr/>
          </p:nvSpPr>
          <p:spPr>
            <a:xfrm>
              <a:off x="1900241" y="1168290"/>
              <a:ext cx="4154617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S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uperhorizon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quantum fluctuations during inflation </a:t>
              </a:r>
              <a:endPara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After inflation, field frozen by “Hubble drag” until </a:t>
              </a:r>
              <a:r>
                <a:rPr kumimoji="0" lang="en-US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drops below mass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Then energy density in oscillating field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Most familiar example is the axion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D87658B-164C-BA8C-6944-9FA4E6A96E9B}"/>
                </a:ext>
              </a:extLst>
            </p:cNvPr>
            <p:cNvGrpSpPr/>
            <p:nvPr/>
          </p:nvGrpSpPr>
          <p:grpSpPr>
            <a:xfrm>
              <a:off x="0" y="768598"/>
              <a:ext cx="1900241" cy="2549759"/>
              <a:chOff x="-24960" y="1028788"/>
              <a:chExt cx="1900241" cy="254975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7F772AB-1DEA-76F4-9D91-205D5C2E9CA5}"/>
                  </a:ext>
                </a:extLst>
              </p:cNvPr>
              <p:cNvGrpSpPr/>
              <p:nvPr/>
            </p:nvGrpSpPr>
            <p:grpSpPr>
              <a:xfrm>
                <a:off x="-24960" y="1028788"/>
                <a:ext cx="1900241" cy="2482769"/>
                <a:chOff x="-24960" y="990129"/>
                <a:chExt cx="1900241" cy="2482769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9D48DD85-E024-DAE2-74BD-9ED666F026EC}"/>
                    </a:ext>
                  </a:extLst>
                </p:cNvPr>
                <p:cNvGrpSpPr/>
                <p:nvPr/>
              </p:nvGrpSpPr>
              <p:grpSpPr>
                <a:xfrm>
                  <a:off x="-24960" y="990129"/>
                  <a:ext cx="1900241" cy="2406279"/>
                  <a:chOff x="41142" y="879959"/>
                  <a:chExt cx="1900241" cy="2406279"/>
                </a:xfrm>
              </p:grpSpPr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441"/>
                  <a:stretch/>
                </p:blipFill>
                <p:spPr>
                  <a:xfrm>
                    <a:off x="41142" y="1106799"/>
                    <a:ext cx="1655652" cy="2179439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05E149CF-3860-2FB8-DB19-3A8AB2BA09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68807" y="879959"/>
                    <a:ext cx="440574" cy="274320"/>
                  </a:xfrm>
                  <a:prstGeom prst="rect">
                    <a:avLst/>
                  </a:prstGeom>
                </p:spPr>
              </p:pic>
              <p:sp>
                <p:nvSpPr>
                  <p:cNvPr id="2" name="TextBox 1">
                    <a:extLst>
                      <a:ext uri="{FF2B5EF4-FFF2-40B4-BE49-F238E27FC236}">
                        <a16:creationId xmlns:a16="http://schemas.microsoft.com/office/drawing/2014/main" id="{C342E2EB-C864-534D-EEFC-B97BF6AFE39D}"/>
                      </a:ext>
                    </a:extLst>
                  </p:cNvPr>
                  <p:cNvSpPr txBox="1"/>
                  <p:nvPr/>
                </p:nvSpPr>
                <p:spPr>
                  <a:xfrm>
                    <a:off x="1663743" y="2968053"/>
                    <a:ext cx="27764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ymbol" pitchFamily="2" charset="2"/>
                        <a:ea typeface="+mn-ea"/>
                        <a:cs typeface="+mn-cs"/>
                      </a:rPr>
                      <a:t>f</a:t>
                    </a:r>
                    <a:endParaRPr kumimoji="0" lang="en-US" sz="110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ymbol" pitchFamily="2" charset="2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043ACF12-61C5-9E95-AFC2-CDD8E820E63E}"/>
                    </a:ext>
                  </a:extLst>
                </p:cNvPr>
                <p:cNvSpPr/>
                <p:nvPr/>
              </p:nvSpPr>
              <p:spPr>
                <a:xfrm>
                  <a:off x="1324769" y="3287477"/>
                  <a:ext cx="338602" cy="1854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4965637-9561-A52D-13AC-C75C6FC22268}"/>
                  </a:ext>
                </a:extLst>
              </p:cNvPr>
              <p:cNvSpPr txBox="1"/>
              <p:nvPr/>
            </p:nvSpPr>
            <p:spPr>
              <a:xfrm>
                <a:off x="1302370" y="3270770"/>
                <a:ext cx="3113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+mn-cs"/>
                  </a:rPr>
                  <a:t>f</a:t>
                </a:r>
                <a:r>
                  <a:rPr kumimoji="0" lang="en-US" sz="1400" i="1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</a:t>
                </a:r>
                <a:endParaRPr kumimoji="0" lang="en-US" sz="16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8BBC055-392D-E2CE-31F1-C70E0F3BA97D}"/>
              </a:ext>
            </a:extLst>
          </p:cNvPr>
          <p:cNvGrpSpPr/>
          <p:nvPr/>
        </p:nvGrpSpPr>
        <p:grpSpPr>
          <a:xfrm>
            <a:off x="6378228" y="640523"/>
            <a:ext cx="5755697" cy="2515118"/>
            <a:chOff x="6378228" y="530353"/>
            <a:chExt cx="5755697" cy="251511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EE6D70-BE77-0141-8643-A7AE7D4A7EF0}"/>
                </a:ext>
              </a:extLst>
            </p:cNvPr>
            <p:cNvSpPr txBox="1"/>
            <p:nvPr/>
          </p:nvSpPr>
          <p:spPr>
            <a:xfrm>
              <a:off x="6438549" y="530353"/>
              <a:ext cx="503396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6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Hawking radiation from primordial black holes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Hooper, Krnjaic, &amp; McDermott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27B1DA2-4630-1B00-547E-8792DE4467B8}"/>
                </a:ext>
              </a:extLst>
            </p:cNvPr>
            <p:cNvGrpSpPr/>
            <p:nvPr/>
          </p:nvGrpSpPr>
          <p:grpSpPr>
            <a:xfrm>
              <a:off x="6378228" y="1382380"/>
              <a:ext cx="5696261" cy="1663091"/>
              <a:chOff x="7037397" y="1382380"/>
              <a:chExt cx="5696261" cy="166309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A51EE29-312A-8635-5728-F4905E6132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46" t="37939" r="8780"/>
              <a:stretch/>
            </p:blipFill>
            <p:spPr>
              <a:xfrm>
                <a:off x="7037397" y="1382380"/>
                <a:ext cx="1916393" cy="1587101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52CED63-C9D0-CE5F-DEAF-BB2D8D6F6127}"/>
                  </a:ext>
                </a:extLst>
              </p:cNvPr>
              <p:cNvSpPr txBox="1"/>
              <p:nvPr/>
            </p:nvSpPr>
            <p:spPr>
              <a:xfrm>
                <a:off x="9072159" y="2122141"/>
                <a:ext cx="366149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PBH seeds from inflation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PBHs evaporate in early universe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DM mass ∼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Times New Roman" panose="02020603050405020304" pitchFamily="18" charset="0"/>
                  </a:rPr>
                  <a:t>10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Times New Roman" panose="02020603050405020304" pitchFamily="18" charset="0"/>
                  </a:rPr>
                  <a:t>11</a:t>
                </a:r>
                <a:r>
                  <a:rPr kumimoji="0" lang="en-US" sz="1800" b="0" i="1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2" charset="2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GeV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(WIMPzilla)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550E1B2-EB72-999C-BDEA-6DC79392D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22319" y="1337925"/>
              <a:ext cx="3811606" cy="54864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B3DBBD5-CE6F-3776-6970-3922472675A7}"/>
              </a:ext>
            </a:extLst>
          </p:cNvPr>
          <p:cNvGrpSpPr/>
          <p:nvPr/>
        </p:nvGrpSpPr>
        <p:grpSpPr>
          <a:xfrm>
            <a:off x="-106500" y="3561937"/>
            <a:ext cx="6298398" cy="2874013"/>
            <a:chOff x="-106500" y="3561937"/>
            <a:chExt cx="6298398" cy="287401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F6B97A5-58EC-C582-7187-3D542E28A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2573" y="4227920"/>
              <a:ext cx="3449230" cy="548640"/>
            </a:xfrm>
            <a:prstGeom prst="rect">
              <a:avLst/>
            </a:prstGeom>
          </p:spPr>
        </p:pic>
        <p:pic>
          <p:nvPicPr>
            <p:cNvPr id="45" name="Picture 44" descr="A diagram of a diagram&#10;&#10;AI-generated content may be incorrect.">
              <a:extLst>
                <a:ext uri="{FF2B5EF4-FFF2-40B4-BE49-F238E27FC236}">
                  <a16:creationId xmlns:a16="http://schemas.microsoft.com/office/drawing/2014/main" id="{012604D8-1F12-DEF6-64B2-D2536F968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06500" y="4963053"/>
              <a:ext cx="2814869" cy="147289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725ED9A-EED6-6784-4B83-E3107A75870E}"/>
                </a:ext>
              </a:extLst>
            </p:cNvPr>
            <p:cNvSpPr txBox="1"/>
            <p:nvPr/>
          </p:nvSpPr>
          <p:spPr>
            <a:xfrm>
              <a:off x="465172" y="3561937"/>
              <a:ext cx="51203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0600FF"/>
                  </a:solidFill>
                  <a:latin typeface="Calibri" panose="020F0502020204030204"/>
                  <a:cs typeface="Arial" panose="020B0604020202020204" pitchFamily="34" charset="0"/>
                </a:rPr>
                <a:t>From primordial plasma via graviton exchange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D64FCC4-97C4-C49B-B084-E5304CED99C5}"/>
                </a:ext>
              </a:extLst>
            </p:cNvPr>
            <p:cNvSpPr txBox="1"/>
            <p:nvPr/>
          </p:nvSpPr>
          <p:spPr>
            <a:xfrm>
              <a:off x="1449295" y="3856566"/>
              <a:ext cx="2536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bel"/>
                </a:rPr>
                <a:t>Garny, Sandora, &amp; Sloth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9FA57D4-4457-FB2D-BB81-E54766D44557}"/>
                </a:ext>
              </a:extLst>
            </p:cNvPr>
            <p:cNvSpPr txBox="1"/>
            <p:nvPr/>
          </p:nvSpPr>
          <p:spPr>
            <a:xfrm>
              <a:off x="2497617" y="5266357"/>
              <a:ext cx="36942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Reheating produces SM plasma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DM mass ∼ 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rPr>
                <a:t>10</a:t>
              </a:r>
              <a:r>
                <a:rPr kumimoji="0" lang="en-US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rPr>
                <a:t>13 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GeV (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WIMPzilla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Assumes </a:t>
              </a:r>
              <a:r>
                <a:rPr kumimoji="0" lang="en-US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 &lt;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en-US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RH</a:t>
              </a:r>
              <a:endParaRPr kumimoji="0" lang="en-US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B8BEB39-EF27-2CA5-9516-5EA2A8DA9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3215" y="5004621"/>
              <a:ext cx="1609344" cy="27432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AC9150B-C834-A4E7-FDDB-A37703240357}"/>
              </a:ext>
            </a:extLst>
          </p:cNvPr>
          <p:cNvGrpSpPr>
            <a:grpSpLocks noChangeAspect="1"/>
          </p:cNvGrpSpPr>
          <p:nvPr/>
        </p:nvGrpSpPr>
        <p:grpSpPr>
          <a:xfrm>
            <a:off x="6153185" y="4972910"/>
            <a:ext cx="3126731" cy="1463040"/>
            <a:chOff x="7056308" y="2233278"/>
            <a:chExt cx="4865971" cy="227541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2A332AB-C262-AFA6-69F5-9FBA90621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4" b="54826"/>
            <a:stretch/>
          </p:blipFill>
          <p:spPr>
            <a:xfrm>
              <a:off x="7751068" y="2233278"/>
              <a:ext cx="4171211" cy="227541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2152E1B-3761-4002-8BDF-BD9B28D8992C}"/>
                </a:ext>
              </a:extLst>
            </p:cNvPr>
            <p:cNvSpPr txBox="1"/>
            <p:nvPr/>
          </p:nvSpPr>
          <p:spPr>
            <a:xfrm>
              <a:off x="10981896" y="3157327"/>
              <a:ext cx="756384" cy="526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DM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B2BA2F2-A2DE-34ED-7751-0E52D15DDCA4}"/>
                </a:ext>
              </a:extLst>
            </p:cNvPr>
            <p:cNvSpPr/>
            <p:nvPr/>
          </p:nvSpPr>
          <p:spPr>
            <a:xfrm>
              <a:off x="7645706" y="2930487"/>
              <a:ext cx="1112704" cy="936433"/>
            </a:xfrm>
            <a:custGeom>
              <a:avLst/>
              <a:gdLst>
                <a:gd name="connsiteX0" fmla="*/ 55084 w 1112704"/>
                <a:gd name="connsiteY0" fmla="*/ 0 h 936433"/>
                <a:gd name="connsiteX1" fmla="*/ 55084 w 1112704"/>
                <a:gd name="connsiteY1" fmla="*/ 0 h 936433"/>
                <a:gd name="connsiteX2" fmla="*/ 44067 w 1112704"/>
                <a:gd name="connsiteY2" fmla="*/ 99152 h 936433"/>
                <a:gd name="connsiteX3" fmla="*/ 33051 w 1112704"/>
                <a:gd name="connsiteY3" fmla="*/ 132202 h 936433"/>
                <a:gd name="connsiteX4" fmla="*/ 11017 w 1112704"/>
                <a:gd name="connsiteY4" fmla="*/ 209320 h 936433"/>
                <a:gd name="connsiteX5" fmla="*/ 0 w 1112704"/>
                <a:gd name="connsiteY5" fmla="*/ 275421 h 936433"/>
                <a:gd name="connsiteX6" fmla="*/ 11017 w 1112704"/>
                <a:gd name="connsiteY6" fmla="*/ 473725 h 936433"/>
                <a:gd name="connsiteX7" fmla="*/ 22034 w 1112704"/>
                <a:gd name="connsiteY7" fmla="*/ 517793 h 936433"/>
                <a:gd name="connsiteX8" fmla="*/ 33051 w 1112704"/>
                <a:gd name="connsiteY8" fmla="*/ 572877 h 936433"/>
                <a:gd name="connsiteX9" fmla="*/ 55084 w 1112704"/>
                <a:gd name="connsiteY9" fmla="*/ 649995 h 936433"/>
                <a:gd name="connsiteX10" fmla="*/ 77118 w 1112704"/>
                <a:gd name="connsiteY10" fmla="*/ 694062 h 936433"/>
                <a:gd name="connsiteX11" fmla="*/ 110169 w 1112704"/>
                <a:gd name="connsiteY11" fmla="*/ 716096 h 936433"/>
                <a:gd name="connsiteX12" fmla="*/ 132202 w 1112704"/>
                <a:gd name="connsiteY12" fmla="*/ 804231 h 936433"/>
                <a:gd name="connsiteX13" fmla="*/ 143219 w 1112704"/>
                <a:gd name="connsiteY13" fmla="*/ 837282 h 936433"/>
                <a:gd name="connsiteX14" fmla="*/ 209321 w 1112704"/>
                <a:gd name="connsiteY14" fmla="*/ 870332 h 936433"/>
                <a:gd name="connsiteX15" fmla="*/ 275422 w 1112704"/>
                <a:gd name="connsiteY15" fmla="*/ 914400 h 936433"/>
                <a:gd name="connsiteX16" fmla="*/ 341523 w 1112704"/>
                <a:gd name="connsiteY16" fmla="*/ 936433 h 936433"/>
                <a:gd name="connsiteX17" fmla="*/ 605928 w 1112704"/>
                <a:gd name="connsiteY17" fmla="*/ 925417 h 936433"/>
                <a:gd name="connsiteX18" fmla="*/ 672029 w 1112704"/>
                <a:gd name="connsiteY18" fmla="*/ 914400 h 936433"/>
                <a:gd name="connsiteX19" fmla="*/ 771181 w 1112704"/>
                <a:gd name="connsiteY19" fmla="*/ 903383 h 936433"/>
                <a:gd name="connsiteX20" fmla="*/ 859316 w 1112704"/>
                <a:gd name="connsiteY20" fmla="*/ 881349 h 936433"/>
                <a:gd name="connsiteX21" fmla="*/ 936434 w 1112704"/>
                <a:gd name="connsiteY21" fmla="*/ 859315 h 936433"/>
                <a:gd name="connsiteX22" fmla="*/ 969484 w 1112704"/>
                <a:gd name="connsiteY22" fmla="*/ 837282 h 936433"/>
                <a:gd name="connsiteX23" fmla="*/ 980501 w 1112704"/>
                <a:gd name="connsiteY23" fmla="*/ 804231 h 936433"/>
                <a:gd name="connsiteX24" fmla="*/ 1057619 w 1112704"/>
                <a:gd name="connsiteY24" fmla="*/ 705079 h 936433"/>
                <a:gd name="connsiteX25" fmla="*/ 1079653 w 1112704"/>
                <a:gd name="connsiteY25" fmla="*/ 638978 h 936433"/>
                <a:gd name="connsiteX26" fmla="*/ 1090670 w 1112704"/>
                <a:gd name="connsiteY26" fmla="*/ 605927 h 936433"/>
                <a:gd name="connsiteX27" fmla="*/ 1101687 w 1112704"/>
                <a:gd name="connsiteY27" fmla="*/ 561860 h 936433"/>
                <a:gd name="connsiteX28" fmla="*/ 1112704 w 1112704"/>
                <a:gd name="connsiteY28" fmla="*/ 473725 h 936433"/>
                <a:gd name="connsiteX29" fmla="*/ 1090670 w 1112704"/>
                <a:gd name="connsiteY29" fmla="*/ 352540 h 936433"/>
                <a:gd name="connsiteX30" fmla="*/ 1068636 w 1112704"/>
                <a:gd name="connsiteY30" fmla="*/ 220337 h 936433"/>
                <a:gd name="connsiteX31" fmla="*/ 1057619 w 1112704"/>
                <a:gd name="connsiteY31" fmla="*/ 187286 h 936433"/>
                <a:gd name="connsiteX32" fmla="*/ 1024569 w 1112704"/>
                <a:gd name="connsiteY32" fmla="*/ 165253 h 936433"/>
                <a:gd name="connsiteX33" fmla="*/ 980501 w 1112704"/>
                <a:gd name="connsiteY33" fmla="*/ 110168 h 936433"/>
                <a:gd name="connsiteX34" fmla="*/ 969484 w 1112704"/>
                <a:gd name="connsiteY34" fmla="*/ 77118 h 936433"/>
                <a:gd name="connsiteX35" fmla="*/ 870333 w 1112704"/>
                <a:gd name="connsiteY35" fmla="*/ 22033 h 936433"/>
                <a:gd name="connsiteX36" fmla="*/ 583894 w 1112704"/>
                <a:gd name="connsiteY36" fmla="*/ 0 h 936433"/>
                <a:gd name="connsiteX37" fmla="*/ 176270 w 1112704"/>
                <a:gd name="connsiteY37" fmla="*/ 11017 h 936433"/>
                <a:gd name="connsiteX38" fmla="*/ 55084 w 1112704"/>
                <a:gd name="connsiteY38" fmla="*/ 0 h 936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12704" h="936433">
                  <a:moveTo>
                    <a:pt x="55084" y="0"/>
                  </a:moveTo>
                  <a:lnTo>
                    <a:pt x="55084" y="0"/>
                  </a:lnTo>
                  <a:cubicBezTo>
                    <a:pt x="51412" y="33051"/>
                    <a:pt x="49534" y="66350"/>
                    <a:pt x="44067" y="99152"/>
                  </a:cubicBezTo>
                  <a:cubicBezTo>
                    <a:pt x="42158" y="110607"/>
                    <a:pt x="36388" y="121079"/>
                    <a:pt x="33051" y="132202"/>
                  </a:cubicBezTo>
                  <a:cubicBezTo>
                    <a:pt x="25369" y="157809"/>
                    <a:pt x="17029" y="183270"/>
                    <a:pt x="11017" y="209320"/>
                  </a:cubicBezTo>
                  <a:cubicBezTo>
                    <a:pt x="5994" y="231086"/>
                    <a:pt x="3672" y="253387"/>
                    <a:pt x="0" y="275421"/>
                  </a:cubicBezTo>
                  <a:cubicBezTo>
                    <a:pt x="3672" y="341522"/>
                    <a:pt x="5023" y="407794"/>
                    <a:pt x="11017" y="473725"/>
                  </a:cubicBezTo>
                  <a:cubicBezTo>
                    <a:pt x="12388" y="488804"/>
                    <a:pt x="18749" y="503012"/>
                    <a:pt x="22034" y="517793"/>
                  </a:cubicBezTo>
                  <a:cubicBezTo>
                    <a:pt x="26096" y="536072"/>
                    <a:pt x="28989" y="554598"/>
                    <a:pt x="33051" y="572877"/>
                  </a:cubicBezTo>
                  <a:cubicBezTo>
                    <a:pt x="37352" y="592233"/>
                    <a:pt x="46589" y="630174"/>
                    <a:pt x="55084" y="649995"/>
                  </a:cubicBezTo>
                  <a:cubicBezTo>
                    <a:pt x="61553" y="665090"/>
                    <a:pt x="66604" y="681446"/>
                    <a:pt x="77118" y="694062"/>
                  </a:cubicBezTo>
                  <a:cubicBezTo>
                    <a:pt x="85595" y="704234"/>
                    <a:pt x="99152" y="708751"/>
                    <a:pt x="110169" y="716096"/>
                  </a:cubicBezTo>
                  <a:cubicBezTo>
                    <a:pt x="117513" y="745474"/>
                    <a:pt x="122626" y="775503"/>
                    <a:pt x="132202" y="804231"/>
                  </a:cubicBezTo>
                  <a:cubicBezTo>
                    <a:pt x="135874" y="815248"/>
                    <a:pt x="135964" y="828214"/>
                    <a:pt x="143219" y="837282"/>
                  </a:cubicBezTo>
                  <a:cubicBezTo>
                    <a:pt x="158750" y="856696"/>
                    <a:pt x="187550" y="863075"/>
                    <a:pt x="209321" y="870332"/>
                  </a:cubicBezTo>
                  <a:cubicBezTo>
                    <a:pt x="231355" y="885021"/>
                    <a:pt x="250300" y="906026"/>
                    <a:pt x="275422" y="914400"/>
                  </a:cubicBezTo>
                  <a:lnTo>
                    <a:pt x="341523" y="936433"/>
                  </a:lnTo>
                  <a:cubicBezTo>
                    <a:pt x="429658" y="932761"/>
                    <a:pt x="517912" y="931285"/>
                    <a:pt x="605928" y="925417"/>
                  </a:cubicBezTo>
                  <a:cubicBezTo>
                    <a:pt x="628216" y="923931"/>
                    <a:pt x="649887" y="917352"/>
                    <a:pt x="672029" y="914400"/>
                  </a:cubicBezTo>
                  <a:cubicBezTo>
                    <a:pt x="704991" y="910005"/>
                    <a:pt x="738261" y="908086"/>
                    <a:pt x="771181" y="903383"/>
                  </a:cubicBezTo>
                  <a:cubicBezTo>
                    <a:pt x="838373" y="893784"/>
                    <a:pt x="808054" y="895995"/>
                    <a:pt x="859316" y="881349"/>
                  </a:cubicBezTo>
                  <a:cubicBezTo>
                    <a:pt x="875788" y="876643"/>
                    <a:pt x="918824" y="868120"/>
                    <a:pt x="936434" y="859315"/>
                  </a:cubicBezTo>
                  <a:cubicBezTo>
                    <a:pt x="948277" y="853394"/>
                    <a:pt x="958467" y="844626"/>
                    <a:pt x="969484" y="837282"/>
                  </a:cubicBezTo>
                  <a:cubicBezTo>
                    <a:pt x="973156" y="826265"/>
                    <a:pt x="974861" y="814383"/>
                    <a:pt x="980501" y="804231"/>
                  </a:cubicBezTo>
                  <a:cubicBezTo>
                    <a:pt x="1013444" y="744935"/>
                    <a:pt x="1017475" y="745225"/>
                    <a:pt x="1057619" y="705079"/>
                  </a:cubicBezTo>
                  <a:lnTo>
                    <a:pt x="1079653" y="638978"/>
                  </a:lnTo>
                  <a:cubicBezTo>
                    <a:pt x="1083325" y="627961"/>
                    <a:pt x="1087853" y="617193"/>
                    <a:pt x="1090670" y="605927"/>
                  </a:cubicBezTo>
                  <a:lnTo>
                    <a:pt x="1101687" y="561860"/>
                  </a:lnTo>
                  <a:cubicBezTo>
                    <a:pt x="1105359" y="532482"/>
                    <a:pt x="1112704" y="503332"/>
                    <a:pt x="1112704" y="473725"/>
                  </a:cubicBezTo>
                  <a:cubicBezTo>
                    <a:pt x="1112704" y="411438"/>
                    <a:pt x="1106164" y="399020"/>
                    <a:pt x="1090670" y="352540"/>
                  </a:cubicBezTo>
                  <a:cubicBezTo>
                    <a:pt x="1084451" y="309009"/>
                    <a:pt x="1079376" y="263297"/>
                    <a:pt x="1068636" y="220337"/>
                  </a:cubicBezTo>
                  <a:cubicBezTo>
                    <a:pt x="1065819" y="209071"/>
                    <a:pt x="1064874" y="196354"/>
                    <a:pt x="1057619" y="187286"/>
                  </a:cubicBezTo>
                  <a:cubicBezTo>
                    <a:pt x="1049348" y="176947"/>
                    <a:pt x="1035586" y="172597"/>
                    <a:pt x="1024569" y="165253"/>
                  </a:cubicBezTo>
                  <a:cubicBezTo>
                    <a:pt x="996878" y="82180"/>
                    <a:pt x="1037452" y="181355"/>
                    <a:pt x="980501" y="110168"/>
                  </a:cubicBezTo>
                  <a:cubicBezTo>
                    <a:pt x="973247" y="101100"/>
                    <a:pt x="977695" y="85329"/>
                    <a:pt x="969484" y="77118"/>
                  </a:cubicBezTo>
                  <a:cubicBezTo>
                    <a:pt x="937923" y="45557"/>
                    <a:pt x="909122" y="33115"/>
                    <a:pt x="870333" y="22033"/>
                  </a:cubicBezTo>
                  <a:cubicBezTo>
                    <a:pt x="766027" y="-7768"/>
                    <a:pt x="744067" y="7281"/>
                    <a:pt x="583894" y="0"/>
                  </a:cubicBezTo>
                  <a:lnTo>
                    <a:pt x="176270" y="11017"/>
                  </a:lnTo>
                  <a:cubicBezTo>
                    <a:pt x="146692" y="12332"/>
                    <a:pt x="75282" y="1836"/>
                    <a:pt x="550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F894ED-BD0E-CC8C-352E-0EFA1405521C}"/>
                </a:ext>
              </a:extLst>
            </p:cNvPr>
            <p:cNvSpPr/>
            <p:nvPr/>
          </p:nvSpPr>
          <p:spPr>
            <a:xfrm>
              <a:off x="9683827" y="2930487"/>
              <a:ext cx="572877" cy="401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9E1BAE9-7B68-50CF-E4CF-4F785EF3AFBD}"/>
                </a:ext>
              </a:extLst>
            </p:cNvPr>
            <p:cNvSpPr/>
            <p:nvPr/>
          </p:nvSpPr>
          <p:spPr>
            <a:xfrm>
              <a:off x="9051824" y="3627696"/>
              <a:ext cx="623932" cy="401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56C5C96-D0E6-BA2E-C9D9-E6FD16120D6B}"/>
                </a:ext>
              </a:extLst>
            </p:cNvPr>
            <p:cNvSpPr/>
            <p:nvPr/>
          </p:nvSpPr>
          <p:spPr>
            <a:xfrm>
              <a:off x="10173709" y="3625858"/>
              <a:ext cx="623932" cy="401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DD747A3-5A87-C995-309F-B0358EB02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89153" y="2839521"/>
              <a:ext cx="696921" cy="54864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1717311-F328-F67D-A9B5-9A8C3A70AFFB}"/>
                </a:ext>
              </a:extLst>
            </p:cNvPr>
            <p:cNvSpPr txBox="1"/>
            <p:nvPr/>
          </p:nvSpPr>
          <p:spPr>
            <a:xfrm>
              <a:off x="7056308" y="2626220"/>
              <a:ext cx="1833905" cy="1292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rgbClr val="0000FF"/>
                  </a:solidFill>
                  <a:latin typeface="Calibri" panose="020F0502020204030204"/>
                </a:rPr>
                <a:t>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old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err="1">
                  <a:solidFill>
                    <a:srgbClr val="0000FF"/>
                  </a:solidFill>
                  <a:latin typeface="Calibri" panose="020F0502020204030204"/>
                </a:rPr>
                <a:t>inflaton</a:t>
              </a:r>
              <a:endParaRPr lang="en-US" sz="1600" dirty="0">
                <a:solidFill>
                  <a:srgbClr val="0000FF"/>
                </a:solidFill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condensate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7E8E057-1B34-EE5C-2340-F7988FB9F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022454" y="3491441"/>
              <a:ext cx="762000" cy="5207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72DFF33-EC54-2942-A39E-C99100FB7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43547" y="3491441"/>
              <a:ext cx="762000" cy="520700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7DB09D72-6C4E-AF4C-5EEC-30587BA0C44F}"/>
              </a:ext>
            </a:extLst>
          </p:cNvPr>
          <p:cNvSpPr txBox="1"/>
          <p:nvPr/>
        </p:nvSpPr>
        <p:spPr>
          <a:xfrm>
            <a:off x="6112197" y="3557746"/>
            <a:ext cx="609783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600FF"/>
                </a:solidFill>
                <a:latin typeface="Calibri" panose="020F0502020204030204"/>
                <a:cs typeface="Arial" panose="020B0604020202020204" pitchFamily="34" charset="0"/>
              </a:rPr>
              <a:t>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rom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inflaton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field after inflation via graviton exchange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bel"/>
              </a:rPr>
              <a:t>Ema, Nakayama, Tang;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bel"/>
              </a:rPr>
              <a:t>Mambrini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bel"/>
              </a:rPr>
              <a:t> &amp; Olive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DF8DDDF-87E5-7F20-3318-4EB253F256A5}"/>
              </a:ext>
            </a:extLst>
          </p:cNvPr>
          <p:cNvSpPr txBox="1"/>
          <p:nvPr/>
        </p:nvSpPr>
        <p:spPr>
          <a:xfrm>
            <a:off x="9144959" y="4288355"/>
            <a:ext cx="3046084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“Boltzmann” approach not complete treatment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(Kaneta, Lee, Oda; Basso, Chung, EWK, Long).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600FF"/>
                </a:solidFill>
                <a:latin typeface="Calibri" panose="020F0502020204030204"/>
                <a:cs typeface="Times New Roman" panose="02020603050405020304" pitchFamily="18" charset="0"/>
              </a:rPr>
              <a:t>Underestimates particle production: must include </a:t>
            </a:r>
            <a:r>
              <a:rPr lang="en-US" sz="1800" u="sng" dirty="0">
                <a:solidFill>
                  <a:srgbClr val="0600FF"/>
                </a:solidFill>
              </a:rPr>
              <a:t>Schrödinger Effect</a:t>
            </a:r>
            <a:r>
              <a:rPr lang="en-US" sz="1800" dirty="0">
                <a:solidFill>
                  <a:srgbClr val="0600FF"/>
                </a:solidFill>
              </a:rPr>
              <a:t> (production during quasi-de Sitter era)</a:t>
            </a:r>
            <a:r>
              <a:rPr lang="en-US" sz="1800" dirty="0">
                <a:solidFill>
                  <a:srgbClr val="0600FF"/>
                </a:solidFill>
                <a:cs typeface="Times New Roman" panose="02020603050405020304" pitchFamily="18" charset="0"/>
              </a:rPr>
              <a:t>. 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652A0ED-DE53-DEF4-C2E0-E2CEAF5D3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9015" y="5004026"/>
            <a:ext cx="1609344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7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8FB5764-C1B0-AF14-61F5-7BD99ADF9147}"/>
              </a:ext>
            </a:extLst>
          </p:cNvPr>
          <p:cNvSpPr txBox="1"/>
          <p:nvPr/>
        </p:nvSpPr>
        <p:spPr>
          <a:xfrm>
            <a:off x="0" y="67352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600FF"/>
                </a:solidFill>
                <a:latin typeface="Calibri" panose="020F0502020204030204" pitchFamily="34" charset="0"/>
              </a:rPr>
              <a:t>Cosmological Gravitational Particle Production (CGPP) t</a:t>
            </a:r>
            <a:r>
              <a:rPr lang="en-US" sz="2400" b="1" dirty="0">
                <a:solidFill>
                  <a:srgbClr val="0600FF"/>
                </a:solidFill>
              </a:rPr>
              <a:t>hrough the Schrödinger Effect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437C11-D6C8-64FC-2230-E60425B3A7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3" t="7146" r="13370" b="52288"/>
          <a:stretch>
            <a:fillRect/>
          </a:stretch>
        </p:blipFill>
        <p:spPr>
          <a:xfrm>
            <a:off x="0" y="1320833"/>
            <a:ext cx="5516137" cy="4388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2B81A7-5440-605E-3F14-558F372AE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t="36339" r="22042" b="32960"/>
          <a:stretch>
            <a:fillRect/>
          </a:stretch>
        </p:blipFill>
        <p:spPr>
          <a:xfrm>
            <a:off x="6190021" y="2235653"/>
            <a:ext cx="5199092" cy="347404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9DCAC93-7087-4F43-3A73-E10E89DF6BF1}"/>
              </a:ext>
            </a:extLst>
          </p:cNvPr>
          <p:cNvGrpSpPr/>
          <p:nvPr/>
        </p:nvGrpSpPr>
        <p:grpSpPr>
          <a:xfrm>
            <a:off x="6577851" y="2581348"/>
            <a:ext cx="4588864" cy="422630"/>
            <a:chOff x="606666" y="1857654"/>
            <a:chExt cx="6167047" cy="58458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DEDE26D-0CB2-F466-1772-3A4055171186}"/>
                </a:ext>
              </a:extLst>
            </p:cNvPr>
            <p:cNvSpPr/>
            <p:nvPr/>
          </p:nvSpPr>
          <p:spPr bwMode="auto">
            <a:xfrm>
              <a:off x="606666" y="1857654"/>
              <a:ext cx="6167047" cy="304800"/>
            </a:xfrm>
            <a:prstGeom prst="rect">
              <a:avLst/>
            </a:prstGeom>
            <a:solidFill>
              <a:srgbClr val="FFFF00">
                <a:alpha val="4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564B79-20F4-18B6-87A8-3F176DC371FD}"/>
                </a:ext>
              </a:extLst>
            </p:cNvPr>
            <p:cNvSpPr/>
            <p:nvPr/>
          </p:nvSpPr>
          <p:spPr bwMode="auto">
            <a:xfrm>
              <a:off x="606666" y="2137441"/>
              <a:ext cx="2073473" cy="304800"/>
            </a:xfrm>
            <a:prstGeom prst="rect">
              <a:avLst/>
            </a:prstGeom>
            <a:solidFill>
              <a:srgbClr val="FFFF00">
                <a:alpha val="4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3C56B3E-3B6C-8747-B484-C110BC6CF84F}"/>
              </a:ext>
            </a:extLst>
          </p:cNvPr>
          <p:cNvSpPr txBox="1"/>
          <p:nvPr/>
        </p:nvSpPr>
        <p:spPr>
          <a:xfrm>
            <a:off x="10549034" y="4708963"/>
            <a:ext cx="137457" cy="267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446E3B-52EC-F6B8-B09B-55CF6AAFB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t="11339" r="22042" b="83683"/>
          <a:stretch/>
        </p:blipFill>
        <p:spPr>
          <a:xfrm>
            <a:off x="6155473" y="1320833"/>
            <a:ext cx="5182288" cy="5614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63B0E40-F723-5B6F-D60D-CBD3A93D7E21}"/>
              </a:ext>
            </a:extLst>
          </p:cNvPr>
          <p:cNvGrpSpPr/>
          <p:nvPr/>
        </p:nvGrpSpPr>
        <p:grpSpPr>
          <a:xfrm>
            <a:off x="6577851" y="4230556"/>
            <a:ext cx="4632733" cy="585317"/>
            <a:chOff x="606666" y="4138861"/>
            <a:chExt cx="6226004" cy="80961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96D52E9-E20E-375B-DC30-9FAF2A9373CE}"/>
                </a:ext>
              </a:extLst>
            </p:cNvPr>
            <p:cNvSpPr/>
            <p:nvPr/>
          </p:nvSpPr>
          <p:spPr>
            <a:xfrm>
              <a:off x="606666" y="4160204"/>
              <a:ext cx="3121181" cy="788276"/>
            </a:xfrm>
            <a:prstGeom prst="rect">
              <a:avLst/>
            </a:prstGeom>
            <a:solidFill>
              <a:srgbClr val="FFFF68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BB924EB-212C-D419-73F5-EF744A80117D}"/>
                </a:ext>
              </a:extLst>
            </p:cNvPr>
            <p:cNvSpPr/>
            <p:nvPr/>
          </p:nvSpPr>
          <p:spPr>
            <a:xfrm>
              <a:off x="3711489" y="4138861"/>
              <a:ext cx="3121181" cy="549166"/>
            </a:xfrm>
            <a:prstGeom prst="rect">
              <a:avLst/>
            </a:prstGeom>
            <a:solidFill>
              <a:srgbClr val="FFFF68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ADD98B-C28F-AFAE-7E47-3257C7114E16}"/>
              </a:ext>
            </a:extLst>
          </p:cNvPr>
          <p:cNvGrpSpPr/>
          <p:nvPr/>
        </p:nvGrpSpPr>
        <p:grpSpPr>
          <a:xfrm>
            <a:off x="6547646" y="3531782"/>
            <a:ext cx="4624817" cy="740785"/>
            <a:chOff x="566073" y="3172308"/>
            <a:chExt cx="6215365" cy="102466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AE53578-7419-9AA0-7E76-442BEAB3A334}"/>
                </a:ext>
              </a:extLst>
            </p:cNvPr>
            <p:cNvGrpSpPr/>
            <p:nvPr/>
          </p:nvGrpSpPr>
          <p:grpSpPr>
            <a:xfrm>
              <a:off x="566073" y="3398276"/>
              <a:ext cx="6215365" cy="798696"/>
              <a:chOff x="566073" y="3398276"/>
              <a:chExt cx="6215365" cy="79869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EE7A755-2DF5-B219-ECB5-8CB036E88088}"/>
                  </a:ext>
                </a:extLst>
              </p:cNvPr>
              <p:cNvSpPr/>
              <p:nvPr/>
            </p:nvSpPr>
            <p:spPr bwMode="auto">
              <a:xfrm>
                <a:off x="566073" y="3398276"/>
                <a:ext cx="6173326" cy="306804"/>
              </a:xfrm>
              <a:prstGeom prst="rect">
                <a:avLst/>
              </a:prstGeom>
              <a:solidFill>
                <a:srgbClr val="FFFF00">
                  <a:alpha val="49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100B212-E91F-6206-F0C4-88F9444B5D73}"/>
                  </a:ext>
                </a:extLst>
              </p:cNvPr>
              <p:cNvSpPr/>
              <p:nvPr/>
            </p:nvSpPr>
            <p:spPr bwMode="auto">
              <a:xfrm>
                <a:off x="566073" y="3892172"/>
                <a:ext cx="1382307" cy="304800"/>
              </a:xfrm>
              <a:prstGeom prst="rect">
                <a:avLst/>
              </a:prstGeom>
              <a:solidFill>
                <a:srgbClr val="FFFF00">
                  <a:alpha val="49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17A67D8-6429-98CB-D3FF-7B2A2F633B18}"/>
                  </a:ext>
                </a:extLst>
              </p:cNvPr>
              <p:cNvSpPr/>
              <p:nvPr/>
            </p:nvSpPr>
            <p:spPr bwMode="auto">
              <a:xfrm>
                <a:off x="566073" y="3674281"/>
                <a:ext cx="6215365" cy="304800"/>
              </a:xfrm>
              <a:prstGeom prst="rect">
                <a:avLst/>
              </a:prstGeom>
              <a:solidFill>
                <a:srgbClr val="FFFF00">
                  <a:alpha val="49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54B2AC9-A5DE-B198-D051-99CB57E90B26}"/>
                </a:ext>
              </a:extLst>
            </p:cNvPr>
            <p:cNvSpPr/>
            <p:nvPr/>
          </p:nvSpPr>
          <p:spPr bwMode="auto">
            <a:xfrm>
              <a:off x="1096848" y="3172308"/>
              <a:ext cx="5676865" cy="306804"/>
            </a:xfrm>
            <a:prstGeom prst="rect">
              <a:avLst/>
            </a:prstGeom>
            <a:solidFill>
              <a:srgbClr val="FFFF00">
                <a:alpha val="4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7925DE8-2A6A-DB95-B448-AA049D37F05F}"/>
              </a:ext>
            </a:extLst>
          </p:cNvPr>
          <p:cNvSpPr txBox="1"/>
          <p:nvPr/>
        </p:nvSpPr>
        <p:spPr>
          <a:xfrm>
            <a:off x="1534888" y="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Ideas for gravitational particle production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F23C27-5389-3CA0-17BA-E0EA346CCD75}"/>
              </a:ext>
            </a:extLst>
          </p:cNvPr>
          <p:cNvSpPr txBox="1"/>
          <p:nvPr/>
        </p:nvSpPr>
        <p:spPr>
          <a:xfrm>
            <a:off x="2337696" y="6310184"/>
            <a:ext cx="7516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600FF"/>
                </a:solidFill>
              </a:rPr>
              <a:t>Physics of “Schrödinger Effect” in the spirit of the “Schwinger Effect” </a:t>
            </a:r>
            <a:endParaRPr lang="en-US" sz="2000" dirty="0">
              <a:solidFill>
                <a:srgbClr val="0600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31FE61-B366-51EA-B600-1C0161CB3D5B}"/>
              </a:ext>
            </a:extLst>
          </p:cNvPr>
          <p:cNvSpPr/>
          <p:nvPr/>
        </p:nvSpPr>
        <p:spPr>
          <a:xfrm>
            <a:off x="4953000" y="1630680"/>
            <a:ext cx="21336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0FC11-23D5-C5AE-F999-0924E65EB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010" name="Rectangle 2">
            <a:extLst>
              <a:ext uri="{FF2B5EF4-FFF2-40B4-BE49-F238E27FC236}">
                <a16:creationId xmlns:a16="http://schemas.microsoft.com/office/drawing/2014/main" id="{BCE9D9AD-3B4C-F097-5179-38446B150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64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8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The Schwinger Effect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156F81-46DD-138D-FF63-4EB787DBA0DB}"/>
              </a:ext>
            </a:extLst>
          </p:cNvPr>
          <p:cNvSpPr txBox="1"/>
          <p:nvPr/>
        </p:nvSpPr>
        <p:spPr>
          <a:xfrm>
            <a:off x="4452939" y="510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1067028" name="Text Box 20">
            <a:extLst>
              <a:ext uri="{FF2B5EF4-FFF2-40B4-BE49-F238E27FC236}">
                <a16:creationId xmlns:a16="http://schemas.microsoft.com/office/drawing/2014/main" id="{902AD5C2-BFA1-67C8-4175-BB24015CE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261" y="762000"/>
            <a:ext cx="25609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Particle creation</a:t>
            </a:r>
          </a:p>
        </p:txBody>
      </p:sp>
      <p:sp>
        <p:nvSpPr>
          <p:cNvPr id="33" name="Text Box 20">
            <a:extLst>
              <a:ext uri="{FF2B5EF4-FFF2-40B4-BE49-F238E27FC236}">
                <a16:creationId xmlns:a16="http://schemas.microsoft.com/office/drawing/2014/main" id="{5BBD6276-326A-A6D5-9577-F7E3449EE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0446" y="762000"/>
            <a:ext cx="20839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Electric field</a:t>
            </a:r>
          </a:p>
        </p:txBody>
      </p:sp>
      <p:sp>
        <p:nvSpPr>
          <p:cNvPr id="29" name="Line 5">
            <a:extLst>
              <a:ext uri="{FF2B5EF4-FFF2-40B4-BE49-F238E27FC236}">
                <a16:creationId xmlns:a16="http://schemas.microsoft.com/office/drawing/2014/main" id="{08694D15-C60F-42A3-9413-DE0C37ED4F2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1032588"/>
            <a:ext cx="7620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101882" tIns="50941" rIns="101882" bIns="5094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F91980-8DF4-19AB-D9A2-2249BEBEFD3F}"/>
              </a:ext>
            </a:extLst>
          </p:cNvPr>
          <p:cNvSpPr txBox="1"/>
          <p:nvPr/>
        </p:nvSpPr>
        <p:spPr>
          <a:xfrm>
            <a:off x="589137" y="6396335"/>
            <a:ext cx="11013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Sauter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(1931); Heisenberg &amp; Euler (1935); Weisskopf (1936); Schwinger (1951) </a:t>
            </a:r>
          </a:p>
        </p:txBody>
      </p:sp>
      <p:sp>
        <p:nvSpPr>
          <p:cNvPr id="34" name="Text Box 21">
            <a:extLst>
              <a:ext uri="{FF2B5EF4-FFF2-40B4-BE49-F238E27FC236}">
                <a16:creationId xmlns:a16="http://schemas.microsoft.com/office/drawing/2014/main" id="{DADCE4BE-E3F7-2ECE-74BC-F80820A02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185" y="4091211"/>
            <a:ext cx="1061763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8788" marR="0" lvl="0" indent="-393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Particle creation from the vacuum if energy gained in acceleration from  field over a Compton wavelength exceeds the particle’s rest mass.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96608C-D18C-0CC3-A9B0-22F83BFC7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92" y="4488995"/>
            <a:ext cx="433830" cy="46181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3BDB60A-515A-8646-369F-48F56C54E66A}"/>
              </a:ext>
            </a:extLst>
          </p:cNvPr>
          <p:cNvGrpSpPr/>
          <p:nvPr/>
        </p:nvGrpSpPr>
        <p:grpSpPr>
          <a:xfrm>
            <a:off x="4833991" y="3046384"/>
            <a:ext cx="2524018" cy="531351"/>
            <a:chOff x="3287812" y="3344425"/>
            <a:chExt cx="2524018" cy="53135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09A15EE-61E9-BC2D-D449-6D14BFF011DF}"/>
                </a:ext>
              </a:extLst>
            </p:cNvPr>
            <p:cNvSpPr txBox="1"/>
            <p:nvPr/>
          </p:nvSpPr>
          <p:spPr>
            <a:xfrm>
              <a:off x="3287812" y="3352556"/>
              <a:ext cx="25240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Turn on    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field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DE5544-0451-EB69-619B-2E2645299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3978" y="3344425"/>
              <a:ext cx="392859" cy="46218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F16401-C32C-C21B-D13F-6EF3A910DCC8}"/>
              </a:ext>
            </a:extLst>
          </p:cNvPr>
          <p:cNvGrpSpPr/>
          <p:nvPr/>
        </p:nvGrpSpPr>
        <p:grpSpPr>
          <a:xfrm>
            <a:off x="4541117" y="3536382"/>
            <a:ext cx="3109766" cy="508000"/>
            <a:chOff x="5595187" y="3223340"/>
            <a:chExt cx="3109766" cy="508000"/>
          </a:xfrm>
        </p:grpSpPr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B65FACBF-5695-DB2A-8182-333AD50B0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3328" y="3362840"/>
              <a:ext cx="301625" cy="298450"/>
            </a:xfrm>
            <a:prstGeom prst="ellipse">
              <a:avLst/>
            </a:prstGeom>
            <a:solidFill>
              <a:srgbClr val="4E8CF3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67021" name="Oval 13">
              <a:extLst>
                <a:ext uri="{FF2B5EF4-FFF2-40B4-BE49-F238E27FC236}">
                  <a16:creationId xmlns:a16="http://schemas.microsoft.com/office/drawing/2014/main" id="{650166B0-FD05-8372-3711-010CE648D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5187" y="3362840"/>
              <a:ext cx="301625" cy="298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67025" name="Line 17">
              <a:extLst>
                <a:ext uri="{FF2B5EF4-FFF2-40B4-BE49-F238E27FC236}">
                  <a16:creationId xmlns:a16="http://schemas.microsoft.com/office/drawing/2014/main" id="{C2B266A0-3341-AA63-3539-211684AB1A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1749" y="3512065"/>
              <a:ext cx="68580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203B95-16D1-2681-9A88-38F45398C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4170" y="3223340"/>
              <a:ext cx="431800" cy="508000"/>
            </a:xfrm>
            <a:prstGeom prst="rect">
              <a:avLst/>
            </a:prstGeom>
          </p:spPr>
        </p:pic>
        <p:sp>
          <p:nvSpPr>
            <p:cNvPr id="24" name="Line 17">
              <a:extLst>
                <a:ext uri="{FF2B5EF4-FFF2-40B4-BE49-F238E27FC236}">
                  <a16:creationId xmlns:a16="http://schemas.microsoft.com/office/drawing/2014/main" id="{8D9322F0-947D-D090-E8F1-E9D02F2E69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72591" y="3512065"/>
              <a:ext cx="68580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11559D5-2C80-244D-F38F-84A9DDE5393D}"/>
              </a:ext>
            </a:extLst>
          </p:cNvPr>
          <p:cNvGrpSpPr/>
          <p:nvPr/>
        </p:nvGrpSpPr>
        <p:grpSpPr>
          <a:xfrm>
            <a:off x="1575353" y="5213185"/>
            <a:ext cx="9041295" cy="1054100"/>
            <a:chOff x="1693682" y="5213185"/>
            <a:chExt cx="9041295" cy="10541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6ACD79B-5E9F-5FD5-91E9-EF0F7593D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93682" y="5213185"/>
              <a:ext cx="5422900" cy="10541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5C15AC0-CAB1-4E31-31EA-844103F90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39377" y="5425220"/>
              <a:ext cx="2895600" cy="6223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C0FFB6D-60EF-A8C3-153B-5106B563E36A}"/>
              </a:ext>
            </a:extLst>
          </p:cNvPr>
          <p:cNvSpPr txBox="1"/>
          <p:nvPr/>
        </p:nvSpPr>
        <p:spPr>
          <a:xfrm>
            <a:off x="4951007" y="2687372"/>
            <a:ext cx="2289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Malate 2017 (AIP)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41041-711B-83B0-DE79-214106F8F4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4617" y="5667361"/>
            <a:ext cx="774700" cy="393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2745CB-982D-80C6-59EE-505FCD03FFAE}"/>
              </a:ext>
            </a:extLst>
          </p:cNvPr>
          <p:cNvSpPr txBox="1"/>
          <p:nvPr/>
        </p:nvSpPr>
        <p:spPr>
          <a:xfrm>
            <a:off x="3331312" y="1597221"/>
            <a:ext cx="16129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Quantum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Vacuum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8" name="Picture 17" descr="A group of red and blue circles&#10;&#10;Description automatically generated">
            <a:extLst>
              <a:ext uri="{FF2B5EF4-FFF2-40B4-BE49-F238E27FC236}">
                <a16:creationId xmlns:a16="http://schemas.microsoft.com/office/drawing/2014/main" id="{872A0174-6E8F-2D7E-9A31-EAD7B02A68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109" t="2" r="-523" b="784"/>
          <a:stretch/>
        </p:blipFill>
        <p:spPr>
          <a:xfrm>
            <a:off x="4997824" y="1396822"/>
            <a:ext cx="2196352" cy="126268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C7CB8F-D3F1-9CDD-4901-54CB3827D25B}"/>
              </a:ext>
            </a:extLst>
          </p:cNvPr>
          <p:cNvSpPr txBox="1"/>
          <p:nvPr/>
        </p:nvSpPr>
        <p:spPr>
          <a:xfrm>
            <a:off x="7263743" y="1594861"/>
            <a:ext cx="23086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Seething Sea of Uncertainty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15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FD92F-6856-A51A-421C-A82CE2F5A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46E2F27C-49B0-2882-D64E-FB86E157EDF0}"/>
              </a:ext>
            </a:extLst>
          </p:cNvPr>
          <p:cNvGrpSpPr/>
          <p:nvPr/>
        </p:nvGrpSpPr>
        <p:grpSpPr>
          <a:xfrm>
            <a:off x="4541117" y="3537837"/>
            <a:ext cx="3109766" cy="450764"/>
            <a:chOff x="5595187" y="3224796"/>
            <a:chExt cx="3109766" cy="450764"/>
          </a:xfrm>
        </p:grpSpPr>
        <p:sp>
          <p:nvSpPr>
            <p:cNvPr id="36" name="Oval 13">
              <a:extLst>
                <a:ext uri="{FF2B5EF4-FFF2-40B4-BE49-F238E27FC236}">
                  <a16:creationId xmlns:a16="http://schemas.microsoft.com/office/drawing/2014/main" id="{A0F6E0E2-9BC8-CC67-9E77-542777DA9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3328" y="3362840"/>
              <a:ext cx="301625" cy="298450"/>
            </a:xfrm>
            <a:prstGeom prst="ellipse">
              <a:avLst/>
            </a:prstGeom>
            <a:solidFill>
              <a:srgbClr val="4E8CF3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" name="Oval 13">
              <a:extLst>
                <a:ext uri="{FF2B5EF4-FFF2-40B4-BE49-F238E27FC236}">
                  <a16:creationId xmlns:a16="http://schemas.microsoft.com/office/drawing/2014/main" id="{FD8DEB73-95FD-EF61-7002-7E0576A1F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5187" y="3362840"/>
              <a:ext cx="301625" cy="2984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8" name="Line 17">
              <a:extLst>
                <a:ext uri="{FF2B5EF4-FFF2-40B4-BE49-F238E27FC236}">
                  <a16:creationId xmlns:a16="http://schemas.microsoft.com/office/drawing/2014/main" id="{5063BCFE-4F60-B375-B115-C3F4F406E7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1749" y="3512065"/>
              <a:ext cx="68580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0" name="Line 17">
              <a:extLst>
                <a:ext uri="{FF2B5EF4-FFF2-40B4-BE49-F238E27FC236}">
                  <a16:creationId xmlns:a16="http://schemas.microsoft.com/office/drawing/2014/main" id="{0F4665F4-9555-9A53-A093-E234648D9E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72591" y="3512065"/>
              <a:ext cx="68580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0" name="Text Box 19">
              <a:extLst>
                <a:ext uri="{FF2B5EF4-FFF2-40B4-BE49-F238E27FC236}">
                  <a16:creationId xmlns:a16="http://schemas.microsoft.com/office/drawing/2014/main" id="{74422396-96F8-15FD-03AB-E617A0ABE7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3579" y="3224796"/>
              <a:ext cx="1354858" cy="450764"/>
            </a:xfrm>
            <a:prstGeom prst="rect">
              <a:avLst/>
            </a:prstGeom>
            <a:solidFill>
              <a:srgbClr val="17164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expansion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C610955-AB2E-6078-E8B0-03FF71248C15}"/>
              </a:ext>
            </a:extLst>
          </p:cNvPr>
          <p:cNvSpPr txBox="1"/>
          <p:nvPr/>
        </p:nvSpPr>
        <p:spPr>
          <a:xfrm>
            <a:off x="4123156" y="3051028"/>
            <a:ext cx="3547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Turn on expansion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2" name="Text Box 21">
            <a:extLst>
              <a:ext uri="{FF2B5EF4-FFF2-40B4-BE49-F238E27FC236}">
                <a16:creationId xmlns:a16="http://schemas.microsoft.com/office/drawing/2014/main" id="{035409B8-F213-62C3-AFBE-1C178A051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89" y="4091211"/>
            <a:ext cx="1061763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938" marR="0" lvl="0" indent="-7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Particle creation from the vacuum if energy gained in acceleration from  expansion over a Compton wavelength exceeds the particle’s rest mass.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EBD2D-DD80-6993-90D1-15F403316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64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lvl="0" algn="ctr" defTabSz="820738">
              <a:spcBef>
                <a:spcPct val="20000"/>
              </a:spcBef>
              <a:buClr>
                <a:srgbClr val="FF0000"/>
              </a:buClr>
              <a:buSzPct val="80000"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The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rPr>
              <a:t>Schr</a:t>
            </a:r>
            <a:r>
              <a:rPr lang="en-US" sz="3600" b="1" dirty="0" err="1">
                <a:solidFill>
                  <a:prstClr val="white"/>
                </a:solidFill>
                <a:latin typeface="Calibri" panose="020F0502020204030204"/>
                <a:ea typeface="ＭＳ Ｐゴシック" pitchFamily="34" charset="-128"/>
              </a:rPr>
              <a:t>ödinger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/>
                <a:ea typeface="ＭＳ Ｐゴシック" pitchFamily="34" charset="-128"/>
              </a:rPr>
              <a:t> Effect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 Box 20">
            <a:extLst>
              <a:ext uri="{FF2B5EF4-FFF2-40B4-BE49-F238E27FC236}">
                <a16:creationId xmlns:a16="http://schemas.microsoft.com/office/drawing/2014/main" id="{16524C27-3DE2-D0AA-849C-E234E1BC5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014" y="762000"/>
            <a:ext cx="26473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Expanding 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9676C6-5B3A-933E-5C87-51361EF836F2}"/>
              </a:ext>
            </a:extLst>
          </p:cNvPr>
          <p:cNvSpPr txBox="1"/>
          <p:nvPr/>
        </p:nvSpPr>
        <p:spPr>
          <a:xfrm>
            <a:off x="3972445" y="6396335"/>
            <a:ext cx="4247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Schrödinger (1939)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5AB1BC-5A97-D363-A8B0-26AB6A226BDA}"/>
              </a:ext>
            </a:extLst>
          </p:cNvPr>
          <p:cNvGrpSpPr/>
          <p:nvPr/>
        </p:nvGrpSpPr>
        <p:grpSpPr>
          <a:xfrm>
            <a:off x="5978058" y="5593343"/>
            <a:ext cx="5126724" cy="546100"/>
            <a:chOff x="4402262" y="4267045"/>
            <a:chExt cx="5126724" cy="5461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D94A50-ED84-2676-2D69-6C476DEAD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0786" y="4267045"/>
              <a:ext cx="2108200" cy="54610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3BE1A6C-3E31-3A1D-3916-EAD0C9EC1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2262" y="4292445"/>
              <a:ext cx="1866900" cy="49530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E3E2CF4-824B-7479-0F28-5311EBA9E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315" y="5301539"/>
            <a:ext cx="1485900" cy="457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A00C3A-EEB8-012C-37C3-32813E62EB99}"/>
              </a:ext>
            </a:extLst>
          </p:cNvPr>
          <p:cNvSpPr txBox="1"/>
          <p:nvPr/>
        </p:nvSpPr>
        <p:spPr>
          <a:xfrm>
            <a:off x="1087218" y="5336460"/>
            <a:ext cx="1927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Hubble’s law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A3AEF1-1FE3-79DA-1264-07F4361C0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079" y="5664533"/>
            <a:ext cx="774700" cy="393700"/>
          </a:xfrm>
          <a:prstGeom prst="rect">
            <a:avLst/>
          </a:prstGeom>
        </p:spPr>
      </p:pic>
      <p:sp>
        <p:nvSpPr>
          <p:cNvPr id="23" name="Right Brace 22">
            <a:extLst>
              <a:ext uri="{FF2B5EF4-FFF2-40B4-BE49-F238E27FC236}">
                <a16:creationId xmlns:a16="http://schemas.microsoft.com/office/drawing/2014/main" id="{6B316358-EF40-26BD-FF18-6F68DD8C1427}"/>
              </a:ext>
            </a:extLst>
          </p:cNvPr>
          <p:cNvSpPr/>
          <p:nvPr/>
        </p:nvSpPr>
        <p:spPr bwMode="auto">
          <a:xfrm>
            <a:off x="4557636" y="5443611"/>
            <a:ext cx="478172" cy="872047"/>
          </a:xfrm>
          <a:prstGeom prst="rightBrace">
            <a:avLst>
              <a:gd name="adj1" fmla="val 24122"/>
              <a:gd name="adj2" fmla="val 51924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86D6293-3799-5ED9-EF17-D91EEEB7E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6929" y="5714482"/>
            <a:ext cx="774700" cy="393700"/>
          </a:xfrm>
          <a:prstGeom prst="rect">
            <a:avLst/>
          </a:prstGeom>
        </p:spPr>
      </p:pic>
      <p:sp>
        <p:nvSpPr>
          <p:cNvPr id="33" name="Text Box 20">
            <a:extLst>
              <a:ext uri="{FF2B5EF4-FFF2-40B4-BE49-F238E27FC236}">
                <a16:creationId xmlns:a16="http://schemas.microsoft.com/office/drawing/2014/main" id="{47284F82-7095-532E-5ABA-4A2657598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261" y="762000"/>
            <a:ext cx="25609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Particle creation</a:t>
            </a:r>
          </a:p>
        </p:txBody>
      </p:sp>
      <p:sp>
        <p:nvSpPr>
          <p:cNvPr id="34" name="Line 5">
            <a:extLst>
              <a:ext uri="{FF2B5EF4-FFF2-40B4-BE49-F238E27FC236}">
                <a16:creationId xmlns:a16="http://schemas.microsoft.com/office/drawing/2014/main" id="{0A089F12-E5A6-B1F2-D764-6141E7FCD6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1032588"/>
            <a:ext cx="7620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101882" tIns="50941" rIns="101882" bIns="5094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1731A06-11CB-FB29-F62C-CA0AFBB04F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4576" y="5866393"/>
            <a:ext cx="2921000" cy="5969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66C3D56-8C09-5F08-C977-5DA08B69562E}"/>
              </a:ext>
            </a:extLst>
          </p:cNvPr>
          <p:cNvSpPr txBox="1"/>
          <p:nvPr/>
        </p:nvSpPr>
        <p:spPr>
          <a:xfrm>
            <a:off x="4951007" y="2687372"/>
            <a:ext cx="2289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Malate 2017 (AIP)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75E9B36-85BB-C1E9-260B-E42B88269F08}"/>
              </a:ext>
            </a:extLst>
          </p:cNvPr>
          <p:cNvSpPr txBox="1"/>
          <p:nvPr/>
        </p:nvSpPr>
        <p:spPr>
          <a:xfrm>
            <a:off x="3323074" y="1597221"/>
            <a:ext cx="16129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Quantum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Vacuum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52" name="Picture 51" descr="A group of red and blue circles&#10;&#10;Description automatically generated">
            <a:extLst>
              <a:ext uri="{FF2B5EF4-FFF2-40B4-BE49-F238E27FC236}">
                <a16:creationId xmlns:a16="http://schemas.microsoft.com/office/drawing/2014/main" id="{1463281E-FD29-4AFD-0775-E4DDC5A5FD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109" t="2" r="-523" b="784"/>
          <a:stretch/>
        </p:blipFill>
        <p:spPr>
          <a:xfrm>
            <a:off x="4997824" y="1396822"/>
            <a:ext cx="2196352" cy="126268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3D38D64C-7679-BC34-F52D-2988E364C80C}"/>
              </a:ext>
            </a:extLst>
          </p:cNvPr>
          <p:cNvSpPr txBox="1"/>
          <p:nvPr/>
        </p:nvSpPr>
        <p:spPr>
          <a:xfrm>
            <a:off x="7255505" y="1594861"/>
            <a:ext cx="23086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Seething Sea of Uncertainty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197F1D-5017-BBEC-C8D6-465840C91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311150"/>
            <a:ext cx="7772400" cy="608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5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759D3-5522-B6D0-4371-D7E7AD62D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B8C1F48-60C6-0248-B95D-B888DE846B8C}"/>
              </a:ext>
            </a:extLst>
          </p:cNvPr>
          <p:cNvGrpSpPr/>
          <p:nvPr/>
        </p:nvGrpSpPr>
        <p:grpSpPr>
          <a:xfrm>
            <a:off x="2532305" y="1336275"/>
            <a:ext cx="7127391" cy="5262979"/>
            <a:chOff x="380625" y="600323"/>
            <a:chExt cx="7127391" cy="526297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176393-B0DB-E3A4-CA9B-6CD7D99BE9F9}"/>
                </a:ext>
              </a:extLst>
            </p:cNvPr>
            <p:cNvSpPr txBox="1"/>
            <p:nvPr/>
          </p:nvSpPr>
          <p:spPr>
            <a:xfrm>
              <a:off x="380625" y="600323"/>
              <a:ext cx="7041353" cy="526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Chung, EWK,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Riotto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(1998); Kuzmin &amp;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Tkachev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(1999)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My collaborators: 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Ivone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Albuquerque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Edward Basso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Christian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Capanelli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Tammi Chowdhury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Daniel Chung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Patrick Crotty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Michael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Fedderke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 Giudice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Lam Hui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Leah Jenks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Siyang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Ling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CB3162-602B-136E-576E-13F11B6170A7}"/>
                </a:ext>
              </a:extLst>
            </p:cNvPr>
            <p:cNvSpPr txBox="1"/>
            <p:nvPr/>
          </p:nvSpPr>
          <p:spPr>
            <a:xfrm>
              <a:off x="3519024" y="1694822"/>
              <a:ext cx="3988992" cy="4154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6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Andrew Long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6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Evan McDonough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Guillaume Payeur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Toni Riotto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Rachel Rosen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Leo Senatore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Alexei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Starobinski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Keyer Thyme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Igor Tkachev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6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Jingyuan Wang</a:t>
              </a:r>
            </a:p>
            <a:p>
              <a:pPr marL="137160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Mark Wyman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BCD7DA2-B60B-12DC-6D4E-A3B8C0683728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Cosmological Gravitational Particle Production (CGPP)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19F65-3835-80B8-CAB2-CBBE1F093EB7}"/>
              </a:ext>
            </a:extLst>
          </p:cNvPr>
          <p:cNvSpPr txBox="1"/>
          <p:nvPr/>
        </p:nvSpPr>
        <p:spPr>
          <a:xfrm>
            <a:off x="3660719" y="673525"/>
            <a:ext cx="4870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600FF"/>
                </a:solidFill>
                <a:latin typeface="Calibri" panose="020F0502020204030204"/>
              </a:rPr>
              <a:t>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hrough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6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Schrödinger mechanism</a:t>
            </a:r>
          </a:p>
        </p:txBody>
      </p:sp>
    </p:spTree>
    <p:extLst>
      <p:ext uri="{BB962C8B-B14F-4D97-AF65-F5344CB8AC3E}">
        <p14:creationId xmlns:p14="http://schemas.microsoft.com/office/powerpoint/2010/main" val="216726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BAB48-B760-BC77-C658-FC09F46FD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F767F5-96AD-AB42-4B05-F6A85DD306B5}"/>
              </a:ext>
            </a:extLst>
          </p:cNvPr>
          <p:cNvSpPr txBox="1"/>
          <p:nvPr/>
        </p:nvSpPr>
        <p:spPr>
          <a:xfrm>
            <a:off x="3118695" y="0"/>
            <a:ext cx="5954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 are </a:t>
            </a:r>
            <a:r>
              <a:rPr lang="en-US" sz="3200" b="1" i="0" dirty="0" err="1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Rarita</a:t>
            </a:r>
            <a:r>
              <a:rPr lang="en-US" sz="3200" b="1" i="0" dirty="0">
                <a:solidFill>
                  <a:srgbClr val="06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-Schwinger fields?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600FF"/>
              </a:solidFill>
              <a:effectLst/>
              <a:uLnTx/>
              <a:uFillTx/>
              <a:latin typeface="Calibri" panose="020F0502020204030204"/>
              <a:ea typeface="+mn-ea"/>
              <a:cs typeface="Avenir Heavy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BCE66D-4FBC-F37F-A7A2-2790B04E35CE}"/>
              </a:ext>
            </a:extLst>
          </p:cNvPr>
          <p:cNvSpPr txBox="1"/>
          <p:nvPr/>
        </p:nvSpPr>
        <p:spPr>
          <a:xfrm>
            <a:off x="1572661" y="614954"/>
            <a:ext cx="4565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Standard Model of Particle Physics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2236CC-FAAB-2735-0C69-14EE2212B6FE}"/>
              </a:ext>
            </a:extLst>
          </p:cNvPr>
          <p:cNvSpPr txBox="1"/>
          <p:nvPr/>
        </p:nvSpPr>
        <p:spPr>
          <a:xfrm>
            <a:off x="0" y="3682066"/>
            <a:ext cx="1146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R-S fields do not appear in the standard model of particle physics, but are a legitimate subject as a quantum field theory.</a:t>
            </a:r>
          </a:p>
        </p:txBody>
      </p:sp>
      <p:pic>
        <p:nvPicPr>
          <p:cNvPr id="20" name="Picture 2" descr="To the Memories of Peter Higgs. Peter Higgs, physicist who unlocked… | by  'Tosin Adeoti | Medium">
            <a:extLst>
              <a:ext uri="{FF2B5EF4-FFF2-40B4-BE49-F238E27FC236}">
                <a16:creationId xmlns:a16="http://schemas.microsoft.com/office/drawing/2014/main" id="{DE4B5A17-FAA2-D700-E84B-70A5308C0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9" r="33962" b="20754"/>
          <a:stretch>
            <a:fillRect/>
          </a:stretch>
        </p:blipFill>
        <p:spPr bwMode="auto">
          <a:xfrm>
            <a:off x="656540" y="1816660"/>
            <a:ext cx="1313975" cy="136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A62730-A753-A8D7-4228-2270FC0EF50A}"/>
              </a:ext>
            </a:extLst>
          </p:cNvPr>
          <p:cNvSpPr txBox="1"/>
          <p:nvPr/>
        </p:nvSpPr>
        <p:spPr>
          <a:xfrm>
            <a:off x="935058" y="1465322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</a:t>
            </a:r>
            <a:r>
              <a:rPr lang="en-US" dirty="0">
                <a:latin typeface="Symbol" pitchFamily="2" charset="2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D3B9096-3BE8-A315-D491-46BF063B8A4C}"/>
              </a:ext>
            </a:extLst>
          </p:cNvPr>
          <p:cNvSpPr txBox="1"/>
          <p:nvPr/>
        </p:nvSpPr>
        <p:spPr>
          <a:xfrm>
            <a:off x="626544" y="3283198"/>
            <a:ext cx="132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Higgs Boson</a:t>
            </a:r>
            <a:endParaRPr lang="en-US" dirty="0">
              <a:latin typeface="Symbol" pitchFamily="2" charset="2"/>
            </a:endParaRPr>
          </a:p>
        </p:txBody>
      </p:sp>
      <p:pic>
        <p:nvPicPr>
          <p:cNvPr id="47" name="Picture 4">
            <a:extLst>
              <a:ext uri="{FF2B5EF4-FFF2-40B4-BE49-F238E27FC236}">
                <a16:creationId xmlns:a16="http://schemas.microsoft.com/office/drawing/2014/main" id="{7FA477F8-C977-2354-DAE9-9B87D689D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57"/>
          <a:stretch>
            <a:fillRect/>
          </a:stretch>
        </p:blipFill>
        <p:spPr bwMode="auto">
          <a:xfrm>
            <a:off x="2744622" y="1816660"/>
            <a:ext cx="1123589" cy="136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21ABC5B-A506-6E10-529B-41490D9914E3}"/>
              </a:ext>
            </a:extLst>
          </p:cNvPr>
          <p:cNvSpPr txBox="1"/>
          <p:nvPr/>
        </p:nvSpPr>
        <p:spPr>
          <a:xfrm>
            <a:off x="2838981" y="1465322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</a:t>
            </a:r>
            <a:r>
              <a:rPr lang="en-US" dirty="0">
                <a:latin typeface="Symbol" pitchFamily="2" charset="2"/>
              </a:rPr>
              <a:t>1/2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244E0A-4BC9-63B1-A0B9-129B3AE903CE}"/>
              </a:ext>
            </a:extLst>
          </p:cNvPr>
          <p:cNvSpPr txBox="1"/>
          <p:nvPr/>
        </p:nvSpPr>
        <p:spPr>
          <a:xfrm>
            <a:off x="2381612" y="3283198"/>
            <a:ext cx="1849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Leptons &amp; Quarks</a:t>
            </a:r>
            <a:endParaRPr lang="en-US" dirty="0">
              <a:latin typeface="Symbol" pitchFamily="2" charset="2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A9EB0AE-5914-37E0-161A-09B3A476D29F}"/>
              </a:ext>
            </a:extLst>
          </p:cNvPr>
          <p:cNvGrpSpPr/>
          <p:nvPr/>
        </p:nvGrpSpPr>
        <p:grpSpPr>
          <a:xfrm>
            <a:off x="4642318" y="1852360"/>
            <a:ext cx="2258653" cy="1367245"/>
            <a:chOff x="3092353" y="2412417"/>
            <a:chExt cx="2258653" cy="136724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09864CC-2AA6-D372-9292-E06B75652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254" r="36133" b="48489"/>
            <a:stretch>
              <a:fillRect/>
            </a:stretch>
          </p:blipFill>
          <p:spPr>
            <a:xfrm>
              <a:off x="3092353" y="2412417"/>
              <a:ext cx="1123588" cy="136724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1C77528-8161-FD49-1B82-A5C2AB651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11584"/>
            <a:stretch>
              <a:fillRect/>
            </a:stretch>
          </p:blipFill>
          <p:spPr>
            <a:xfrm>
              <a:off x="4160697" y="2412417"/>
              <a:ext cx="1190309" cy="1367245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2EC50AA2-D0EB-52BC-C57E-422ABD2691FB}"/>
              </a:ext>
            </a:extLst>
          </p:cNvPr>
          <p:cNvSpPr txBox="1"/>
          <p:nvPr/>
        </p:nvSpPr>
        <p:spPr>
          <a:xfrm>
            <a:off x="5393977" y="1441609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</a:t>
            </a:r>
            <a:r>
              <a:rPr lang="en-US" dirty="0">
                <a:latin typeface="Symbol" pitchFamily="2" charset="2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E6FF2B0-FAF7-E993-7286-F5003DACDB8F}"/>
              </a:ext>
            </a:extLst>
          </p:cNvPr>
          <p:cNvSpPr txBox="1"/>
          <p:nvPr/>
        </p:nvSpPr>
        <p:spPr>
          <a:xfrm>
            <a:off x="5017431" y="3283198"/>
            <a:ext cx="150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Gauge Bosons</a:t>
            </a:r>
            <a:endParaRPr lang="en-US" dirty="0">
              <a:latin typeface="Symbol" pitchFamily="2" charset="2"/>
            </a:endParaRPr>
          </a:p>
        </p:txBody>
      </p:sp>
      <p:sp>
        <p:nvSpPr>
          <p:cNvPr id="63" name="Right Brace 62">
            <a:extLst>
              <a:ext uri="{FF2B5EF4-FFF2-40B4-BE49-F238E27FC236}">
                <a16:creationId xmlns:a16="http://schemas.microsoft.com/office/drawing/2014/main" id="{522BC239-73D8-3692-86EB-4BFB08101783}"/>
              </a:ext>
            </a:extLst>
          </p:cNvPr>
          <p:cNvSpPr/>
          <p:nvPr/>
        </p:nvSpPr>
        <p:spPr>
          <a:xfrm rot="16200000">
            <a:off x="3522556" y="-1769525"/>
            <a:ext cx="579864" cy="6176965"/>
          </a:xfrm>
          <a:prstGeom prst="rightBrace">
            <a:avLst>
              <a:gd name="adj1" fmla="val 23717"/>
              <a:gd name="adj2" fmla="val 5065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A781E3-4EB8-A2C2-A442-EEE99156037B}"/>
              </a:ext>
            </a:extLst>
          </p:cNvPr>
          <p:cNvGrpSpPr/>
          <p:nvPr/>
        </p:nvGrpSpPr>
        <p:grpSpPr>
          <a:xfrm>
            <a:off x="7237801" y="676073"/>
            <a:ext cx="2270237" cy="2964040"/>
            <a:chOff x="7237801" y="676073"/>
            <a:chExt cx="2270237" cy="296404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27CD3BA-61F9-9440-41A5-AF879880DFF8}"/>
                </a:ext>
              </a:extLst>
            </p:cNvPr>
            <p:cNvSpPr txBox="1"/>
            <p:nvPr/>
          </p:nvSpPr>
          <p:spPr>
            <a:xfrm>
              <a:off x="8198147" y="676073"/>
              <a:ext cx="327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?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C6F3389-EA4A-12AA-4B17-4B46CBDC79BD}"/>
                </a:ext>
              </a:extLst>
            </p:cNvPr>
            <p:cNvGrpSpPr/>
            <p:nvPr/>
          </p:nvGrpSpPr>
          <p:grpSpPr>
            <a:xfrm>
              <a:off x="7312068" y="1843510"/>
              <a:ext cx="2117944" cy="1394095"/>
              <a:chOff x="6691379" y="2430417"/>
              <a:chExt cx="2117944" cy="1394095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8D66715F-EFC2-A672-4392-8149CE208A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b="9435"/>
              <a:stretch>
                <a:fillRect/>
              </a:stretch>
            </p:blipFill>
            <p:spPr>
              <a:xfrm>
                <a:off x="6691379" y="2430417"/>
                <a:ext cx="1097383" cy="1394095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8E6630C5-9AF3-C997-7C22-2F063D7B0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b="10175"/>
              <a:stretch>
                <a:fillRect/>
              </a:stretch>
            </p:blipFill>
            <p:spPr>
              <a:xfrm>
                <a:off x="7711940" y="2430417"/>
                <a:ext cx="1097383" cy="1394095"/>
              </a:xfrm>
              <a:prstGeom prst="rect">
                <a:avLst/>
              </a:prstGeom>
            </p:spPr>
          </p:pic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EE61AD9-4081-97EC-27CC-929EF909E5E0}"/>
                </a:ext>
              </a:extLst>
            </p:cNvPr>
            <p:cNvSpPr txBox="1"/>
            <p:nvPr/>
          </p:nvSpPr>
          <p:spPr>
            <a:xfrm>
              <a:off x="7903605" y="1432764"/>
              <a:ext cx="934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Spin </a:t>
              </a:r>
              <a:r>
                <a:rPr lang="en-US" dirty="0">
                  <a:latin typeface="Symbol" pitchFamily="2" charset="2"/>
                </a:rPr>
                <a:t>3/2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744981E-5610-40B1-C472-7C1D7383BABB}"/>
                </a:ext>
              </a:extLst>
            </p:cNvPr>
            <p:cNvSpPr txBox="1"/>
            <p:nvPr/>
          </p:nvSpPr>
          <p:spPr>
            <a:xfrm>
              <a:off x="7237801" y="3270781"/>
              <a:ext cx="22702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Rarita</a:t>
              </a:r>
              <a:r>
                <a:rPr lang="en-US" dirty="0"/>
                <a:t>-Schwinger (R-S)</a:t>
              </a:r>
              <a:endParaRPr lang="en-US" dirty="0">
                <a:latin typeface="Symbol" pitchFamily="2" charset="2"/>
              </a:endParaRPr>
            </a:p>
          </p:txBody>
        </p:sp>
        <p:sp>
          <p:nvSpPr>
            <p:cNvPr id="5120" name="Right Brace 5119">
              <a:extLst>
                <a:ext uri="{FF2B5EF4-FFF2-40B4-BE49-F238E27FC236}">
                  <a16:creationId xmlns:a16="http://schemas.microsoft.com/office/drawing/2014/main" id="{769165A1-BE9E-FC83-91F6-D37761555757}"/>
                </a:ext>
              </a:extLst>
            </p:cNvPr>
            <p:cNvSpPr/>
            <p:nvPr/>
          </p:nvSpPr>
          <p:spPr>
            <a:xfrm rot="16200000">
              <a:off x="8042611" y="306720"/>
              <a:ext cx="579864" cy="2040951"/>
            </a:xfrm>
            <a:prstGeom prst="rightBrace">
              <a:avLst>
                <a:gd name="adj1" fmla="val 23717"/>
                <a:gd name="adj2" fmla="val 50658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91F587-4308-7271-4529-C99ABE787B9A}"/>
              </a:ext>
            </a:extLst>
          </p:cNvPr>
          <p:cNvGrpSpPr/>
          <p:nvPr/>
        </p:nvGrpSpPr>
        <p:grpSpPr>
          <a:xfrm>
            <a:off x="9841110" y="614954"/>
            <a:ext cx="1334631" cy="3037576"/>
            <a:chOff x="9841110" y="614954"/>
            <a:chExt cx="1334631" cy="303757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B65DF71-B486-28C9-8775-E1CC2BD35B44}"/>
                </a:ext>
              </a:extLst>
            </p:cNvPr>
            <p:cNvSpPr txBox="1"/>
            <p:nvPr/>
          </p:nvSpPr>
          <p:spPr>
            <a:xfrm>
              <a:off x="9971355" y="614954"/>
              <a:ext cx="1074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Gravity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BC35FE7-E15F-91BF-7985-BE5DB4B3C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b="10266"/>
            <a:stretch>
              <a:fillRect/>
            </a:stretch>
          </p:blipFill>
          <p:spPr>
            <a:xfrm>
              <a:off x="9841110" y="1843510"/>
              <a:ext cx="1334631" cy="139409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BF2789E-7455-D737-EB56-A049AEF1C040}"/>
                </a:ext>
              </a:extLst>
            </p:cNvPr>
            <p:cNvSpPr txBox="1"/>
            <p:nvPr/>
          </p:nvSpPr>
          <p:spPr>
            <a:xfrm>
              <a:off x="10130758" y="1428152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Spin </a:t>
              </a:r>
              <a:r>
                <a:rPr lang="en-US" dirty="0">
                  <a:latin typeface="Symbol" pitchFamily="2" charset="2"/>
                </a:rPr>
                <a:t>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5D56159-3C50-4907-398A-D7521BBC250A}"/>
                </a:ext>
              </a:extLst>
            </p:cNvPr>
            <p:cNvSpPr txBox="1"/>
            <p:nvPr/>
          </p:nvSpPr>
          <p:spPr>
            <a:xfrm>
              <a:off x="10014347" y="3283198"/>
              <a:ext cx="988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Graviton</a:t>
              </a:r>
              <a:endParaRPr lang="en-US" dirty="0">
                <a:latin typeface="Symbol" pitchFamily="2" charset="2"/>
              </a:endParaRPr>
            </a:p>
          </p:txBody>
        </p:sp>
        <p:sp>
          <p:nvSpPr>
            <p:cNvPr id="5121" name="Right Brace 5120">
              <a:extLst>
                <a:ext uri="{FF2B5EF4-FFF2-40B4-BE49-F238E27FC236}">
                  <a16:creationId xmlns:a16="http://schemas.microsoft.com/office/drawing/2014/main" id="{78EFFF9A-1B02-D692-8C4E-39BB1FBD2067}"/>
                </a:ext>
              </a:extLst>
            </p:cNvPr>
            <p:cNvSpPr/>
            <p:nvPr/>
          </p:nvSpPr>
          <p:spPr>
            <a:xfrm rot="16200000">
              <a:off x="10196187" y="646295"/>
              <a:ext cx="579864" cy="1241000"/>
            </a:xfrm>
            <a:prstGeom prst="rightBrace">
              <a:avLst>
                <a:gd name="adj1" fmla="val 23717"/>
                <a:gd name="adj2" fmla="val 50658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970DBFE-7104-88D5-8120-5D81ED027B71}"/>
              </a:ext>
            </a:extLst>
          </p:cNvPr>
          <p:cNvSpPr txBox="1"/>
          <p:nvPr/>
        </p:nvSpPr>
        <p:spPr>
          <a:xfrm>
            <a:off x="14976" y="4075087"/>
            <a:ext cx="1213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Massless</a:t>
            </a:r>
            <a:r>
              <a:rPr lang="en-US" dirty="0"/>
              <a:t> R-S fields consistent only if coupled to a conserved current as in supersymmetry (Haag–Lopuszanski–Sohnius theorem).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D1D98F-15EA-E313-CF50-7D6D3DECB766}"/>
              </a:ext>
            </a:extLst>
          </p:cNvPr>
          <p:cNvSpPr txBox="1"/>
          <p:nvPr/>
        </p:nvSpPr>
        <p:spPr>
          <a:xfrm>
            <a:off x="-1" y="4488487"/>
            <a:ext cx="12150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R-S field </a:t>
            </a:r>
            <a:r>
              <a:rPr lang="en-US" dirty="0" err="1">
                <a:latin typeface="Symbol" pitchFamily="2" charset="2"/>
              </a:rPr>
              <a:t>Y</a:t>
            </a:r>
            <a:r>
              <a:rPr lang="en-US" i="1" baseline="-25000" dirty="0" err="1">
                <a:latin typeface="Symbol" pitchFamily="2" charset="2"/>
              </a:rPr>
              <a:t>m</a:t>
            </a:r>
            <a:r>
              <a:rPr lang="en-US" dirty="0"/>
              <a:t> is a “vector-spinor” arising from the direct product of vector and Dirac spinor reps. of  the Lorentz group.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29CA00B-8519-8A36-AC01-1CB7F7FDB550}"/>
              </a:ext>
            </a:extLst>
          </p:cNvPr>
          <p:cNvGrpSpPr/>
          <p:nvPr/>
        </p:nvGrpSpPr>
        <p:grpSpPr>
          <a:xfrm>
            <a:off x="0" y="6205320"/>
            <a:ext cx="12019005" cy="660400"/>
            <a:chOff x="0" y="6205320"/>
            <a:chExt cx="12019005" cy="66040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46DB60D-EB37-2D10-86D3-5B68D72EE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37138" y="6276961"/>
              <a:ext cx="1244600" cy="5842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9205F8D-00DD-16C3-3733-03B75C719B74}"/>
                </a:ext>
              </a:extLst>
            </p:cNvPr>
            <p:cNvSpPr txBox="1"/>
            <p:nvPr/>
          </p:nvSpPr>
          <p:spPr>
            <a:xfrm>
              <a:off x="0" y="6384395"/>
              <a:ext cx="1201900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                              can be decomposed into irreps. corresponding to        and         helicity states.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0218C3A-5516-EA60-5D29-210717A9E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32" y="6205320"/>
              <a:ext cx="1612900" cy="66040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FEA5B3-E2CB-0602-E276-36BBDB653C89}"/>
              </a:ext>
            </a:extLst>
          </p:cNvPr>
          <p:cNvGrpSpPr/>
          <p:nvPr/>
        </p:nvGrpSpPr>
        <p:grpSpPr>
          <a:xfrm>
            <a:off x="-13924" y="4968873"/>
            <a:ext cx="12164146" cy="1203880"/>
            <a:chOff x="-13924" y="4968873"/>
            <a:chExt cx="12164146" cy="120388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6152BE5-7C41-E51B-FFFE-6873526EDB63}"/>
                </a:ext>
              </a:extLst>
            </p:cNvPr>
            <p:cNvCxnSpPr>
              <a:cxnSpLocks/>
            </p:cNvCxnSpPr>
            <p:nvPr/>
          </p:nvCxnSpPr>
          <p:spPr>
            <a:xfrm>
              <a:off x="3318997" y="6161736"/>
              <a:ext cx="644652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5E7F453-9386-3700-C6B8-4E1ACE5BA12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560691" y="5989873"/>
              <a:ext cx="365760" cy="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ADEAF18-3975-C2F4-F38D-E7A863C82F8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719425" y="5824109"/>
              <a:ext cx="640080" cy="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2AEB188-74C7-B243-DD0E-D2E71D1D331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020992" y="5824109"/>
              <a:ext cx="640080" cy="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7456FF5-E5CD-45D5-C156-C22368357CD5}"/>
                </a:ext>
              </a:extLst>
            </p:cNvPr>
            <p:cNvGrpSpPr/>
            <p:nvPr/>
          </p:nvGrpSpPr>
          <p:grpSpPr>
            <a:xfrm>
              <a:off x="-13924" y="4968873"/>
              <a:ext cx="12164146" cy="869611"/>
              <a:chOff x="-13924" y="4968873"/>
              <a:chExt cx="12164146" cy="869611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8812B54-AB3E-E445-51A3-0AEB89459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13924" y="4968873"/>
                <a:ext cx="6438900" cy="660400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22469E31-445E-3CD3-E780-01DC95ED8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926199" y="4968873"/>
                <a:ext cx="1841500" cy="66040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DF1156-851F-4AC4-E90C-D84E068A7C73}"/>
                  </a:ext>
                </a:extLst>
              </p:cNvPr>
              <p:cNvSpPr txBox="1"/>
              <p:nvPr/>
            </p:nvSpPr>
            <p:spPr>
              <a:xfrm>
                <a:off x="6418142" y="5114407"/>
                <a:ext cx="57320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Reducible representation                                    RS field.</a:t>
                </a:r>
              </a:p>
            </p:txBody>
          </p:sp>
          <p:sp>
            <p:nvSpPr>
              <p:cNvPr id="31" name="Right Brace 30">
                <a:extLst>
                  <a:ext uri="{FF2B5EF4-FFF2-40B4-BE49-F238E27FC236}">
                    <a16:creationId xmlns:a16="http://schemas.microsoft.com/office/drawing/2014/main" id="{1BD8CAB0-8F6B-D820-F0C4-CF1498DE3ED0}"/>
                  </a:ext>
                </a:extLst>
              </p:cNvPr>
              <p:cNvSpPr/>
              <p:nvPr/>
            </p:nvSpPr>
            <p:spPr>
              <a:xfrm rot="5400000">
                <a:off x="9582048" y="5026466"/>
                <a:ext cx="327673" cy="1296364"/>
              </a:xfrm>
              <a:prstGeom prst="rightBrace">
                <a:avLst>
                  <a:gd name="adj1" fmla="val 25000"/>
                  <a:gd name="adj2" fmla="val 5000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168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70263</TotalTime>
  <Words>2146</Words>
  <Application>Microsoft Macintosh PowerPoint</Application>
  <PresentationFormat>Widescreen</PresentationFormat>
  <Paragraphs>373</Paragraphs>
  <Slides>26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Avenir Light</vt:lpstr>
      <vt:lpstr>Calibri</vt:lpstr>
      <vt:lpstr>Calibri Light</vt:lpstr>
      <vt:lpstr>Courier New</vt:lpstr>
      <vt:lpstr>Symbol</vt:lpstr>
      <vt:lpstr>Times New Roman</vt:lpstr>
      <vt:lpstr>Wingdings</vt:lpstr>
      <vt:lpstr>Office Theme</vt:lpstr>
      <vt:lpstr>2_Office Theme</vt:lpstr>
      <vt:lpstr>8_Blank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W. (Rocky) Kolb</dc:creator>
  <cp:lastModifiedBy>Edward W. (Rocky) Kolb</cp:lastModifiedBy>
  <cp:revision>189</cp:revision>
  <cp:lastPrinted>2025-09-14T15:53:43Z</cp:lastPrinted>
  <dcterms:created xsi:type="dcterms:W3CDTF">2022-06-13T19:06:37Z</dcterms:created>
  <dcterms:modified xsi:type="dcterms:W3CDTF">2025-09-22T09:49:29Z</dcterms:modified>
</cp:coreProperties>
</file>